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2.xml" ContentType="application/vnd.openxmlformats-officedocument.drawingml.chartshapes+xml"/>
  <Override PartName="/ppt/charts/chart2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36"/>
  </p:notesMasterIdLst>
  <p:sldIdLst>
    <p:sldId id="318" r:id="rId2"/>
    <p:sldId id="420" r:id="rId3"/>
    <p:sldId id="401" r:id="rId4"/>
    <p:sldId id="421" r:id="rId5"/>
    <p:sldId id="422" r:id="rId6"/>
    <p:sldId id="423" r:id="rId7"/>
    <p:sldId id="424" r:id="rId8"/>
    <p:sldId id="425" r:id="rId9"/>
    <p:sldId id="426" r:id="rId10"/>
    <p:sldId id="326" r:id="rId11"/>
    <p:sldId id="427" r:id="rId12"/>
    <p:sldId id="402" r:id="rId13"/>
    <p:sldId id="428" r:id="rId14"/>
    <p:sldId id="447" r:id="rId15"/>
    <p:sldId id="430" r:id="rId16"/>
    <p:sldId id="448" r:id="rId17"/>
    <p:sldId id="432" r:id="rId18"/>
    <p:sldId id="433" r:id="rId19"/>
    <p:sldId id="455" r:id="rId20"/>
    <p:sldId id="460" r:id="rId21"/>
    <p:sldId id="436" r:id="rId22"/>
    <p:sldId id="391" r:id="rId23"/>
    <p:sldId id="403" r:id="rId24"/>
    <p:sldId id="437" r:id="rId25"/>
    <p:sldId id="449" r:id="rId26"/>
    <p:sldId id="439" r:id="rId27"/>
    <p:sldId id="450" r:id="rId28"/>
    <p:sldId id="441" r:id="rId29"/>
    <p:sldId id="442" r:id="rId30"/>
    <p:sldId id="443" r:id="rId31"/>
    <p:sldId id="444" r:id="rId32"/>
    <p:sldId id="445" r:id="rId33"/>
    <p:sldId id="454" r:id="rId34"/>
    <p:sldId id="352" r:id="rId3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dUmcKSvbAcbowXXeY04LaQ==" hashData="sMr1PgA0ahXHhgzEo2T/roP73POXM8gq0BkpWPqYlW3mU6PDixxBQq3W4Fm1Knvqd1wQY0qE4DVbgIb3J1d29g=="/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7800"/>
    <a:srgbClr val="C43829"/>
    <a:srgbClr val="0A6E56"/>
    <a:srgbClr val="152E61"/>
    <a:srgbClr val="FBD9D5"/>
    <a:srgbClr val="5A6A7A"/>
    <a:srgbClr val="1D4289"/>
    <a:srgbClr val="B7C7DE"/>
    <a:srgbClr val="0E2149"/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9C53DA-FD2A-4F46-9C2C-77522FF115B1}" v="418" dt="2026-08-05T13:54:41.272"/>
    <p1510:client id="{A7CD154E-F95D-4599-97DC-5C70C731182D}" v="14" dt="2026-08-06T08:27:50.3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0" autoAdjust="0"/>
    <p:restoredTop sz="90994" autoAdjust="0"/>
  </p:normalViewPr>
  <p:slideViewPr>
    <p:cSldViewPr snapToGrid="0" snapToObjects="1">
      <p:cViewPr varScale="1">
        <p:scale>
          <a:sx n="181" d="100"/>
          <a:sy n="181" d="100"/>
        </p:scale>
        <p:origin x="116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8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(mil. KM)</c:v>
                </c:pt>
              </c:strCache>
            </c:strRef>
          </c:tx>
          <c:spPr>
            <a:solidFill>
              <a:srgbClr val="1D4289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2B-4F60-A3A6-286EA804D36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2B-4F60-A3A6-286EA804D36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B2B-4F60-A3A6-286EA804D36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B2B-4F60-A3A6-286EA804D36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0B2B-4F60-A3A6-286EA804D36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0B2B-4F60-A3A6-286EA804D3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0B2B-4F60-A3A6-286EA804D36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0B2B-4F60-A3A6-286EA804D36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0B2B-4F60-A3A6-286EA804D36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0B2B-4F60-A3A6-286EA804D369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pPr>
                      <a:defRPr sz="900" b="0" i="0" u="none" strike="noStrike">
                        <a:solidFill>
                          <a:schemeClr val="bg1"/>
                        </a:solidFill>
                        <a:latin typeface="Montserrat" pitchFamily="2" charset="0"/>
                      </a:defRPr>
                    </a:pPr>
                    <a:fld id="{ECC34948-28E8-4F78-9ABE-C618C6A6BBDD}" type="VALUE">
                      <a:rPr lang="en-US" sz="1050" b="1">
                        <a:solidFill>
                          <a:schemeClr val="bg1"/>
                        </a:solidFill>
                      </a:rPr>
                      <a:pPr>
                        <a:defRPr sz="900" b="0" i="0" u="none" strike="noStrike">
                          <a:solidFill>
                            <a:schemeClr val="bg1"/>
                          </a:solidFill>
                          <a:latin typeface="Montserrat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#,##0" sourceLinked="0"/>
              <c:spPr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B2B-4F60-A3A6-286EA804D36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A2A3A"/>
                    </a:solidFill>
                    <a:latin typeface="Montserrat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590.79999999999995</c:v>
                </c:pt>
                <c:pt idx="1">
                  <c:v>679.6</c:v>
                </c:pt>
                <c:pt idx="2">
                  <c:v>748.1</c:v>
                </c:pt>
                <c:pt idx="3">
                  <c:v>878.7</c:v>
                </c:pt>
                <c:pt idx="4">
                  <c:v>1167.3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B2B-4F60-A3A6-286EA804D3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94734554"/>
        <c:axId val="2094734552"/>
      </c:barChart>
      <c:lineChart>
        <c:grouping val="standard"/>
        <c:varyColors val="0"/>
        <c:ser>
          <c:idx val="1"/>
          <c:order val="1"/>
          <c:tx>
            <c:v>Realno, stalne cijene 2021. (deflacionirano CPI)</c:v>
          </c:tx>
          <c:spPr>
            <a:ln w="28575" cap="rnd">
              <a:solidFill>
                <a:srgbClr val="C0392B"/>
              </a:solidFill>
              <a:prstDash val="dash"/>
            </a:ln>
            <a:effectLst/>
          </c:spPr>
          <c:marker>
            <c:symbol val="circle"/>
            <c:size val="7"/>
            <c:spPr>
              <a:solidFill>
                <a:srgbClr val="C0392B"/>
              </a:solidFill>
              <a:ln w="9525">
                <a:solidFill>
                  <a:srgbClr val="FFFFFF"/>
                </a:solidFill>
              </a:ln>
            </c:spPr>
          </c:marker>
          <c:dLbls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  <a:latin typeface="Montserrat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2021</c:v>
              </c:pt>
              <c:pt idx="1">
                <c:v>2022</c:v>
              </c:pt>
              <c:pt idx="2">
                <c:v>2023</c:v>
              </c:pt>
              <c:pt idx="3">
                <c:v>2024</c:v>
              </c:pt>
              <c:pt idx="4">
                <c:v>2025</c:v>
              </c:pt>
            </c:strLit>
          </c:cat>
          <c:val>
            <c:numLit>
              <c:formatCode>General</c:formatCode>
              <c:ptCount val="5"/>
              <c:pt idx="0">
                <c:v>590.79999999999995</c:v>
              </c:pt>
              <c:pt idx="1">
                <c:v>596.1</c:v>
              </c:pt>
              <c:pt idx="2">
                <c:v>618.5</c:v>
              </c:pt>
              <c:pt idx="3">
                <c:v>714</c:v>
              </c:pt>
              <c:pt idx="4">
                <c:v>912.5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B-B79F-4E7A-9992-D9F558F87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A6A7A"/>
                </a:solidFill>
                <a:latin typeface="Montserrat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bs-Latn-BA" baseline="0" dirty="0">
                    <a:latin typeface="Montserrat" pitchFamily="2" charset="0"/>
                  </a:rPr>
                  <a:t>mil. KM</a:t>
                </a:r>
                <a:endParaRPr lang="en-US" dirty="0">
                  <a:latin typeface="Montserrat" pitchFamily="2" charset="0"/>
                </a:endParaRP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itchFamily="2" charset="0"/>
                <a:cs typeface="Mongolian Baiti" panose="03000500000000000000" pitchFamily="66" charset="0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000">
              <a:latin typeface="Montserrat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D4289"/>
                </a:solidFill>
                <a:latin typeface="Arial"/>
              </a:defRPr>
            </a:pPr>
            <a:r>
              <a:rPr lang="en-US" sz="14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Broj</a:t>
            </a:r>
            <a:r>
              <a:rPr lang="en-US" sz="14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en-US" sz="14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zaposlenih</a:t>
            </a:r>
            <a:endParaRPr lang="en-US" sz="1400" b="0" i="0" u="none" strike="noStrike" dirty="0">
              <a:solidFill>
                <a:schemeClr val="tx1"/>
              </a:solidFill>
              <a:latin typeface="Montserrat" panose="00000500000000000000" pitchFamily="2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3950617283950615E-2"/>
          <c:y val="0.17656810035842291"/>
          <c:w val="0.9320987654320988"/>
          <c:h val="0.71914599384754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zaposlenih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F-7E0A-47D1-A9A4-D036790DA0B6}"/>
              </c:ext>
            </c:extLst>
          </c:dPt>
          <c:dPt>
            <c:idx val="1"/>
            <c:invertIfNegative val="0"/>
            <c:bubble3D val="0"/>
            <c:spPr>
              <a:solidFill>
                <a:srgbClr val="0A6E56"/>
              </a:solidFill>
            </c:spPr>
            <c:extLst>
              <c:ext xmlns:c16="http://schemas.microsoft.com/office/drawing/2014/chart" uri="{C3380CC4-5D6E-409C-BE32-E72D297353CC}">
                <c16:uniqueId val="{00000004-4565-44C2-A2E1-458F376C79AB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0-7E0A-47D1-A9A4-D036790DA0B6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900" b="0">
                        <a:solidFill>
                          <a:schemeClr val="tx1"/>
                        </a:solidFill>
                        <a:latin typeface="Montserrat" pitchFamily="2" charset="0"/>
                      </a:defRPr>
                    </a:pPr>
                    <a:fld id="{405718FD-8590-4882-B930-107E02ED5F93}" type="VALUE">
                      <a:rPr lang="en-US" sz="900" b="0">
                        <a:solidFill>
                          <a:schemeClr val="tx1"/>
                        </a:solidFill>
                      </a:rPr>
                      <a:pPr>
                        <a:defRPr sz="900" b="0">
                          <a:solidFill>
                            <a:schemeClr val="tx1"/>
                          </a:solidFill>
                          <a:latin typeface="Montserrat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7E0A-47D1-A9A4-D036790DA0B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75D8D7E-0FBF-4596-BD3A-CC5A1E6689AE}" type="VALUE">
                      <a:rPr lang="en-US" b="1">
                        <a:solidFill>
                          <a:srgbClr val="0A6E56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565-44C2-A2E1-458F376C79A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2A9125E-4991-4F0E-8017-29179D08B13F}" type="VALUE">
                      <a:rPr lang="en-US" b="1">
                        <a:solidFill>
                          <a:srgbClr val="C00000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7E0A-47D1-A9A4-D036790DA0B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latin typeface="Montserrat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96672</c:v>
                </c:pt>
                <c:pt idx="1">
                  <c:v>100714</c:v>
                </c:pt>
                <c:pt idx="2">
                  <c:v>99976</c:v>
                </c:pt>
                <c:pt idx="3">
                  <c:v>97423</c:v>
                </c:pt>
                <c:pt idx="4">
                  <c:v>94863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E0A-47D1-A9A4-D036790DA0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anose="00000500000000000000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D4289"/>
                </a:solidFill>
                <a:latin typeface="Arial"/>
              </a:defRPr>
            </a:pPr>
            <a:r>
              <a:rPr lang="bs-Latn-BA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Prosječni trošak plate po zaposleniku </a:t>
            </a:r>
            <a:r>
              <a:rPr lang="en-US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(KM/</a:t>
            </a:r>
            <a:r>
              <a:rPr lang="en-US" sz="12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mj</a:t>
            </a:r>
            <a:r>
              <a:rPr lang="bs-Latn-BA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esečno</a:t>
            </a:r>
            <a:r>
              <a:rPr lang="en-US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Prosj. plata (KM/mj)</c:v>
                </c:pt>
              </c:strCache>
            </c:strRef>
          </c:tx>
          <c:spPr>
            <a:ln w="38100" cap="flat">
              <a:solidFill>
                <a:srgbClr val="1D4289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D4289"/>
              </a:solidFill>
              <a:ln w="9525" cap="flat">
                <a:solidFill>
                  <a:srgbClr val="1D4289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B62568FA-D5BE-412F-A893-6CE264EB8B33}" type="VALUE">
                      <a:rPr lang="en-US" b="1">
                        <a:highlight>
                          <a:srgbClr val="FFFF00"/>
                        </a:highlight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234-434A-ABDD-AB60459F035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D14A635-BB5C-48D3-B763-22E7E593C15E}" type="VALUE">
                      <a:rPr lang="en-US" sz="9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234-434A-ABDD-AB60459F035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A2A3A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1578</c:v>
                </c:pt>
                <c:pt idx="1">
                  <c:v>1803</c:v>
                </c:pt>
                <c:pt idx="2">
                  <c:v>2035</c:v>
                </c:pt>
                <c:pt idx="3">
                  <c:v>2237</c:v>
                </c:pt>
                <c:pt idx="4">
                  <c:v>2571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9D-4413-8A18-94C37543C2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Realne plate</c:v>
                </c:pt>
              </c:strCache>
            </c:strRef>
          </c:tx>
          <c:dLbls>
            <c:dLbl>
              <c:idx val="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latin typeface="Montserrat" panose="00000500000000000000" pitchFamily="2" charset="0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A99-4F49-8A7C-88CDB3866F7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1578</c:v>
                </c:pt>
                <c:pt idx="1">
                  <c:v>1582</c:v>
                </c:pt>
                <c:pt idx="2">
                  <c:v>1682</c:v>
                </c:pt>
                <c:pt idx="3">
                  <c:v>1819</c:v>
                </c:pt>
                <c:pt idx="4">
                  <c:v>2010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45-4FA5-8700-67E44A4E12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anose="00000500000000000000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100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900" b="0">
              <a:solidFill>
                <a:srgbClr val="1A2A3A"/>
              </a:solidFill>
              <a:latin typeface="Montserrat" pitchFamily="2" charset="0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(mlrd. KM)</c:v>
                </c:pt>
              </c:strCache>
            </c:strRef>
          </c:tx>
          <c:spPr>
            <a:solidFill>
              <a:srgbClr val="1A3A6B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0C2-4582-A6C8-5C0A3F1C421C}"/>
              </c:ext>
            </c:extLst>
          </c:dPt>
          <c:dPt>
            <c:idx val="1"/>
            <c:invertIfNegative val="0"/>
            <c:bubble3D val="0"/>
            <c:spPr>
              <a:solidFill>
                <a:srgbClr val="1B5EC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0C2-4582-A6C8-5C0A3F1C421C}"/>
              </c:ext>
            </c:extLst>
          </c:dPt>
          <c:dPt>
            <c:idx val="2"/>
            <c:invertIfNegative val="0"/>
            <c:bubble3D val="0"/>
            <c:spPr>
              <a:solidFill>
                <a:srgbClr val="1B5EC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00C2-4582-A6C8-5C0A3F1C421C}"/>
              </c:ext>
            </c:extLst>
          </c:dPt>
          <c:dPt>
            <c:idx val="3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00C2-4582-A6C8-5C0A3F1C421C}"/>
              </c:ext>
            </c:extLst>
          </c:dPt>
          <c:dPt>
            <c:idx val="4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00C2-4582-A6C8-5C0A3F1C421C}"/>
              </c:ext>
            </c:extLst>
          </c:dPt>
          <c:dPt>
            <c:idx val="5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00C2-4582-A6C8-5C0A3F1C421C}"/>
              </c:ext>
            </c:extLst>
          </c:dPt>
          <c:dPt>
            <c:idx val="6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00C2-4582-A6C8-5C0A3F1C421C}"/>
              </c:ext>
            </c:extLst>
          </c:dPt>
          <c:dPt>
            <c:idx val="7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00C2-4582-A6C8-5C0A3F1C421C}"/>
              </c:ext>
            </c:extLst>
          </c:dPt>
          <c:dPt>
            <c:idx val="8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00C2-4582-A6C8-5C0A3F1C421C}"/>
              </c:ext>
            </c:extLst>
          </c:dPt>
          <c:dPt>
            <c:idx val="9"/>
            <c:invertIfNegative val="0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00C2-4582-A6C8-5C0A3F1C421C}"/>
              </c:ext>
            </c:extLst>
          </c:dPt>
          <c:dLbls>
            <c:dLbl>
              <c:idx val="7"/>
              <c:layout>
                <c:manualLayout>
                  <c:x val="-8.216241288804417E-3"/>
                  <c:y val="1.3352000179716154E-16"/>
                </c:manualLayout>
              </c:layout>
              <c:tx>
                <c:rich>
                  <a:bodyPr/>
                  <a:lstStyle/>
                  <a:p>
                    <a:fld id="{94D8C3CC-9A1B-42FE-8BF5-4E835B655EA4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00C2-4582-A6C8-5C0A3F1C421C}"/>
                </c:ext>
              </c:extLst>
            </c:dLbl>
            <c:dLbl>
              <c:idx val="8"/>
              <c:layout>
                <c:manualLayout>
                  <c:x val="-1.2183040697499063E-2"/>
                  <c:y val="-3.6414966608622548E-3"/>
                </c:manualLayout>
              </c:layout>
              <c:tx>
                <c:rich>
                  <a:bodyPr/>
                  <a:lstStyle/>
                  <a:p>
                    <a:fld id="{16A1F1D4-9670-4AC0-8D41-F4582C3C4702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00C2-4582-A6C8-5C0A3F1C421C}"/>
                </c:ext>
              </c:extLst>
            </c:dLbl>
            <c:dLbl>
              <c:idx val="9"/>
              <c:layout>
                <c:manualLayout>
                  <c:x val="-1.6970804296014722E-2"/>
                  <c:y val="0"/>
                </c:manualLayout>
              </c:layout>
              <c:tx>
                <c:rich>
                  <a:bodyPr/>
                  <a:lstStyle/>
                  <a:p>
                    <a:fld id="{38EA84D4-6E39-4BCD-A8EF-072FDED69B1F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00C2-4582-A6C8-5C0A3F1C421C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Zeničko-dobojski</c:v>
                </c:pt>
                <c:pt idx="1">
                  <c:v>Tuzlanski</c:v>
                </c:pt>
                <c:pt idx="2">
                  <c:v>Kanton Sarajevo</c:v>
                </c:pt>
                <c:pt idx="3">
                  <c:v>Zapadno-hercegovački</c:v>
                </c:pt>
                <c:pt idx="4">
                  <c:v>Srednjobosanski</c:v>
                </c:pt>
                <c:pt idx="5">
                  <c:v>Herceg.-neretvanski</c:v>
                </c:pt>
                <c:pt idx="6">
                  <c:v>Unsko-sanski</c:v>
                </c:pt>
                <c:pt idx="7">
                  <c:v>Bosansko-podrinjski</c:v>
                </c:pt>
                <c:pt idx="8">
                  <c:v>Kanton 10</c:v>
                </c:pt>
                <c:pt idx="9">
                  <c:v>Posavski kanton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4.1292999999999997</c:v>
                </c:pt>
                <c:pt idx="1">
                  <c:v>3.2993999999999999</c:v>
                </c:pt>
                <c:pt idx="2">
                  <c:v>3.2864</c:v>
                </c:pt>
                <c:pt idx="3">
                  <c:v>2.5486999999999997</c:v>
                </c:pt>
                <c:pt idx="4">
                  <c:v>1.8713</c:v>
                </c:pt>
                <c:pt idx="5">
                  <c:v>1.1914</c:v>
                </c:pt>
                <c:pt idx="6">
                  <c:v>0.92410000000000003</c:v>
                </c:pt>
                <c:pt idx="7">
                  <c:v>0.34370000000000001</c:v>
                </c:pt>
                <c:pt idx="8">
                  <c:v>0.3211</c:v>
                </c:pt>
                <c:pt idx="9">
                  <c:v>0.25380000000000003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0C2-4582-A6C8-5C0A3F1C421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094734554"/>
        <c:axId val="2094734552"/>
      </c:barChart>
      <c:catAx>
        <c:axId val="209473455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Montserrat" panose="00000500000000000000" pitchFamily="2" charset="0"/>
                <a:ea typeface="Cambria" panose="02040503050406030204" pitchFamily="18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t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1300" b="1">
                <a:solidFill>
                  <a:srgbClr val="1F3864"/>
                </a:solidFill>
                <a:latin typeface="Montserrat"/>
              </a:defRPr>
            </a:pPr>
            <a:r>
              <a:rPr lang="bs-Latn-BA" sz="1300" b="1"/>
              <a:t>Neto profitna marža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x</c:f>
              <c:strCache>
                <c:ptCount val="1"/>
                <c:pt idx="0">
                  <c:v>Marža (%)</c:v>
                </c:pt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1F3864"/>
              </a:solidFill>
            </c:spPr>
            <c:extLst>
              <c:ext xmlns:c16="http://schemas.microsoft.com/office/drawing/2014/chart" uri="{C3380CC4-5D6E-409C-BE32-E72D297353CC}">
                <c16:uniqueId val="{00000001-4CAB-47E3-8BAD-6A634603A7C1}"/>
              </c:ext>
            </c:extLst>
          </c:dPt>
          <c:dPt>
            <c:idx val="1"/>
            <c:invertIfNegative val="1"/>
            <c:bubble3D val="0"/>
            <c:spPr>
              <a:solidFill>
                <a:srgbClr val="117A72"/>
              </a:solidFill>
            </c:spPr>
            <c:extLst>
              <c:ext xmlns:c16="http://schemas.microsoft.com/office/drawing/2014/chart" uri="{C3380CC4-5D6E-409C-BE32-E72D297353CC}">
                <c16:uniqueId val="{00000003-4CAB-47E3-8BAD-6A634603A7C1}"/>
              </c:ext>
            </c:extLst>
          </c:dPt>
          <c:dPt>
            <c:idx val="2"/>
            <c:invertIfNegative val="1"/>
            <c:bubble3D val="0"/>
            <c:spPr>
              <a:solidFill>
                <a:srgbClr val="D98200"/>
              </a:solidFill>
            </c:spPr>
            <c:extLst>
              <c:ext xmlns:c16="http://schemas.microsoft.com/office/drawing/2014/chart" uri="{C3380CC4-5D6E-409C-BE32-E72D297353CC}">
                <c16:uniqueId val="{00000005-4CAB-47E3-8BAD-6A634603A7C1}"/>
              </c:ext>
            </c:extLst>
          </c:dPt>
          <c:dPt>
            <c:idx val="3"/>
            <c:invertIfNegative val="1"/>
            <c:bubble3D val="0"/>
            <c:spPr>
              <a:solidFill>
                <a:srgbClr val="9AA7B8"/>
              </a:solidFill>
            </c:spPr>
            <c:extLst>
              <c:ext xmlns:c16="http://schemas.microsoft.com/office/drawing/2014/chart" uri="{C3380CC4-5D6E-409C-BE32-E72D297353CC}">
                <c16:uniqueId val="{00000007-4CAB-47E3-8BAD-6A634603A7C1}"/>
              </c:ext>
            </c:extLst>
          </c:dPt>
          <c:dLbls>
            <c:numFmt formatCode="0.0&quot;%&quot;" sourceLinked="0"/>
            <c:spPr>
              <a:noFill/>
            </c:spPr>
            <c:txPr>
              <a:bodyPr/>
              <a:lstStyle/>
              <a:p>
                <a:pPr>
                  <a:defRPr sz="1200" b="1">
                    <a:solidFill>
                      <a:srgbClr val="2E3B4E"/>
                    </a:solidFill>
                    <a:latin typeface="Montserra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Metalni proizvodi</c:v>
              </c:pt>
              <c:pt idx="1">
                <c:v>Proizvodnja hrane</c:v>
              </c:pt>
              <c:pt idx="2">
                <c:v>Guma i plastika</c:v>
              </c:pt>
              <c:pt idx="3">
                <c:v>Sektor C – prosjek</c:v>
              </c:pt>
            </c:strLit>
          </c:cat>
          <c:val>
            <c:numLit>
              <c:formatCode>General</c:formatCode>
              <c:ptCount val="4"/>
              <c:pt idx="0">
                <c:v>6.9</c:v>
              </c:pt>
              <c:pt idx="1">
                <c:v>7.4</c:v>
              </c:pt>
              <c:pt idx="2">
                <c:v>8.1</c:v>
              </c:pt>
              <c:pt idx="3">
                <c:v>6.8</c:v>
              </c:pt>
            </c:numLit>
          </c:val>
          <c:extLst>
            <c:ext xmlns:c16="http://schemas.microsoft.com/office/drawing/2014/chart" uri="{C3380CC4-5D6E-409C-BE32-E72D297353CC}">
              <c16:uniqueId val="{00000008-4CAB-47E3-8BAD-6A634603A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11"/>
        <c:axId val="222"/>
      </c:barChart>
      <c:catAx>
        <c:axId val="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C7D0DB"/>
            </a:solidFill>
          </a:ln>
        </c:spPr>
        <c:txPr>
          <a:bodyPr rot="0"/>
          <a:lstStyle/>
          <a:p>
            <a:pPr>
              <a:defRPr sz="1100">
                <a:solidFill>
                  <a:srgbClr val="5A6A7A"/>
                </a:solidFill>
                <a:latin typeface="Montserrat"/>
              </a:defRPr>
            </a:pPr>
            <a:endParaRPr lang="en-US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5.895503967420402E-2"/>
          <c:y val="3.6788291699366066E-2"/>
          <c:w val="0.88370426008794167"/>
          <c:h val="0.73703939546261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(mil. KM)</c:v>
                </c:pt>
              </c:strCache>
            </c:strRef>
          </c:tx>
          <c:invertIfNegative val="0"/>
          <c:dPt>
            <c:idx val="13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2EFC-4D28-8276-B3905CEE321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chemeClr val="tx1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Metalni proiz.</c:v>
                </c:pt>
                <c:pt idx="1">
                  <c:v>Hrana</c:v>
                </c:pt>
                <c:pt idx="2">
                  <c:v>Guma/plastika</c:v>
                </c:pt>
                <c:pt idx="3">
                  <c:v>Elektro oprema</c:v>
                </c:pt>
                <c:pt idx="4">
                  <c:v>Nemetali</c:v>
                </c:pt>
                <c:pt idx="5">
                  <c:v>Bazni metali</c:v>
                </c:pt>
                <c:pt idx="6">
                  <c:v>Hemikalije</c:v>
                </c:pt>
                <c:pt idx="7">
                  <c:v>Vozila</c:v>
                </c:pt>
                <c:pt idx="8">
                  <c:v>Drvo</c:v>
                </c:pt>
                <c:pt idx="9">
                  <c:v>Mašine</c:v>
                </c:pt>
                <c:pt idx="10">
                  <c:v>Papir</c:v>
                </c:pt>
                <c:pt idx="11">
                  <c:v>Namještaj</c:v>
                </c:pt>
                <c:pt idx="12">
                  <c:v>Pića</c:v>
                </c:pt>
                <c:pt idx="13">
                  <c:v>Ostalih 11 oblasti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3490</c:v>
                </c:pt>
                <c:pt idx="1">
                  <c:v>3113</c:v>
                </c:pt>
                <c:pt idx="2">
                  <c:v>1357</c:v>
                </c:pt>
                <c:pt idx="3">
                  <c:v>1110</c:v>
                </c:pt>
                <c:pt idx="4">
                  <c:v>1110</c:v>
                </c:pt>
                <c:pt idx="5">
                  <c:v>944</c:v>
                </c:pt>
                <c:pt idx="6">
                  <c:v>839</c:v>
                </c:pt>
                <c:pt idx="7">
                  <c:v>820</c:v>
                </c:pt>
                <c:pt idx="8">
                  <c:v>788</c:v>
                </c:pt>
                <c:pt idx="9">
                  <c:v>772</c:v>
                </c:pt>
                <c:pt idx="10">
                  <c:v>770</c:v>
                </c:pt>
                <c:pt idx="11">
                  <c:v>687</c:v>
                </c:pt>
                <c:pt idx="12">
                  <c:v>545</c:v>
                </c:pt>
                <c:pt idx="13">
                  <c:v>1824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0C2-4582-A6C8-5C0A3F1C421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2"/>
        <c:axId val="2094734554"/>
        <c:axId val="209473455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Neto marža</c:v>
                </c:pt>
              </c:strCache>
            </c:strRef>
          </c:tx>
          <c:spPr>
            <a:ln w="19050">
              <a:noFill/>
            </a:ln>
            <a:effectLst/>
          </c:spPr>
          <c:marker>
            <c:symbol val="circle"/>
            <c:size val="8"/>
            <c:spPr>
              <a:solidFill>
                <a:srgbClr val="D98200"/>
              </a:solidFill>
              <a:ln w="12700">
                <a:solidFill>
                  <a:srgbClr val="FFFFFF"/>
                </a:solidFill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4FBDA4B4-CAC7-4684-8F6A-17F68BAC19F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886-4FC0-89C9-FB54E617A0E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DA1227C-9CE9-4747-8C4E-CCB02460B31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886-4FC0-89C9-FB54E617A0EA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886-4FC0-89C9-FB54E617A0EA}"/>
                </c:ext>
              </c:extLst>
            </c:dLbl>
            <c:dLbl>
              <c:idx val="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000">
                        <a:solidFill>
                          <a:schemeClr val="accent2">
                            <a:lumMod val="50000"/>
                          </a:schemeClr>
                        </a:solidFill>
                        <a:latin typeface="Montserrat" pitchFamily="2" charset="0"/>
                      </a:defRPr>
                    </a:pPr>
                    <a:fld id="{398A71B1-17D4-42AB-8049-32234DF66FFD}" type="VALUE">
                      <a:rPr lang="en-US" sz="1000">
                        <a:solidFill>
                          <a:srgbClr val="00B050"/>
                        </a:solidFill>
                      </a:rPr>
                      <a:pPr>
                        <a:defRPr sz="100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ontserrat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solidFill>
                    <a:srgbClr val="00B050"/>
                  </a:solidFill>
                </a:ln>
                <a:effectLst/>
              </c:sp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886-4FC0-89C9-FB54E617A0EA}"/>
                </c:ext>
              </c:extLst>
            </c:dLbl>
            <c:dLbl>
              <c:idx val="5"/>
              <c:layout>
                <c:manualLayout>
                  <c:x val="-3.1542795722697019E-2"/>
                  <c:y val="5.039487918167693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000">
                        <a:solidFill>
                          <a:schemeClr val="accent2">
                            <a:lumMod val="50000"/>
                          </a:schemeClr>
                        </a:solidFill>
                        <a:latin typeface="Montserrat" pitchFamily="2" charset="0"/>
                      </a:defRPr>
                    </a:pPr>
                    <a:fld id="{C461B9AC-D739-4CB6-BA4A-B71EB62BFBA9}" type="VALUE">
                      <a:rPr lang="en-US" sz="1000" dirty="0">
                        <a:solidFill>
                          <a:srgbClr val="FF0000"/>
                        </a:solidFill>
                      </a:rPr>
                      <a:pPr>
                        <a:defRPr sz="100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ontserrat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rgbClr val="FF0000"/>
                  </a:solidFill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886-4FC0-89C9-FB54E617A0EA}"/>
                </c:ext>
              </c:extLst>
            </c:dLbl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86-4FC0-89C9-FB54E617A0EA}"/>
                </c:ext>
              </c:extLst>
            </c:dLbl>
            <c:dLbl>
              <c:idx val="8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886-4FC0-89C9-FB54E617A0EA}"/>
                </c:ext>
              </c:extLst>
            </c:dLbl>
            <c:dLbl>
              <c:idx val="9"/>
              <c:spPr>
                <a:noFill/>
                <a:ln>
                  <a:solidFill>
                    <a:srgbClr val="00B050"/>
                  </a:solidFill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0" i="0" u="none" strike="noStrike" kern="1200" baseline="0">
                      <a:solidFill>
                        <a:srgbClr val="00B050"/>
                      </a:solidFill>
                      <a:latin typeface="Montserrat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8886-4FC0-89C9-FB54E617A0EA}"/>
                </c:ext>
              </c:extLst>
            </c:dLbl>
            <c:dLbl>
              <c:idx val="1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886-4FC0-89C9-FB54E617A0EA}"/>
                </c:ext>
              </c:extLst>
            </c:dLbl>
            <c:dLbl>
              <c:idx val="1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886-4FC0-89C9-FB54E617A0EA}"/>
                </c:ext>
              </c:extLst>
            </c:dLbl>
            <c:dLbl>
              <c:idx val="12"/>
              <c:spPr>
                <a:noFill/>
                <a:ln>
                  <a:solidFill>
                    <a:srgbClr val="00B050"/>
                  </a:solidFill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0" i="0" u="none" strike="noStrike" kern="1200" baseline="0">
                      <a:solidFill>
                        <a:srgbClr val="00B050"/>
                      </a:solidFill>
                      <a:latin typeface="Montserrat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8886-4FC0-89C9-FB54E617A0EA}"/>
                </c:ext>
              </c:extLst>
            </c:dLbl>
            <c:dLbl>
              <c:idx val="13"/>
              <c:layout>
                <c:manualLayout>
                  <c:x val="2.0681480043540848E-4"/>
                  <c:y val="-1.306315653918553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886-4FC0-89C9-FB54E617A0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accent2">
                        <a:lumMod val="50000"/>
                      </a:schemeClr>
                    </a:solidFill>
                    <a:latin typeface="Montserrat" pitchFamily="2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Metalni proiz.</c:v>
                </c:pt>
                <c:pt idx="1">
                  <c:v>Hrana</c:v>
                </c:pt>
                <c:pt idx="2">
                  <c:v>Guma/plastika</c:v>
                </c:pt>
                <c:pt idx="3">
                  <c:v>Elektro oprema</c:v>
                </c:pt>
                <c:pt idx="4">
                  <c:v>Nemetali</c:v>
                </c:pt>
                <c:pt idx="5">
                  <c:v>Bazni metali</c:v>
                </c:pt>
                <c:pt idx="6">
                  <c:v>Hemikalije</c:v>
                </c:pt>
                <c:pt idx="7">
                  <c:v>Vozila</c:v>
                </c:pt>
                <c:pt idx="8">
                  <c:v>Drvo</c:v>
                </c:pt>
                <c:pt idx="9">
                  <c:v>Mašine</c:v>
                </c:pt>
                <c:pt idx="10">
                  <c:v>Papir</c:v>
                </c:pt>
                <c:pt idx="11">
                  <c:v>Namještaj</c:v>
                </c:pt>
                <c:pt idx="12">
                  <c:v>Pića</c:v>
                </c:pt>
                <c:pt idx="13">
                  <c:v>Ostalih 11 oblasti</c:v>
                </c:pt>
              </c:strCache>
            </c:strRef>
          </c:cat>
          <c:val>
            <c:numRef>
              <c:f>Sheet1!$C$2:$C$15</c:f>
              <c:numCache>
                <c:formatCode>0.0%</c:formatCode>
                <c:ptCount val="14"/>
                <c:pt idx="0">
                  <c:v>6.8735813670772652E-2</c:v>
                </c:pt>
                <c:pt idx="1">
                  <c:v>7.4397429627884246E-2</c:v>
                </c:pt>
                <c:pt idx="2">
                  <c:v>8.1124751782205393E-2</c:v>
                </c:pt>
                <c:pt idx="3">
                  <c:v>4.9237264844058555E-2</c:v>
                </c:pt>
                <c:pt idx="4">
                  <c:v>0.16312862443065212</c:v>
                </c:pt>
                <c:pt idx="5">
                  <c:v>-9.2424453757593783E-2</c:v>
                </c:pt>
                <c:pt idx="6">
                  <c:v>0.10150440593102333</c:v>
                </c:pt>
                <c:pt idx="7">
                  <c:v>4.1293749828300717E-2</c:v>
                </c:pt>
                <c:pt idx="8">
                  <c:v>4.6753297882656829E-2</c:v>
                </c:pt>
                <c:pt idx="9">
                  <c:v>0.15011787291200676</c:v>
                </c:pt>
                <c:pt idx="10">
                  <c:v>5.1090715572000969E-2</c:v>
                </c:pt>
                <c:pt idx="11">
                  <c:v>5.4287986045713624E-2</c:v>
                </c:pt>
                <c:pt idx="12">
                  <c:v>0.12011986185012288</c:v>
                </c:pt>
                <c:pt idx="13">
                  <c:v>5.2999999999999999E-2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FC-4D28-8276-B3905CEE3217}"/>
            </c:ext>
          </c:extLst>
        </c:ser>
        <c:ser>
          <c:idx val="2"/>
          <c:order val="2"/>
          <c:tx>
            <c:v>Prosjek sektora (6,8%)</c:v>
          </c:tx>
          <c:spPr>
            <a:ln w="12700" cap="rnd">
              <a:solidFill>
                <a:srgbClr val="8A94A6"/>
              </a:solidFill>
              <a:prstDash val="dash"/>
            </a:ln>
            <a:effectLst/>
          </c:spPr>
          <c:marker>
            <c:symbol val="none"/>
          </c:marker>
          <c:cat>
            <c:strLit>
              <c:ptCount val="14"/>
              <c:pt idx="0">
                <c:v>Metalni proiz.</c:v>
              </c:pt>
              <c:pt idx="1">
                <c:v>Hrana</c:v>
              </c:pt>
              <c:pt idx="2">
                <c:v>Guma/plastika</c:v>
              </c:pt>
              <c:pt idx="3">
                <c:v>Elektro oprema</c:v>
              </c:pt>
              <c:pt idx="4">
                <c:v>Nemetali</c:v>
              </c:pt>
              <c:pt idx="5">
                <c:v>Bazni metali</c:v>
              </c:pt>
              <c:pt idx="6">
                <c:v>Hemikalije</c:v>
              </c:pt>
              <c:pt idx="7">
                <c:v>Vozila</c:v>
              </c:pt>
              <c:pt idx="8">
                <c:v>Drvo</c:v>
              </c:pt>
              <c:pt idx="9">
                <c:v>Mašine</c:v>
              </c:pt>
              <c:pt idx="10">
                <c:v>Papir</c:v>
              </c:pt>
              <c:pt idx="11">
                <c:v>Namještaj</c:v>
              </c:pt>
              <c:pt idx="12">
                <c:v>Pića</c:v>
              </c:pt>
              <c:pt idx="13">
                <c:v>Ostalih 11 oblasti</c:v>
              </c:pt>
            </c:strLit>
          </c:cat>
          <c:val>
            <c:numLit>
              <c:formatCode>0.0%</c:formatCode>
              <c:ptCount val="14"/>
              <c:pt idx="0">
                <c:v>6.8000000000000005E-2</c:v>
              </c:pt>
              <c:pt idx="1">
                <c:v>6.8000000000000005E-2</c:v>
              </c:pt>
              <c:pt idx="2">
                <c:v>6.8000000000000005E-2</c:v>
              </c:pt>
              <c:pt idx="3">
                <c:v>6.8000000000000005E-2</c:v>
              </c:pt>
              <c:pt idx="4">
                <c:v>6.8000000000000005E-2</c:v>
              </c:pt>
              <c:pt idx="5">
                <c:v>6.8000000000000005E-2</c:v>
              </c:pt>
              <c:pt idx="6">
                <c:v>6.8000000000000005E-2</c:v>
              </c:pt>
              <c:pt idx="7">
                <c:v>6.8000000000000005E-2</c:v>
              </c:pt>
              <c:pt idx="8">
                <c:v>6.8000000000000005E-2</c:v>
              </c:pt>
              <c:pt idx="9">
                <c:v>6.8000000000000005E-2</c:v>
              </c:pt>
              <c:pt idx="10">
                <c:v>6.8000000000000005E-2</c:v>
              </c:pt>
              <c:pt idx="11">
                <c:v>6.8000000000000005E-2</c:v>
              </c:pt>
              <c:pt idx="12">
                <c:v>6.8000000000000005E-2</c:v>
              </c:pt>
              <c:pt idx="13">
                <c:v>6.8000000000000005E-2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2-7F61-4B5F-BE47-F97E4F5FA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88991"/>
        <c:axId val="185916161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5400000" vert="horz"/>
          <a:lstStyle/>
          <a:p>
            <a:pPr>
              <a:defRPr sz="1000" b="0" i="0" u="none" strike="noStrike">
                <a:solidFill>
                  <a:srgbClr val="64748B"/>
                </a:solidFill>
                <a:latin typeface="Montserrat" panose="00000500000000000000" pitchFamily="2" charset="0"/>
                <a:ea typeface="Cambria" panose="02040503050406030204" pitchFamily="18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2094734554"/>
        <c:crosses val="autoZero"/>
        <c:crossBetween val="between"/>
      </c:valAx>
      <c:valAx>
        <c:axId val="185916161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2988991"/>
        <c:crosses val="max"/>
        <c:crossBetween val="between"/>
      </c:valAx>
      <c:catAx>
        <c:axId val="1298899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1616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ubbleChart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Oblasti</c:v>
                </c:pt>
              </c:strCache>
            </c:strRef>
          </c:tx>
          <c:spPr>
            <a:ln>
              <a:noFill/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660-4B0B-8355-665123385422}"/>
              </c:ext>
            </c:extLst>
          </c:dPt>
          <c:dPt>
            <c:idx val="1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660-4B0B-8355-665123385422}"/>
              </c:ext>
            </c:extLst>
          </c:dPt>
          <c:dPt>
            <c:idx val="2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660-4B0B-8355-665123385422}"/>
              </c:ext>
            </c:extLst>
          </c:dPt>
          <c:dPt>
            <c:idx val="3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660-4B0B-8355-665123385422}"/>
              </c:ext>
            </c:extLst>
          </c:dPt>
          <c:dPt>
            <c:idx val="4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4660-4B0B-8355-665123385422}"/>
              </c:ext>
            </c:extLst>
          </c:dPt>
          <c:dPt>
            <c:idx val="5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4660-4B0B-8355-665123385422}"/>
              </c:ext>
            </c:extLst>
          </c:dPt>
          <c:dPt>
            <c:idx val="6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4660-4B0B-8355-665123385422}"/>
              </c:ext>
            </c:extLst>
          </c:dPt>
          <c:dPt>
            <c:idx val="7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4660-4B0B-8355-665123385422}"/>
              </c:ext>
            </c:extLst>
          </c:dPt>
          <c:dPt>
            <c:idx val="8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4660-4B0B-8355-665123385422}"/>
              </c:ext>
            </c:extLst>
          </c:dPt>
          <c:dPt>
            <c:idx val="9"/>
            <c:invertIfNegative val="1"/>
            <c:bubble3D val="0"/>
            <c:spPr>
              <a:solidFill>
                <a:srgbClr val="1F3864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4660-4B0B-8355-665123385422}"/>
              </c:ext>
            </c:extLst>
          </c:dPt>
          <c:dPt>
            <c:idx val="10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4660-4B0B-8355-665123385422}"/>
              </c:ext>
            </c:extLst>
          </c:dPt>
          <c:dPt>
            <c:idx val="11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4660-4B0B-8355-665123385422}"/>
              </c:ext>
            </c:extLst>
          </c:dPt>
          <c:dPt>
            <c:idx val="12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9-4660-4B0B-8355-665123385422}"/>
              </c:ext>
            </c:extLst>
          </c:dPt>
          <c:dPt>
            <c:idx val="13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B-4660-4B0B-8355-665123385422}"/>
              </c:ext>
            </c:extLst>
          </c:dPt>
          <c:dPt>
            <c:idx val="14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D-4660-4B0B-8355-665123385422}"/>
              </c:ext>
            </c:extLst>
          </c:dPt>
          <c:dPt>
            <c:idx val="15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F-4660-4B0B-8355-665123385422}"/>
              </c:ext>
            </c:extLst>
          </c:dPt>
          <c:dPt>
            <c:idx val="16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1-4660-4B0B-8355-665123385422}"/>
              </c:ext>
            </c:extLst>
          </c:dPt>
          <c:dPt>
            <c:idx val="17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3-4660-4B0B-8355-665123385422}"/>
              </c:ext>
            </c:extLst>
          </c:dPt>
          <c:dPt>
            <c:idx val="18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5-4660-4B0B-8355-665123385422}"/>
              </c:ext>
            </c:extLst>
          </c:dPt>
          <c:dPt>
            <c:idx val="19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7-4660-4B0B-8355-665123385422}"/>
              </c:ext>
            </c:extLst>
          </c:dPt>
          <c:dPt>
            <c:idx val="20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9-4660-4B0B-8355-665123385422}"/>
              </c:ext>
            </c:extLst>
          </c:dPt>
          <c:dPt>
            <c:idx val="21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B-4660-4B0B-8355-665123385422}"/>
              </c:ext>
            </c:extLst>
          </c:dPt>
          <c:dPt>
            <c:idx val="22"/>
            <c:invertIfNegative val="1"/>
            <c:bubble3D val="0"/>
            <c:spPr>
              <a:solidFill>
                <a:srgbClr val="2E8B7A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D-4660-4B0B-8355-665123385422}"/>
              </c:ext>
            </c:extLst>
          </c:dPt>
          <c:dPt>
            <c:idx val="23"/>
            <c:invertIfNegative val="1"/>
            <c:bubble3D val="0"/>
            <c:spPr>
              <a:solidFill>
                <a:srgbClr val="9AA7B8">
                  <a:alpha val="78000"/>
                </a:srgbClr>
              </a:solidFill>
              <a:ln w="952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2F-4660-4B0B-8355-66512338542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00" b="1"/>
                      <a:t>Metalni proizvodi</a:t>
                    </a:r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660-4B0B-8355-6651233854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000" b="1"/>
                      <a:t>Guma i plastika</a:t>
                    </a:r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660-4B0B-8355-66512338542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000" b="1"/>
                      <a:t>Motorna vozila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660-4B0B-8355-66512338542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000" b="1"/>
                      <a:t>Drvo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660-4B0B-8355-66512338542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000" b="1"/>
                      <a:t>Hrana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660-4B0B-8355-665123385422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sz="1000" b="1"/>
                      <a:t>Ostala prerada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4660-4B0B-8355-665123385422}"/>
                </c:ext>
              </c:extLst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>
                    <a:latin typeface="Montserrat" pitchFamily="2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Sheet1!$A$2:$A$25</c:f>
              <c:numCache>
                <c:formatCode>General</c:formatCode>
                <c:ptCount val="24"/>
                <c:pt idx="0">
                  <c:v>1388.1</c:v>
                </c:pt>
                <c:pt idx="1">
                  <c:v>505.7</c:v>
                </c:pt>
                <c:pt idx="2">
                  <c:v>452.9</c:v>
                </c:pt>
                <c:pt idx="3">
                  <c:v>449.6</c:v>
                </c:pt>
                <c:pt idx="4">
                  <c:v>386.3</c:v>
                </c:pt>
                <c:pt idx="5">
                  <c:v>382.7</c:v>
                </c:pt>
                <c:pt idx="6">
                  <c:v>329.5</c:v>
                </c:pt>
                <c:pt idx="7">
                  <c:v>309.39999999999998</c:v>
                </c:pt>
                <c:pt idx="8">
                  <c:v>301.7</c:v>
                </c:pt>
                <c:pt idx="9">
                  <c:v>296.89999999999998</c:v>
                </c:pt>
                <c:pt idx="10">
                  <c:v>289.39999999999998</c:v>
                </c:pt>
                <c:pt idx="11">
                  <c:v>134.1</c:v>
                </c:pt>
                <c:pt idx="12">
                  <c:v>125</c:v>
                </c:pt>
                <c:pt idx="13">
                  <c:v>115.9</c:v>
                </c:pt>
                <c:pt idx="14">
                  <c:v>109</c:v>
                </c:pt>
                <c:pt idx="15">
                  <c:v>102.2</c:v>
                </c:pt>
                <c:pt idx="16">
                  <c:v>99.1</c:v>
                </c:pt>
                <c:pt idx="17">
                  <c:v>77.8</c:v>
                </c:pt>
                <c:pt idx="18">
                  <c:v>73.5</c:v>
                </c:pt>
                <c:pt idx="19">
                  <c:v>32.700000000000003</c:v>
                </c:pt>
                <c:pt idx="20">
                  <c:v>32.1</c:v>
                </c:pt>
                <c:pt idx="21">
                  <c:v>2.5</c:v>
                </c:pt>
                <c:pt idx="22">
                  <c:v>1.7</c:v>
                </c:pt>
                <c:pt idx="23">
                  <c:v>0</c:v>
                </c:pt>
              </c:numCache>
            </c:numRef>
          </c:xVal>
          <c:yVal>
            <c:numRef>
              <c:f>Sheet1!$B$2:$B$25</c:f>
              <c:numCache>
                <c:formatCode>General</c:formatCode>
                <c:ptCount val="24"/>
                <c:pt idx="0">
                  <c:v>39.799999999999997</c:v>
                </c:pt>
                <c:pt idx="1">
                  <c:v>37.299999999999997</c:v>
                </c:pt>
                <c:pt idx="2">
                  <c:v>54</c:v>
                </c:pt>
                <c:pt idx="3">
                  <c:v>54.8</c:v>
                </c:pt>
                <c:pt idx="4">
                  <c:v>40.9</c:v>
                </c:pt>
                <c:pt idx="5">
                  <c:v>48.6</c:v>
                </c:pt>
                <c:pt idx="6">
                  <c:v>42.7</c:v>
                </c:pt>
                <c:pt idx="7">
                  <c:v>9.9</c:v>
                </c:pt>
                <c:pt idx="8">
                  <c:v>39.200000000000003</c:v>
                </c:pt>
                <c:pt idx="9">
                  <c:v>43.2</c:v>
                </c:pt>
                <c:pt idx="10">
                  <c:v>26.1</c:v>
                </c:pt>
                <c:pt idx="11">
                  <c:v>45.4</c:v>
                </c:pt>
                <c:pt idx="12">
                  <c:v>54.5</c:v>
                </c:pt>
                <c:pt idx="13">
                  <c:v>38.9</c:v>
                </c:pt>
                <c:pt idx="14">
                  <c:v>64.2</c:v>
                </c:pt>
                <c:pt idx="15">
                  <c:v>50.9</c:v>
                </c:pt>
                <c:pt idx="16">
                  <c:v>8.9</c:v>
                </c:pt>
                <c:pt idx="17">
                  <c:v>33.5</c:v>
                </c:pt>
                <c:pt idx="18">
                  <c:v>47.7</c:v>
                </c:pt>
                <c:pt idx="19">
                  <c:v>14.3</c:v>
                </c:pt>
                <c:pt idx="20">
                  <c:v>5.9</c:v>
                </c:pt>
                <c:pt idx="21">
                  <c:v>23.8</c:v>
                </c:pt>
                <c:pt idx="22">
                  <c:v>44.8</c:v>
                </c:pt>
                <c:pt idx="23">
                  <c:v>0</c:v>
                </c:pt>
              </c:numCache>
            </c:numRef>
          </c:yVal>
          <c:bubbleSize>
            <c:numRef>
              <c:f>Sheet1!$C$2:$C$25</c:f>
              <c:numCache>
                <c:formatCode>General</c:formatCode>
                <c:ptCount val="24"/>
                <c:pt idx="0">
                  <c:v>18928</c:v>
                </c:pt>
                <c:pt idx="1">
                  <c:v>6638</c:v>
                </c:pt>
                <c:pt idx="2">
                  <c:v>3331</c:v>
                </c:pt>
                <c:pt idx="3">
                  <c:v>3640</c:v>
                </c:pt>
                <c:pt idx="4">
                  <c:v>2794</c:v>
                </c:pt>
                <c:pt idx="5">
                  <c:v>6909</c:v>
                </c:pt>
                <c:pt idx="6">
                  <c:v>2996</c:v>
                </c:pt>
                <c:pt idx="7">
                  <c:v>10995</c:v>
                </c:pt>
                <c:pt idx="8">
                  <c:v>2558</c:v>
                </c:pt>
                <c:pt idx="9">
                  <c:v>6377</c:v>
                </c:pt>
                <c:pt idx="10">
                  <c:v>3387</c:v>
                </c:pt>
                <c:pt idx="11">
                  <c:v>5676</c:v>
                </c:pt>
                <c:pt idx="12">
                  <c:v>1120</c:v>
                </c:pt>
                <c:pt idx="13">
                  <c:v>4295</c:v>
                </c:pt>
                <c:pt idx="14">
                  <c:v>1506</c:v>
                </c:pt>
                <c:pt idx="15">
                  <c:v>4399</c:v>
                </c:pt>
                <c:pt idx="16">
                  <c:v>4335</c:v>
                </c:pt>
                <c:pt idx="17">
                  <c:v>1235</c:v>
                </c:pt>
                <c:pt idx="18">
                  <c:v>1080</c:v>
                </c:pt>
                <c:pt idx="19">
                  <c:v>581</c:v>
                </c:pt>
                <c:pt idx="20">
                  <c:v>1962</c:v>
                </c:pt>
                <c:pt idx="21">
                  <c:v>41</c:v>
                </c:pt>
                <c:pt idx="22">
                  <c:v>61</c:v>
                </c:pt>
                <c:pt idx="23">
                  <c:v>10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30-4660-4B0B-8355-6651233854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5"/>
        <c:showNegBubbles val="0"/>
        <c:axId val="311"/>
        <c:axId val="322"/>
      </c:bubbleChart>
      <c:valAx>
        <c:axId val="311"/>
        <c:scaling>
          <c:orientation val="minMax"/>
          <c:max val="15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0">
                    <a:solidFill>
                      <a:srgbClr val="5A6A7A"/>
                    </a:solidFill>
                    <a:latin typeface="Montserrat"/>
                  </a:defRPr>
                </a:pPr>
                <a:r>
                  <a:rPr lang="bs-Latn-BA" sz="1000"/>
                  <a:t>Izvoz (mil. KM)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low"/>
        <c:spPr>
          <a:ln w="9525">
            <a:solidFill>
              <a:srgbClr val="C7D0DB"/>
            </a:solidFill>
            <a:prstDash val="dash"/>
          </a:ln>
        </c:spPr>
        <c:txPr>
          <a:bodyPr/>
          <a:lstStyle/>
          <a:p>
            <a:pPr>
              <a:defRPr sz="1000">
                <a:solidFill>
                  <a:srgbClr val="8A94A6"/>
                </a:solidFill>
                <a:latin typeface="Montserrat"/>
              </a:defRPr>
            </a:pPr>
            <a:endParaRPr lang="en-US"/>
          </a:p>
        </c:txPr>
        <c:crossAx val="322"/>
        <c:crossesAt val="250"/>
        <c:crossBetween val="midCat"/>
      </c:valAx>
      <c:valAx>
        <c:axId val="322"/>
        <c:scaling>
          <c:orientation val="minMax"/>
          <c:max val="72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 b="0">
                    <a:solidFill>
                      <a:srgbClr val="5A6A7A"/>
                    </a:solidFill>
                    <a:latin typeface="Montserrat"/>
                  </a:defRPr>
                </a:pPr>
                <a:r>
                  <a:rPr lang="bs-Latn-BA" sz="1000"/>
                  <a:t>Izvozna orijentacija (%)</a:t>
                </a:r>
              </a:p>
            </c:rich>
          </c:tx>
          <c:overlay val="0"/>
        </c:title>
        <c:numFmt formatCode="0&quot;%&quot;" sourceLinked="0"/>
        <c:majorTickMark val="out"/>
        <c:minorTickMark val="none"/>
        <c:tickLblPos val="low"/>
        <c:spPr>
          <a:ln w="9525">
            <a:solidFill>
              <a:srgbClr val="C7D0DB"/>
            </a:solidFill>
            <a:prstDash val="dash"/>
          </a:ln>
        </c:spPr>
        <c:txPr>
          <a:bodyPr/>
          <a:lstStyle/>
          <a:p>
            <a:pPr>
              <a:defRPr sz="1000">
                <a:solidFill>
                  <a:srgbClr val="8A94A6"/>
                </a:solidFill>
                <a:latin typeface="Montserrat"/>
              </a:defRPr>
            </a:pPr>
            <a:endParaRPr lang="en-US"/>
          </a:p>
        </c:txPr>
        <c:crossAx val="311"/>
        <c:crossesAt val="33"/>
        <c:crossBetween val="midCat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(mil. KM)</c:v>
                </c:pt>
              </c:strCache>
            </c:strRef>
          </c:tx>
          <c:spPr>
            <a:solidFill>
              <a:srgbClr val="1D4289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2B-4F60-A3A6-286EA804D36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2B-4F60-A3A6-286EA804D36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B2B-4F60-A3A6-286EA804D36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B2B-4F60-A3A6-286EA804D36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0B2B-4F60-A3A6-286EA804D36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0B2B-4F60-A3A6-286EA804D3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0B2B-4F60-A3A6-286EA804D36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0B2B-4F60-A3A6-286EA804D36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0B2B-4F60-A3A6-286EA804D36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0B2B-4F60-A3A6-286EA804D369}"/>
              </c:ext>
            </c:extLst>
          </c:dPt>
          <c:dLbls>
            <c:dLbl>
              <c:idx val="1"/>
              <c:numFmt formatCode="#,##0.0" sourceLinked="0"/>
              <c:spPr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1100" b="1" i="0" u="none" strike="noStrike" kern="1200" baseline="0">
                      <a:solidFill>
                        <a:schemeClr val="bg1"/>
                      </a:solidFill>
                      <a:latin typeface="Montserrat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B2B-4F60-A3A6-286EA804D369}"/>
                </c:ext>
              </c:extLst>
            </c:dLbl>
            <c:dLbl>
              <c:idx val="4"/>
              <c:tx>
                <c:rich>
                  <a:bodyPr anchorCtr="0"/>
                  <a:lstStyle/>
                  <a:p>
                    <a:pPr algn="ctr" rtl="0">
                      <a:defRPr lang="en-US" sz="1100" b="0" i="0" u="none" strike="noStrike" kern="1200" baseline="0">
                        <a:solidFill>
                          <a:srgbClr val="1A2A3A"/>
                        </a:solidFill>
                        <a:latin typeface="Montserrat" pitchFamily="2" charset="0"/>
                        <a:ea typeface="+mn-ea"/>
                        <a:cs typeface="+mn-cs"/>
                      </a:defRPr>
                    </a:pPr>
                    <a:fld id="{ECC34948-28E8-4F78-9ABE-C618C6A6BBDD}" type="VALUE">
                      <a:rPr lang="en-US" sz="1100" b="0" i="0" u="none" strike="noStrike" kern="1200" baseline="0">
                        <a:solidFill>
                          <a:srgbClr val="1A2A3A"/>
                        </a:solidFill>
                        <a:latin typeface="Montserrat" pitchFamily="2" charset="0"/>
                        <a:ea typeface="+mn-ea"/>
                        <a:cs typeface="+mn-cs"/>
                      </a:rPr>
                      <a:pPr algn="ctr" rtl="0">
                        <a:defRPr lang="en-US" sz="1100" b="0" i="0" u="none" strike="noStrike" kern="1200" baseline="0">
                          <a:solidFill>
                            <a:srgbClr val="1A2A3A"/>
                          </a:solidFill>
                          <a:latin typeface="Montserrat" pitchFamily="2" charset="0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B2B-4F60-A3A6-286EA804D36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A2A3A"/>
                    </a:solidFill>
                    <a:latin typeface="Montserrat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3.1498000000000004</c:v>
                </c:pt>
                <c:pt idx="1">
                  <c:v>4.1973000000000003</c:v>
                </c:pt>
                <c:pt idx="2">
                  <c:v>3.1554000000000002</c:v>
                </c:pt>
                <c:pt idx="3">
                  <c:v>3.1711</c:v>
                </c:pt>
                <c:pt idx="4">
                  <c:v>3.4363999999999999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B2B-4F60-A3A6-286EA804D3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94734554"/>
        <c:axId val="209473455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Realno, stalne cijene 2021. (deflacionirano CPI)</c:v>
                </c:pt>
              </c:strCache>
            </c:strRef>
          </c:tx>
          <c:spPr>
            <a:ln>
              <a:solidFill>
                <a:srgbClr val="C00000"/>
              </a:solidFill>
              <a:prstDash val="dash"/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  <a:latin typeface="Montserrat" pitchFamily="2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3.1</c:v>
                </c:pt>
                <c:pt idx="1">
                  <c:v>3.68</c:v>
                </c:pt>
                <c:pt idx="2">
                  <c:v>2.65</c:v>
                </c:pt>
                <c:pt idx="3">
                  <c:v>2.6</c:v>
                </c:pt>
                <c:pt idx="4">
                  <c:v>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13C-4E5A-95D4-120386677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A6A7A"/>
                </a:solidFill>
                <a:latin typeface="Montserrat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bs-Latn-BA" baseline="0" dirty="0">
                    <a:latin typeface="Montserrat" pitchFamily="2" charset="0"/>
                  </a:rPr>
                  <a:t>mlrd. KM</a:t>
                </a:r>
                <a:endParaRPr lang="en-US" dirty="0">
                  <a:latin typeface="Montserrat" pitchFamily="2" charset="0"/>
                </a:endParaRP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itchFamily="2" charset="0"/>
                <a:cs typeface="Mongolian Baiti" panose="03000500000000000000" pitchFamily="66" charset="0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latin typeface="Montserrat" panose="00000500000000000000" pitchFamily="2" charset="0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>
                <a:solidFill>
                  <a:srgbClr val="1D4289"/>
                </a:solidFill>
                <a:latin typeface="Montserrat"/>
              </a:defRPr>
            </a:pP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Struktura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društava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prema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rezultatu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poslovanja</a:t>
            </a:r>
            <a:endParaRPr lang="en-US" sz="1400" b="1" dirty="0">
              <a:solidFill>
                <a:srgbClr val="1D4289"/>
              </a:solidFill>
              <a:latin typeface="Montserrat"/>
            </a:endParaRPr>
          </a:p>
        </c:rich>
      </c:tx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 dobiti</c:v>
                </c:pt>
              </c:strCache>
            </c:strRef>
          </c:tx>
          <c:spPr>
            <a:solidFill>
              <a:srgbClr val="1D4289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37.89</c:v>
                </c:pt>
                <c:pt idx="1">
                  <c:v>35.57</c:v>
                </c:pt>
                <c:pt idx="2">
                  <c:v>39.119999999999997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0395-4EA9-A787-376D066FCC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 neutralnim rezultatom</c:v>
                </c:pt>
              </c:strCache>
            </c:strRef>
          </c:tx>
          <c:spPr>
            <a:solidFill>
              <a:srgbClr val="0E2149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4.55</c:v>
                </c:pt>
                <c:pt idx="1">
                  <c:v>6.36</c:v>
                </c:pt>
                <c:pt idx="2">
                  <c:v>5.85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0395-4EA9-A787-376D066FCC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 gubitkom</c:v>
                </c:pt>
              </c:strCache>
            </c:strRef>
          </c:tx>
          <c:spPr>
            <a:solidFill>
              <a:srgbClr val="B7C7DE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57.56</c:v>
                </c:pt>
                <c:pt idx="1">
                  <c:v>58.08</c:v>
                </c:pt>
                <c:pt idx="2">
                  <c:v>55.03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0395-4EA9-A787-376D066FC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11"/>
        <c:axId val="112"/>
      </c:barChart>
      <c:catAx>
        <c:axId val="11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  <a:latin typeface="Montserrat"/>
              </a:defRPr>
            </a:pPr>
            <a:endParaRPr lang="en-US"/>
          </a:p>
        </c:txPr>
        <c:crossAx val="112"/>
        <c:crosses val="autoZero"/>
        <c:auto val="1"/>
        <c:lblAlgn val="ctr"/>
        <c:lblOffset val="100"/>
        <c:noMultiLvlLbl val="1"/>
      </c:catAx>
      <c:valAx>
        <c:axId val="112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404040"/>
              </a:solidFill>
              <a:latin typeface="Montserra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>
                <a:solidFill>
                  <a:srgbClr val="1D4289"/>
                </a:solidFill>
                <a:latin typeface="Montserrat"/>
              </a:defRPr>
            </a:pP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Prosječna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dobit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i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gubitak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po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društvu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(BAM)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Dobit po subjektu</c:v>
                </c:pt>
              </c:strCache>
            </c:strRef>
          </c:tx>
          <c:spPr>
            <a:solidFill>
              <a:srgbClr val="1D4289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631244</c:v>
                </c:pt>
                <c:pt idx="1">
                  <c:v>249333</c:v>
                </c:pt>
                <c:pt idx="2">
                  <c:v>300801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62A9-4E82-9A83-E9AACD8DF2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Gubitak po subjektu</c:v>
                </c:pt>
              </c:strCache>
            </c:strRef>
          </c:tx>
          <c:spPr>
            <a:solidFill>
              <a:srgbClr val="B7C7DE"/>
            </a:solidFill>
            <a:ln>
              <a:noFill/>
            </a:ln>
          </c:spPr>
          <c:invertIfNegative val="1"/>
          <c:dLbls>
            <c:dLbl>
              <c:idx val="0"/>
              <c:layout>
                <c:manualLayout>
                  <c:x val="2.08333333333333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44-452C-B93C-3C3BE1347FA8}"/>
                </c:ext>
              </c:extLst>
            </c:dLbl>
            <c:dLbl>
              <c:idx val="1"/>
              <c:layout>
                <c:manualLayout>
                  <c:x val="0"/>
                  <c:y val="-6.8085106382978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44-452C-B93C-3C3BE1347FA8}"/>
                </c:ext>
              </c:extLst>
            </c:dLbl>
            <c:dLbl>
              <c:idx val="2"/>
              <c:layout>
                <c:manualLayout>
                  <c:x val="2.976190476190476E-2"/>
                  <c:y val="4.25531914893617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44-452C-B93C-3C3BE1347FA8}"/>
                </c:ext>
              </c:extLst>
            </c:dLbl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561670</c:v>
                </c:pt>
                <c:pt idx="1">
                  <c:v>257041</c:v>
                </c:pt>
                <c:pt idx="2">
                  <c:v>237674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62A9-4E82-9A83-E9AACD8DF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11"/>
        <c:axId val="212"/>
      </c:barChart>
      <c:catAx>
        <c:axId val="2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  <a:latin typeface="Montserrat"/>
              </a:defRPr>
            </a:pPr>
            <a:endParaRPr lang="en-US"/>
          </a:p>
        </c:txPr>
        <c:crossAx val="212"/>
        <c:crosses val="autoZero"/>
        <c:auto val="1"/>
        <c:lblAlgn val="ctr"/>
        <c:lblOffset val="100"/>
        <c:noMultiLvlLbl val="1"/>
      </c:catAx>
      <c:valAx>
        <c:axId val="212"/>
        <c:scaling>
          <c:orientation val="minMax"/>
        </c:scaling>
        <c:delete val="1"/>
        <c:axPos val="l"/>
        <c:majorGridlines>
          <c:spPr>
            <a:ln>
              <a:solidFill>
                <a:srgbClr val="EDEDED"/>
              </a:solidFill>
            </a:ln>
          </c:spPr>
        </c:majorGridlines>
        <c:numFmt formatCode="General" sourceLinked="1"/>
        <c:majorTickMark val="none"/>
        <c:minorTickMark val="none"/>
        <c:tickLblPos val="none"/>
        <c:crossAx val="211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404040"/>
              </a:solidFill>
              <a:latin typeface="Montserra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D4289"/>
                </a:solidFill>
                <a:latin typeface="Arial"/>
              </a:defRPr>
            </a:pPr>
            <a:r>
              <a:rPr lang="en-US" sz="14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Broj</a:t>
            </a:r>
            <a:r>
              <a:rPr lang="en-US" sz="14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en-US" sz="14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zaposlenih</a:t>
            </a:r>
            <a:endParaRPr lang="en-US" sz="1400" b="0" i="0" u="none" strike="noStrike" dirty="0">
              <a:solidFill>
                <a:schemeClr val="tx1"/>
              </a:solidFill>
              <a:latin typeface="Montserrat" panose="00000500000000000000" pitchFamily="2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3950617283950615E-2"/>
          <c:y val="0.22137096774193543"/>
          <c:w val="0.9320987654320988"/>
          <c:h val="0.674343126464030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zaposlenih</c:v>
                </c:pt>
              </c:strCache>
            </c:strRef>
          </c:tx>
          <c:spPr>
            <a:solidFill>
              <a:srgbClr val="1D428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7E0A-47D1-A9A4-D036790DA0B6}"/>
              </c:ext>
            </c:extLst>
          </c:dPt>
          <c:dPt>
            <c:idx val="4"/>
            <c:invertIfNegative val="0"/>
            <c:bubble3D val="0"/>
            <c:spPr>
              <a:solidFill>
                <a:srgbClr val="1D4289"/>
              </a:solidFill>
            </c:spPr>
            <c:extLst>
              <c:ext xmlns:c16="http://schemas.microsoft.com/office/drawing/2014/chart" uri="{C3380CC4-5D6E-409C-BE32-E72D297353CC}">
                <c16:uniqueId val="{00000010-7E0A-47D1-A9A4-D036790DA0B6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900" b="0" i="0" u="none" strike="noStrike" kern="1200" baseline="0">
                        <a:solidFill>
                          <a:schemeClr val="tx1"/>
                        </a:solidFill>
                        <a:latin typeface="Montserrat" pitchFamily="2" charset="0"/>
                        <a:ea typeface="+mn-ea"/>
                        <a:cs typeface="+mn-cs"/>
                      </a:defRPr>
                    </a:pPr>
                    <a:fld id="{405718FD-8590-4882-B930-107E02ED5F93}" type="VALUE">
                      <a:rPr lang="en-US" sz="900" b="0" i="0" u="none" strike="noStrike" kern="1200" baseline="0">
                        <a:solidFill>
                          <a:schemeClr val="tx1"/>
                        </a:solidFill>
                        <a:latin typeface="Montserrat" pitchFamily="2" charset="0"/>
                        <a:ea typeface="+mn-ea"/>
                        <a:cs typeface="+mn-cs"/>
                      </a:rPr>
                      <a:pPr algn="ctr">
                        <a:defRPr lang="en-US" sz="900" b="0" i="0" u="none" strike="noStrike" kern="1200" baseline="0">
                          <a:solidFill>
                            <a:schemeClr val="tx1"/>
                          </a:solidFill>
                          <a:latin typeface="Montserrat" pitchFamily="2" charset="0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7E0A-47D1-A9A4-D036790DA0B6}"/>
                </c:ext>
              </c:extLst>
            </c:dLbl>
            <c:dLbl>
              <c:idx val="2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rgbClr val="00B050"/>
                      </a:solidFill>
                      <a:latin typeface="Montserrat" pitchFamily="2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C4D-48C8-87D9-2B5A54296416}"/>
                </c:ext>
              </c:extLst>
            </c:dLbl>
            <c:dLbl>
              <c:idx val="4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900" b="0" i="0" u="none" strike="noStrike" kern="1200" baseline="0">
                        <a:solidFill>
                          <a:schemeClr val="tx1"/>
                        </a:solidFill>
                        <a:latin typeface="Montserrat" pitchFamily="2" charset="0"/>
                        <a:ea typeface="+mn-ea"/>
                        <a:cs typeface="+mn-cs"/>
                      </a:defRPr>
                    </a:pPr>
                    <a:fld id="{72A9125E-4991-4F0E-8017-29179D08B13F}" type="VALUE">
                      <a:rPr lang="en-US" sz="900" b="0" i="0" u="none" strike="noStrike" kern="1200" baseline="0">
                        <a:solidFill>
                          <a:schemeClr val="tx1"/>
                        </a:solidFill>
                        <a:latin typeface="Montserrat" pitchFamily="2" charset="0"/>
                        <a:ea typeface="+mn-ea"/>
                        <a:cs typeface="+mn-cs"/>
                      </a:rPr>
                      <a:pPr algn="ctr" rtl="0">
                        <a:defRPr lang="en-US" sz="900" b="0" i="0" u="none" strike="noStrike" kern="1200" baseline="0">
                          <a:solidFill>
                            <a:schemeClr val="tx1"/>
                          </a:solidFill>
                          <a:latin typeface="Montserrat" pitchFamily="2" charset="0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7E0A-47D1-A9A4-D036790DA0B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latin typeface="Montserrat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7773</c:v>
                </c:pt>
                <c:pt idx="1">
                  <c:v>7767</c:v>
                </c:pt>
                <c:pt idx="2">
                  <c:v>7984</c:v>
                </c:pt>
                <c:pt idx="3">
                  <c:v>7897</c:v>
                </c:pt>
                <c:pt idx="4">
                  <c:v>7970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E0A-47D1-A9A4-D036790DA0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anose="00000500000000000000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00"/>
          <c:min val="500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Struktura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društava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prema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rezultatu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poslovanja</a:t>
            </a:r>
            <a:endParaRPr lang="en-US" sz="1400" b="1" i="0" u="none" strike="noStrike" kern="1200" baseline="0" dirty="0">
              <a:solidFill>
                <a:srgbClr val="1D4289"/>
              </a:solidFill>
              <a:latin typeface="Montserrat"/>
            </a:endParaRPr>
          </a:p>
        </c:rich>
      </c:tx>
      <c:layout>
        <c:manualLayout>
          <c:xMode val="edge"/>
          <c:yMode val="edge"/>
          <c:x val="9.627976190476191E-2"/>
          <c:y val="5.5319148936170209E-2"/>
        </c:manualLayout>
      </c:layout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 dobiti</c:v>
                </c:pt>
              </c:strCache>
            </c:strRef>
          </c:tx>
          <c:spPr>
            <a:solidFill>
              <a:srgbClr val="1D4289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51.97</c:v>
                </c:pt>
                <c:pt idx="1">
                  <c:v>55.26</c:v>
                </c:pt>
                <c:pt idx="2">
                  <c:v>61.04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66AF-4E96-A9B8-BA10F4FE54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 neutralnim rezultatom</c:v>
                </c:pt>
              </c:strCache>
            </c:strRef>
          </c:tx>
          <c:spPr>
            <a:solidFill>
              <a:srgbClr val="0E2149"/>
            </a:solidFill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7.24</c:v>
                </c:pt>
                <c:pt idx="1">
                  <c:v>5.26</c:v>
                </c:pt>
                <c:pt idx="2">
                  <c:v>5.19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4A-4BA5-ACEB-EC866AE6EEE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 gubitkom</c:v>
                </c:pt>
              </c:strCache>
            </c:strRef>
          </c:tx>
          <c:spPr>
            <a:solidFill>
              <a:srgbClr val="B7C7DE"/>
            </a:solidFill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1D4289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40.79</c:v>
                </c:pt>
                <c:pt idx="1">
                  <c:v>39.47</c:v>
                </c:pt>
                <c:pt idx="2">
                  <c:v>33.770000000000003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4A-4BA5-ACEB-EC866AE6EE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11"/>
        <c:axId val="112"/>
      </c:barChart>
      <c:catAx>
        <c:axId val="11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  <a:latin typeface="Montserrat"/>
              </a:defRPr>
            </a:pPr>
            <a:endParaRPr lang="en-US"/>
          </a:p>
        </c:txPr>
        <c:crossAx val="112"/>
        <c:crosses val="autoZero"/>
        <c:auto val="1"/>
        <c:lblAlgn val="ctr"/>
        <c:lblOffset val="100"/>
        <c:noMultiLvlLbl val="1"/>
      </c:catAx>
      <c:valAx>
        <c:axId val="112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404040"/>
              </a:solidFill>
              <a:latin typeface="Montserra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D4289"/>
                </a:solidFill>
                <a:latin typeface="Arial"/>
              </a:defRPr>
            </a:pPr>
            <a:r>
              <a:rPr lang="bs-Latn-BA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Prosječni trošak plate po zaposleniku </a:t>
            </a:r>
            <a:r>
              <a:rPr lang="en-US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(KM/</a:t>
            </a:r>
            <a:r>
              <a:rPr lang="en-US" sz="12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mj</a:t>
            </a:r>
            <a:r>
              <a:rPr lang="bs-Latn-BA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esečno</a:t>
            </a:r>
            <a:r>
              <a:rPr lang="en-US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Prosj. plata (KM/mj)</c:v>
                </c:pt>
              </c:strCache>
            </c:strRef>
          </c:tx>
          <c:spPr>
            <a:ln w="38100" cap="flat">
              <a:solidFill>
                <a:srgbClr val="1D4289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D4289"/>
              </a:solidFill>
              <a:ln w="9525" cap="flat">
                <a:solidFill>
                  <a:srgbClr val="1D4289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B62568FA-D5BE-412F-A893-6CE264EB8B33}" type="VALUE">
                      <a:rPr lang="en-US" b="1">
                        <a:highlight>
                          <a:srgbClr val="FFFF00"/>
                        </a:highlight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234-434A-ABDD-AB60459F035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D14A635-BB5C-48D3-B763-22E7E593C15E}" type="VALUE">
                      <a:rPr lang="en-US" sz="9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234-434A-ABDD-AB60459F035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A2A3A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3424</c:v>
                </c:pt>
                <c:pt idx="1">
                  <c:v>3703</c:v>
                </c:pt>
                <c:pt idx="2">
                  <c:v>3954</c:v>
                </c:pt>
                <c:pt idx="3">
                  <c:v>4190</c:v>
                </c:pt>
                <c:pt idx="4">
                  <c:v>4315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9D-4413-8A18-94C37543C2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Realne plate</c:v>
                </c:pt>
              </c:strCache>
            </c:strRef>
          </c:tx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3424</c:v>
                </c:pt>
                <c:pt idx="1">
                  <c:v>3248</c:v>
                </c:pt>
                <c:pt idx="2">
                  <c:v>3269</c:v>
                </c:pt>
                <c:pt idx="3">
                  <c:v>3406</c:v>
                </c:pt>
                <c:pt idx="4">
                  <c:v>3373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A6-4BA9-954A-5FABBF1857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anose="00000500000000000000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300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900" b="0">
              <a:solidFill>
                <a:srgbClr val="1A2A3A"/>
              </a:solidFill>
              <a:latin typeface="Montserrat" pitchFamily="2" charset="0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27685175464178091"/>
          <c:y val="0.17952113698553637"/>
          <c:w val="0.50061747837075921"/>
          <c:h val="0.7189719104260903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(mil. KM)</c:v>
                </c:pt>
              </c:strCache>
            </c:strRef>
          </c:tx>
          <c:spPr>
            <a:solidFill>
              <a:srgbClr val="1A3A6B"/>
            </a:solidFill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00C2-4582-A6C8-5C0A3F1C421C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0C2-4582-A6C8-5C0A3F1C421C}"/>
              </c:ext>
            </c:extLst>
          </c:dPt>
          <c:dPt>
            <c:idx val="2"/>
            <c:bubble3D val="0"/>
            <c:spPr>
              <a:solidFill>
                <a:schemeClr val="bg2">
                  <a:lumMod val="9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00C2-4582-A6C8-5C0A3F1C421C}"/>
              </c:ext>
            </c:extLst>
          </c:dPt>
          <c:dPt>
            <c:idx val="3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00C2-4582-A6C8-5C0A3F1C421C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00C2-4582-A6C8-5C0A3F1C421C}"/>
              </c:ext>
            </c:extLst>
          </c:dPt>
          <c:dPt>
            <c:idx val="5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00C2-4582-A6C8-5C0A3F1C421C}"/>
              </c:ext>
            </c:extLst>
          </c:dPt>
          <c:dPt>
            <c:idx val="6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00C2-4582-A6C8-5C0A3F1C421C}"/>
              </c:ext>
            </c:extLst>
          </c:dPt>
          <c:dPt>
            <c:idx val="7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00C2-4582-A6C8-5C0A3F1C421C}"/>
              </c:ext>
            </c:extLst>
          </c:dPt>
          <c:dPt>
            <c:idx val="8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00C2-4582-A6C8-5C0A3F1C421C}"/>
              </c:ext>
            </c:extLst>
          </c:dPt>
          <c:dPt>
            <c:idx val="9"/>
            <c:bubble3D val="0"/>
            <c:spPr>
              <a:solidFill>
                <a:srgbClr val="5B9BD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00C2-4582-A6C8-5C0A3F1C421C}"/>
              </c:ext>
            </c:extLst>
          </c:dPt>
          <c:dLbls>
            <c:dLbl>
              <c:idx val="0"/>
              <c:layout>
                <c:manualLayout>
                  <c:x val="0.20167058859021933"/>
                  <c:y val="0.10947084465805343"/>
                </c:manualLayout>
              </c:layout>
              <c:tx>
                <c:rich>
                  <a:bodyPr wrap="none" lIns="0" tIns="0" rIns="0" bIns="0"/>
                  <a:lstStyle/>
                  <a:p>
                    <a:pPr algn="ctr">
                      <a:defRPr sz="9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en-US" sz="900" b="1" dirty="0">
                        <a:solidFill>
                          <a:srgbClr val="152E61"/>
                        </a:solidFill>
                        <a:latin typeface="Montserrat"/>
                      </a:rPr>
                      <a:t>Kanton Sarajevo</a:t>
                    </a:r>
                  </a:p>
                  <a:p>
                    <a:pPr algn="ctr">
                      <a:defRPr sz="9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en-US" sz="1400" b="1" dirty="0">
                        <a:solidFill>
                          <a:srgbClr val="152E61"/>
                        </a:solidFill>
                        <a:latin typeface="Montserrat"/>
                      </a:rPr>
                      <a:t>76,5%</a:t>
                    </a:r>
                  </a:p>
                  <a:p>
                    <a:pPr algn="ctr">
                      <a:defRPr sz="9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en-US" sz="800" dirty="0">
                        <a:solidFill>
                          <a:srgbClr val="152E61"/>
                        </a:solidFill>
                        <a:latin typeface="Montserrat"/>
                      </a:rPr>
                      <a:t>2.628,3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00C2-4582-A6C8-5C0A3F1C421C}"/>
                </c:ext>
              </c:extLst>
            </c:dLbl>
            <c:dLbl>
              <c:idx val="1"/>
              <c:layout>
                <c:manualLayout>
                  <c:x val="-0.18660484106153397"/>
                  <c:y val="-8.2092198581560319E-2"/>
                </c:manualLayout>
              </c:layout>
              <c:tx>
                <c:rich>
                  <a:bodyPr wrap="none" lIns="0" tIns="0" rIns="0" bIns="0"/>
                  <a:lstStyle/>
                  <a:p>
                    <a:pPr algn="ctr">
                      <a:defRPr sz="10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en-US" sz="1000" b="1" dirty="0">
                        <a:solidFill>
                          <a:srgbClr val="152E61"/>
                        </a:solidFill>
                        <a:latin typeface="Montserrat"/>
                      </a:rPr>
                      <a:t>Hercegovačko-neretvanski</a:t>
                    </a:r>
                  </a:p>
                  <a:p>
                    <a:pPr algn="ctr">
                      <a:defRPr sz="10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en-US" sz="1300" b="1" dirty="0">
                        <a:solidFill>
                          <a:srgbClr val="152E61"/>
                        </a:solidFill>
                        <a:latin typeface="Montserrat"/>
                      </a:rPr>
                      <a:t>16,7%</a:t>
                    </a:r>
                  </a:p>
                  <a:p>
                    <a:pPr algn="ctr">
                      <a:defRPr sz="10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en-US" sz="900" dirty="0">
                        <a:solidFill>
                          <a:srgbClr val="152E61"/>
                        </a:solidFill>
                        <a:latin typeface="Montserrat"/>
                      </a:rPr>
                      <a:t>575,4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8620689655172415"/>
                      <c:h val="0.1420547847402365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0C2-4582-A6C8-5C0A3F1C421C}"/>
                </c:ext>
              </c:extLst>
            </c:dLbl>
            <c:dLbl>
              <c:idx val="2"/>
              <c:layout>
                <c:manualLayout>
                  <c:x val="-3.2725089919315643E-2"/>
                  <c:y val="-0.18726587368068354"/>
                </c:manualLayout>
              </c:layout>
              <c:tx>
                <c:rich>
                  <a:bodyPr wrap="none" lIns="0" tIns="0" rIns="0" bIns="0"/>
                  <a:lstStyle/>
                  <a:p>
                    <a:pPr algn="ctr">
                      <a:defRPr sz="10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fi-FI" sz="1000" b="1">
                        <a:solidFill>
                          <a:srgbClr val="152E61"/>
                        </a:solidFill>
                        <a:latin typeface="Montserrat"/>
                      </a:rPr>
                      <a:t>Ostali kantoni</a:t>
                    </a:r>
                  </a:p>
                  <a:p>
                    <a:pPr algn="ctr">
                      <a:defRPr sz="10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fi-FI" sz="1300" b="1">
                        <a:solidFill>
                          <a:srgbClr val="152E61"/>
                        </a:solidFill>
                        <a:latin typeface="Montserrat"/>
                      </a:rPr>
                      <a:t>6,8%</a:t>
                    </a:r>
                  </a:p>
                  <a:p>
                    <a:pPr algn="ctr">
                      <a:defRPr sz="1000" b="1">
                        <a:solidFill>
                          <a:srgbClr val="152E61"/>
                        </a:solidFill>
                        <a:latin typeface="Montserrat"/>
                      </a:defRPr>
                    </a:pPr>
                    <a:r>
                      <a:rPr lang="fi-FI" sz="900">
                        <a:solidFill>
                          <a:srgbClr val="152E61"/>
                        </a:solidFill>
                        <a:latin typeface="Montserrat"/>
                      </a:rPr>
                      <a:t>232,9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9540351900456885"/>
                      <c:h val="0.1383333333333333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00C2-4582-A6C8-5C0A3F1C421C}"/>
                </c:ext>
              </c:extLst>
            </c:dLbl>
            <c:spPr>
              <a:noFill/>
              <a:ln>
                <a:noFill/>
              </a:ln>
            </c:spPr>
            <c:txPr>
              <a:bodyPr wrap="none"/>
              <a:lstStyle/>
              <a:p>
                <a:pPr>
                  <a:defRPr sz="1000">
                    <a:solidFill>
                      <a:srgbClr val="152E6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Kanton Sarajevo</c:v>
                </c:pt>
                <c:pt idx="1">
                  <c:v>Hercegovačko-neretvanski</c:v>
                </c:pt>
                <c:pt idx="2">
                  <c:v>Ostali kantoni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2628.3</c:v>
                </c:pt>
                <c:pt idx="1">
                  <c:v>575.4</c:v>
                </c:pt>
                <c:pt idx="2">
                  <c:v>232.9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0C2-4582-A6C8-5C0A3F1C4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Prosječna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dobit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i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gubitak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po </a:t>
            </a:r>
            <a:r>
              <a:rPr lang="en-US" sz="1400" b="1" i="0" u="none" strike="noStrike" kern="1200" baseline="0" dirty="0" err="1">
                <a:solidFill>
                  <a:srgbClr val="1D4289"/>
                </a:solidFill>
                <a:latin typeface="Montserrat"/>
              </a:rPr>
              <a:t>društvu</a:t>
            </a:r>
            <a:r>
              <a:rPr lang="en-US" sz="1400" b="1" i="0" u="none" strike="noStrike" kern="1200" baseline="0" dirty="0">
                <a:solidFill>
                  <a:srgbClr val="1D4289"/>
                </a:solidFill>
                <a:latin typeface="Montserrat"/>
              </a:rPr>
              <a:t> (BAM)</a:t>
            </a:r>
          </a:p>
        </c:rich>
      </c:tx>
      <c:layout>
        <c:manualLayout>
          <c:xMode val="edge"/>
          <c:yMode val="edge"/>
          <c:x val="0.18215762092238469"/>
          <c:y val="5.531914893617020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Dobit</c:v>
                </c:pt>
              </c:strCache>
            </c:strRef>
          </c:tx>
          <c:spPr>
            <a:solidFill>
              <a:srgbClr val="1D4289"/>
            </a:solidFill>
            <a:ln>
              <a:noFill/>
            </a:ln>
          </c:spPr>
          <c:invertIfNegative val="1"/>
          <c:dLbls>
            <c:dLbl>
              <c:idx val="2"/>
              <c:layout>
                <c:manualLayout>
                  <c:x val="-2.3809523809523808E-2"/>
                  <c:y val="-2.553191489361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78-4791-AD08-E02DA4ECB8BA}"/>
                </c:ext>
              </c:extLst>
            </c:dLbl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488406</c:v>
                </c:pt>
                <c:pt idx="1">
                  <c:v>604866</c:v>
                </c:pt>
                <c:pt idx="2">
                  <c:v>1918086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CD08-4105-879C-6EB1A3FBE5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Gubitak</c:v>
                </c:pt>
              </c:strCache>
            </c:strRef>
          </c:tx>
          <c:spPr>
            <a:solidFill>
              <a:srgbClr val="B7C7DE"/>
            </a:solidFill>
            <a:ln>
              <a:noFill/>
            </a:ln>
          </c:spPr>
          <c:invertIfNegative val="1"/>
          <c:dLbls>
            <c:dLbl>
              <c:idx val="2"/>
              <c:layout>
                <c:manualLayout>
                  <c:x val="2.3809523809523919E-2"/>
                  <c:y val="1.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78-4791-AD08-E02DA4ECB8BA}"/>
                </c:ext>
              </c:extLst>
            </c:dLbl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3072296</c:v>
                </c:pt>
                <c:pt idx="1">
                  <c:v>2983351</c:v>
                </c:pt>
                <c:pt idx="2">
                  <c:v>1771245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CD08-4105-879C-6EB1A3FBE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11"/>
        <c:axId val="212"/>
      </c:barChart>
      <c:catAx>
        <c:axId val="2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  <a:latin typeface="Montserrat"/>
              </a:defRPr>
            </a:pPr>
            <a:endParaRPr lang="en-US"/>
          </a:p>
        </c:txPr>
        <c:crossAx val="212"/>
        <c:crosses val="autoZero"/>
        <c:auto val="1"/>
        <c:lblAlgn val="ctr"/>
        <c:lblOffset val="100"/>
        <c:noMultiLvlLbl val="1"/>
      </c:catAx>
      <c:valAx>
        <c:axId val="212"/>
        <c:scaling>
          <c:orientation val="minMax"/>
        </c:scaling>
        <c:delete val="1"/>
        <c:axPos val="l"/>
        <c:majorGridlines>
          <c:spPr>
            <a:ln>
              <a:solidFill>
                <a:srgbClr val="EDEDED"/>
              </a:solidFill>
            </a:ln>
          </c:spPr>
        </c:majorGridlines>
        <c:numFmt formatCode="General" sourceLinked="1"/>
        <c:majorTickMark val="none"/>
        <c:minorTickMark val="none"/>
        <c:tickLblPos val="none"/>
        <c:crossAx val="211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404040"/>
              </a:solidFill>
              <a:latin typeface="Montserra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D4289"/>
                </a:solidFill>
                <a:latin typeface="Arial"/>
              </a:defRPr>
            </a:pPr>
            <a:r>
              <a:rPr lang="en-US" sz="14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Broj</a:t>
            </a:r>
            <a:r>
              <a:rPr lang="en-US" sz="14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en-US" sz="14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zaposlenih</a:t>
            </a:r>
            <a:endParaRPr lang="en-US" sz="1400" b="0" i="0" u="none" strike="noStrike" dirty="0">
              <a:solidFill>
                <a:schemeClr val="tx1"/>
              </a:solidFill>
              <a:latin typeface="Montserrat" panose="00000500000000000000" pitchFamily="2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3950617283950615E-2"/>
          <c:y val="0.17656810035842291"/>
          <c:w val="0.9320987654320988"/>
          <c:h val="0.71914599384754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zaposlenih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7E0A-47D1-A9A4-D036790DA0B6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0-7E0A-47D1-A9A4-D036790DA0B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05718FD-8590-4882-B930-107E02ED5F93}" type="VALUE">
                      <a:rPr lang="en-US" sz="1200" b="1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7E0A-47D1-A9A4-D036790DA0B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2A9125E-4991-4F0E-8017-29179D08B13F}" type="VALUE">
                      <a:rPr lang="en-US" b="1">
                        <a:solidFill>
                          <a:srgbClr val="C00000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7E0A-47D1-A9A4-D036790DA0B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>
                    <a:latin typeface="Montserrat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12515</c:v>
                </c:pt>
                <c:pt idx="1">
                  <c:v>11831</c:v>
                </c:pt>
                <c:pt idx="2">
                  <c:v>11341</c:v>
                </c:pt>
                <c:pt idx="3">
                  <c:v>10764</c:v>
                </c:pt>
                <c:pt idx="4">
                  <c:v>10750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E0A-47D1-A9A4-D036790DA0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anose="00000500000000000000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  <c:majorUnit val="2000"/>
      </c:valAx>
      <c:spPr>
        <a:solidFill>
          <a:srgbClr val="EDF4FC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1D4289"/>
                </a:solidFill>
                <a:latin typeface="Arial"/>
              </a:defRPr>
            </a:pPr>
            <a:r>
              <a:rPr lang="bs-Latn-BA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Prosječni trošak plate po zaposleniku </a:t>
            </a:r>
            <a:r>
              <a:rPr lang="en-US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(KM/</a:t>
            </a:r>
            <a:r>
              <a:rPr lang="en-US" sz="1200" b="0" i="0" u="none" strike="noStrike" dirty="0" err="1">
                <a:solidFill>
                  <a:schemeClr val="tx1"/>
                </a:solidFill>
                <a:latin typeface="Montserrat" panose="00000500000000000000" pitchFamily="2" charset="0"/>
              </a:rPr>
              <a:t>mj</a:t>
            </a:r>
            <a:r>
              <a:rPr lang="bs-Latn-BA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esečno</a:t>
            </a:r>
            <a:r>
              <a:rPr lang="en-US" sz="1200" b="0" i="0" u="none" strike="noStrike" dirty="0">
                <a:solidFill>
                  <a:schemeClr val="tx1"/>
                </a:solidFill>
                <a:latin typeface="Montserrat" panose="00000500000000000000" pitchFamily="2" charset="0"/>
              </a:rPr>
              <a:t>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Prosj. plata (KM/mj)</c:v>
                </c:pt>
              </c:strCache>
            </c:strRef>
          </c:tx>
          <c:spPr>
            <a:ln w="38100" cap="flat">
              <a:solidFill>
                <a:srgbClr val="1D4289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D4289"/>
              </a:solidFill>
              <a:ln w="9525" cap="flat">
                <a:solidFill>
                  <a:srgbClr val="1D4289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B62568FA-D5BE-412F-A893-6CE264EB8B33}" type="VALUE">
                      <a:rPr lang="en-US" b="1">
                        <a:highlight>
                          <a:srgbClr val="FFFF00"/>
                        </a:highlight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234-434A-ABDD-AB60459F035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D14A635-BB5C-48D3-B763-22E7E593C15E}" type="VALUE">
                      <a:rPr lang="en-US" sz="9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234-434A-ABDD-AB60459F035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A2A3A"/>
                    </a:solidFill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2196</c:v>
                </c:pt>
                <c:pt idx="1">
                  <c:v>2522</c:v>
                </c:pt>
                <c:pt idx="2">
                  <c:v>2831</c:v>
                </c:pt>
                <c:pt idx="3">
                  <c:v>3094</c:v>
                </c:pt>
                <c:pt idx="4">
                  <c:v>3280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9D-4413-8A18-94C37543C2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Realna plata (stalne cijene 2021.)</c:v>
                </c:pt>
              </c:strCache>
            </c:strRef>
          </c:tx>
          <c:spPr>
            <a:ln>
              <a:solidFill>
                <a:srgbClr val="C43829"/>
              </a:solidFill>
              <a:prstDash val="dash"/>
            </a:ln>
          </c:spPr>
          <c:marker>
            <c:symbol val="circle"/>
            <c:size val="6"/>
            <c:spPr>
              <a:solidFill>
                <a:srgbClr val="C43829"/>
              </a:solidFill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Montserrat" panose="00000500000000000000" pitchFamily="2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2196</c:v>
                </c:pt>
                <c:pt idx="1">
                  <c:v>2212</c:v>
                </c:pt>
                <c:pt idx="2">
                  <c:v>2341</c:v>
                </c:pt>
                <c:pt idx="3">
                  <c:v>2515</c:v>
                </c:pt>
                <c:pt idx="4">
                  <c:v>2564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F8-48D9-A085-0B30F0CA7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anose="00000500000000000000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200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900" b="0">
              <a:solidFill>
                <a:srgbClr val="1A2A3A"/>
              </a:solidFill>
              <a:latin typeface="Montserrat" pitchFamily="2" charset="0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23864244878872901"/>
          <c:y val="0.18266922852169284"/>
          <c:w val="0.47003329863939419"/>
          <c:h val="0.7147744694955838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(mil. KM)</c:v>
                </c:pt>
              </c:strCache>
            </c:strRef>
          </c:tx>
          <c:spPr>
            <a:solidFill>
              <a:srgbClr val="1A3A6B"/>
            </a:solidFill>
            <a:effectLst/>
          </c:spPr>
          <c:dPt>
            <c:idx val="0"/>
            <c:bubble3D val="0"/>
            <c:spPr>
              <a:solidFill>
                <a:srgbClr val="1D4289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427-43E6-BD69-DAA5D05F39DB}"/>
              </c:ext>
            </c:extLst>
          </c:dPt>
          <c:dPt>
            <c:idx val="1"/>
            <c:bubble3D val="0"/>
            <c:spPr>
              <a:solidFill>
                <a:srgbClr val="A8C4E5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427-43E6-BD69-DAA5D05F39DB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427-43E6-BD69-DAA5D05F39DB}"/>
              </c:ext>
            </c:extLst>
          </c:dPt>
          <c:dPt>
            <c:idx val="3"/>
            <c:bubble3D val="0"/>
            <c:spPr>
              <a:solidFill>
                <a:srgbClr val="D0D0D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8427-43E6-BD69-DAA5D05F39DB}"/>
              </c:ext>
            </c:extLst>
          </c:dPt>
          <c:dLbls>
            <c:dLbl>
              <c:idx val="0"/>
              <c:layout>
                <c:manualLayout>
                  <c:x val="0.17"/>
                  <c:y val="-0.02"/>
                </c:manualLayout>
              </c:layout>
              <c:tx>
                <c:rich>
                  <a:bodyPr wrap="none"/>
                  <a:lstStyle/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sv-SE" sz="1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Tuzlanski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sv-SE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47,1%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sv-SE" sz="9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550,0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8427-43E6-BD69-DAA5D05F39DB}"/>
                </c:ext>
              </c:extLst>
            </c:dLbl>
            <c:dLbl>
              <c:idx val="1"/>
              <c:layout>
                <c:manualLayout>
                  <c:x val="-0.17499999999999999"/>
                  <c:y val="0.115"/>
                </c:manualLayout>
              </c:layout>
              <c:tx>
                <c:rich>
                  <a:bodyPr wrap="none"/>
                  <a:lstStyle/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pl-PL" sz="1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Zeničko-dobojski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pl-PL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40,3%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pl-PL" sz="9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470,8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3-8427-43E6-BD69-DAA5D05F39DB}"/>
                </c:ext>
              </c:extLst>
            </c:dLbl>
            <c:dLbl>
              <c:idx val="2"/>
              <c:layout>
                <c:manualLayout>
                  <c:x val="-0.185"/>
                  <c:y val="-0.28499999999999998"/>
                </c:manualLayout>
              </c:layout>
              <c:tx>
                <c:rich>
                  <a:bodyPr wrap="none"/>
                  <a:lstStyle/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sv-SE" sz="1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Srednjobosanski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sv-SE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6,9%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sv-SE" sz="9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80,7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8427-43E6-BD69-DAA5D05F39DB}"/>
                </c:ext>
              </c:extLst>
            </c:dLbl>
            <c:dLbl>
              <c:idx val="3"/>
              <c:layout>
                <c:manualLayout>
                  <c:x val="0.14499999999999999"/>
                  <c:y val="-0.42499999999999999"/>
                </c:manualLayout>
              </c:layout>
              <c:tx>
                <c:rich>
                  <a:bodyPr wrap="none"/>
                  <a:lstStyle/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fi-FI" sz="1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Ostali kantoni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fi-FI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5,6%</a:t>
                    </a:r>
                  </a:p>
                  <a:p>
                    <a:pPr algn="ctr">
                      <a:defRPr sz="10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fi-FI" sz="9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ontserrat" panose="00000500000000000000" pitchFamily="2" charset="0"/>
                        <a:cs typeface="Calibri" pitchFamily="34" charset="-120"/>
                      </a:rPr>
                      <a:t>65,8 mil. KM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7-8427-43E6-BD69-DAA5D05F39DB}"/>
                </c:ext>
              </c:extLst>
            </c:dLbl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Tuzlanski</c:v>
                </c:pt>
                <c:pt idx="1">
                  <c:v>Zeničko-dobojski</c:v>
                </c:pt>
                <c:pt idx="2">
                  <c:v>Srednjobosanski</c:v>
                </c:pt>
                <c:pt idx="3">
                  <c:v>Ostali kantoni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550</c:v>
                </c:pt>
                <c:pt idx="1">
                  <c:v>470.8</c:v>
                </c:pt>
                <c:pt idx="2">
                  <c:v>80.7</c:v>
                </c:pt>
                <c:pt idx="3">
                  <c:v>65.799999999999983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0C2-4582-A6C8-5C0A3F1C4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Prihodi (mil. KM)</c:v>
                </c:pt>
              </c:strCache>
            </c:strRef>
          </c:tx>
          <c:spPr>
            <a:solidFill>
              <a:srgbClr val="1D4289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D428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B2B-4F60-A3A6-286EA804D36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2B-4F60-A3A6-286EA804D36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B2B-4F60-A3A6-286EA804D36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B2B-4F60-A3A6-286EA804D36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0B2B-4F60-A3A6-286EA804D36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0B2B-4F60-A3A6-286EA804D36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0B2B-4F60-A3A6-286EA804D36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0B2B-4F60-A3A6-286EA804D36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0B2B-4F60-A3A6-286EA804D36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0B2B-4F60-A3A6-286EA804D369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pPr>
                      <a:defRPr sz="900" b="1" i="0" u="none" strike="noStrike">
                        <a:solidFill>
                          <a:schemeClr val="bg1"/>
                        </a:solidFill>
                        <a:latin typeface="Montserrat" pitchFamily="2" charset="0"/>
                      </a:defRPr>
                    </a:pPr>
                    <a:fld id="{ECC34948-28E8-4F78-9ABE-C618C6A6BBDD}" type="VALUE">
                      <a:rPr lang="en-US" sz="1050" b="1">
                        <a:solidFill>
                          <a:schemeClr val="bg1"/>
                        </a:solidFill>
                      </a:rPr>
                      <a:pPr>
                        <a:defRPr sz="900" b="1" i="0" u="none" strike="noStrike">
                          <a:solidFill>
                            <a:schemeClr val="bg1"/>
                          </a:solidFill>
                          <a:latin typeface="Montserrat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#,##0.0" sourceLinked="0"/>
              <c:spPr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B2B-4F60-A3A6-286EA804D36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0" u="none" strike="noStrike">
                    <a:solidFill>
                      <a:srgbClr val="1A2A3A"/>
                    </a:solidFill>
                    <a:latin typeface="Montserrat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14.3626</c:v>
                </c:pt>
                <c:pt idx="1">
                  <c:v>18.1159</c:v>
                </c:pt>
                <c:pt idx="2">
                  <c:v>17.5106</c:v>
                </c:pt>
                <c:pt idx="3">
                  <c:v>17.598200000000002</c:v>
                </c:pt>
                <c:pt idx="4">
                  <c:v>18.1693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B2B-4F60-A3A6-286EA804D3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94734554"/>
        <c:axId val="209473455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Realno, stalne cijene 2021. (deflacionirano CPI)</c:v>
                </c:pt>
              </c:strCache>
            </c:strRef>
          </c:tx>
          <c:spPr>
            <a:ln w="28575">
              <a:solidFill>
                <a:srgbClr val="C43829"/>
              </a:solidFill>
              <a:prstDash val="dash"/>
            </a:ln>
          </c:spPr>
          <c:marker>
            <c:symbol val="circle"/>
            <c:size val="7"/>
            <c:spPr>
              <a:solidFill>
                <a:srgbClr val="C00000"/>
              </a:solidFill>
              <a:ln w="9525">
                <a:solidFill>
                  <a:schemeClr val="bg1"/>
                </a:solidFill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  <a:latin typeface="Montserrat" pitchFamily="2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0.0</c:formatCode>
                <c:ptCount val="5"/>
                <c:pt idx="0" formatCode="General">
                  <c:v>14.4</c:v>
                </c:pt>
                <c:pt idx="1">
                  <c:v>15.88</c:v>
                </c:pt>
                <c:pt idx="2">
                  <c:v>14.47</c:v>
                </c:pt>
                <c:pt idx="3">
                  <c:v>14.31</c:v>
                </c:pt>
                <c:pt idx="4">
                  <c:v>14.23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92C-4705-8A2C-56CEFFC362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A6A7A"/>
                </a:solidFill>
                <a:latin typeface="Montserrat" pitchFamily="2" charset="0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bs-Latn-BA" baseline="0" dirty="0">
                    <a:latin typeface="Montserrat" pitchFamily="2" charset="0"/>
                  </a:rPr>
                  <a:t>mlrd. KM</a:t>
                </a:r>
                <a:endParaRPr lang="en-US" dirty="0">
                  <a:latin typeface="Montserrat" pitchFamily="2" charset="0"/>
                </a:endParaRP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A7A"/>
                </a:solidFill>
                <a:latin typeface="Montserrat" pitchFamily="2" charset="0"/>
                <a:cs typeface="Mongolian Baiti" panose="03000500000000000000" pitchFamily="66" charset="0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EDF4FC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latin typeface="Montserrat" pitchFamily="2" charset="0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DF4FC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>
                <a:solidFill>
                  <a:srgbClr val="1D4289"/>
                </a:solidFill>
                <a:latin typeface="Montserrat"/>
              </a:defRPr>
            </a:pP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Struktura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društava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prema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rezultatu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poslovanja</a:t>
            </a:r>
            <a:endParaRPr lang="en-US" sz="1400" b="1" dirty="0">
              <a:solidFill>
                <a:srgbClr val="1D4289"/>
              </a:solidFill>
              <a:latin typeface="Montserrat"/>
            </a:endParaRPr>
          </a:p>
        </c:rich>
      </c:tx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 dobiti</c:v>
                </c:pt>
              </c:strCache>
            </c:strRef>
          </c:tx>
          <c:spPr>
            <a:solidFill>
              <a:srgbClr val="1D4289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0</c:formatCode>
                <c:ptCount val="3"/>
                <c:pt idx="0">
                  <c:v>72.209999999999994</c:v>
                </c:pt>
                <c:pt idx="1">
                  <c:v>70.53</c:v>
                </c:pt>
                <c:pt idx="2">
                  <c:v>70.17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63A4-41D6-91B5-2FB5A0AFBD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 neutralnim rezultatom</c:v>
                </c:pt>
              </c:strCache>
            </c:strRef>
          </c:tx>
          <c:spPr>
            <a:solidFill>
              <a:srgbClr val="0E2149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0</c:formatCode>
                <c:ptCount val="3"/>
                <c:pt idx="0">
                  <c:v>4.88</c:v>
                </c:pt>
                <c:pt idx="1">
                  <c:v>5</c:v>
                </c:pt>
                <c:pt idx="2">
                  <c:v>4.9400000000000004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63A4-41D6-91B5-2FB5A0AFBD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 gubitkom</c:v>
                </c:pt>
              </c:strCache>
            </c:strRef>
          </c:tx>
          <c:spPr>
            <a:solidFill>
              <a:srgbClr val="B7C7DE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Sheet1!$D$2:$D$4</c:f>
              <c:numCache>
                <c:formatCode>0</c:formatCode>
                <c:ptCount val="3"/>
                <c:pt idx="0">
                  <c:v>22.91</c:v>
                </c:pt>
                <c:pt idx="1">
                  <c:v>24.48</c:v>
                </c:pt>
                <c:pt idx="2">
                  <c:v>24.89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63A4-41D6-91B5-2FB5A0AFB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11"/>
        <c:axId val="112"/>
      </c:barChart>
      <c:catAx>
        <c:axId val="11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  <a:latin typeface="Montserrat"/>
              </a:defRPr>
            </a:pPr>
            <a:endParaRPr lang="en-US"/>
          </a:p>
        </c:txPr>
        <c:crossAx val="112"/>
        <c:crosses val="autoZero"/>
        <c:auto val="1"/>
        <c:lblAlgn val="ctr"/>
        <c:lblOffset val="100"/>
        <c:noMultiLvlLbl val="1"/>
      </c:catAx>
      <c:valAx>
        <c:axId val="112"/>
        <c:scaling>
          <c:orientation val="minMax"/>
          <c:max val="100"/>
          <c:min val="0"/>
        </c:scaling>
        <c:delete val="1"/>
        <c:axPos val="b"/>
        <c:numFmt formatCode="0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404040"/>
              </a:solidFill>
              <a:latin typeface="Montserra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>
                <a:solidFill>
                  <a:srgbClr val="1D4289"/>
                </a:solidFill>
                <a:latin typeface="Montserrat"/>
              </a:defRPr>
            </a:pP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Prosječna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dobit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i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gubitak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po </a:t>
            </a:r>
            <a:r>
              <a:rPr lang="en-US" sz="1400" b="1" dirty="0" err="1">
                <a:solidFill>
                  <a:srgbClr val="1D4289"/>
                </a:solidFill>
                <a:latin typeface="Montserrat"/>
              </a:rPr>
              <a:t>društvu</a:t>
            </a:r>
            <a:r>
              <a:rPr lang="en-US" sz="1400" b="1" dirty="0">
                <a:solidFill>
                  <a:srgbClr val="1D4289"/>
                </a:solidFill>
                <a:latin typeface="Montserrat"/>
              </a:rPr>
              <a:t> (BAM)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Dobit po subjektu</c:v>
                </c:pt>
              </c:strCache>
            </c:strRef>
          </c:tx>
          <c:spPr>
            <a:solidFill>
              <a:srgbClr val="1D4289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500314</c:v>
                </c:pt>
                <c:pt idx="1">
                  <c:v>523812</c:v>
                </c:pt>
                <c:pt idx="2">
                  <c:v>532815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B888-4FA4-8A6C-E85B7B4B70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Gubitak po subjektu</c:v>
                </c:pt>
              </c:strCache>
            </c:strRef>
          </c:tx>
          <c:spPr>
            <a:solidFill>
              <a:srgbClr val="B7C7DE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1D4289"/>
                    </a:solidFill>
                    <a:latin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432581</c:v>
                </c:pt>
                <c:pt idx="1">
                  <c:v>424583</c:v>
                </c:pt>
                <c:pt idx="2">
                  <c:v>334159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B888-4FA4-8A6C-E85B7B4B7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11"/>
        <c:axId val="212"/>
      </c:barChart>
      <c:catAx>
        <c:axId val="2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000">
                <a:solidFill>
                  <a:srgbClr val="404040"/>
                </a:solidFill>
                <a:latin typeface="Montserrat"/>
              </a:defRPr>
            </a:pPr>
            <a:endParaRPr lang="en-US"/>
          </a:p>
        </c:txPr>
        <c:crossAx val="212"/>
        <c:crosses val="autoZero"/>
        <c:auto val="1"/>
        <c:lblAlgn val="ctr"/>
        <c:lblOffset val="100"/>
        <c:noMultiLvlLbl val="1"/>
      </c:catAx>
      <c:valAx>
        <c:axId val="212"/>
        <c:scaling>
          <c:orientation val="minMax"/>
        </c:scaling>
        <c:delete val="1"/>
        <c:axPos val="l"/>
        <c:majorGridlines>
          <c:spPr>
            <a:ln>
              <a:solidFill>
                <a:srgbClr val="EDEDED"/>
              </a:solidFill>
            </a:ln>
          </c:spPr>
        </c:majorGridlines>
        <c:numFmt formatCode="General" sourceLinked="1"/>
        <c:majorTickMark val="none"/>
        <c:minorTickMark val="none"/>
        <c:tickLblPos val="none"/>
        <c:crossAx val="211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404040"/>
              </a:solidFill>
              <a:latin typeface="Montserra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0.03544</cdr:x>
      <cdr:y>0.168</cdr:y>
    </cdr:from>
    <cdr:to>
      <cdr:x>0.46238</cdr:x>
      <cdr:y>0.41989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05019EC8-CD51-4BAF-B26D-862E7977D8E2}"/>
            </a:ext>
          </a:extLst>
        </cdr:cNvPr>
        <cdr:cNvSpPr/>
      </cdr:nvSpPr>
      <cdr:spPr>
        <a:xfrm xmlns:a="http://schemas.openxmlformats.org/drawingml/2006/main">
          <a:off x="151338" y="525411"/>
          <a:ext cx="1823128" cy="787781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cap="flat" cmpd="sng" algn="ctr">
          <a:solidFill>
            <a:srgbClr val="D8DEE6"/>
          </a:solidFill>
          <a:prstDash val="solid"/>
          <a:miter lim="800000"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/>
        </a:p>
      </cdr:txBody>
    </cdr:sp>
  </cdr:relSizeAnchor>
  <cdr:relSizeAnchor xmlns:cdr="http://schemas.openxmlformats.org/drawingml/2006/chartDrawing">
    <cdr:from>
      <cdr:x>0.03215</cdr:x>
      <cdr:y>0.18417</cdr:y>
    </cdr:from>
    <cdr:to>
      <cdr:x>0.45574</cdr:x>
      <cdr:y>0.25586</cdr:y>
    </cdr:to>
    <cdr:sp macro="" textlink="">
      <cdr:nvSpPr>
        <cdr:cNvPr id="3" name="TextBox 24">
          <a:extLst xmlns:a="http://schemas.openxmlformats.org/drawingml/2006/main">
            <a:ext uri="{FF2B5EF4-FFF2-40B4-BE49-F238E27FC236}">
              <a16:creationId xmlns:a16="http://schemas.microsoft.com/office/drawing/2014/main" id="{52F048C9-DF7B-4AFC-A2EB-B0A188227BD5}"/>
            </a:ext>
          </a:extLst>
        </cdr:cNvPr>
        <cdr:cNvSpPr txBox="1"/>
      </cdr:nvSpPr>
      <cdr:spPr>
        <a:xfrm xmlns:a="http://schemas.openxmlformats.org/drawingml/2006/main">
          <a:off x="137288" y="575983"/>
          <a:ext cx="1808825" cy="22420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wrap="none" rtlCol="0" anchor="t">
          <a:noAutofit/>
        </a:bodyPr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bs-Latn-BA" sz="1000">
              <a:solidFill>
                <a:srgbClr val="5A6A7A"/>
              </a:solidFill>
              <a:latin typeface="Montserrat"/>
            </a:rPr>
            <a:t>Realn</a:t>
          </a:r>
          <a:r>
            <a:rPr lang="en-US" sz="1000">
              <a:solidFill>
                <a:srgbClr val="5A6A7A"/>
              </a:solidFill>
              <a:latin typeface="Montserrat"/>
            </a:rPr>
            <a:t>i </a:t>
          </a:r>
          <a:r>
            <a:rPr lang="en-US" sz="1000" dirty="0" err="1">
              <a:solidFill>
                <a:srgbClr val="5A6A7A"/>
              </a:solidFill>
              <a:latin typeface="Montserrat"/>
            </a:rPr>
            <a:t>rast</a:t>
          </a:r>
          <a:r>
            <a:rPr lang="en-US" sz="1000" dirty="0">
              <a:solidFill>
                <a:srgbClr val="5A6A7A"/>
              </a:solidFill>
              <a:latin typeface="Montserrat"/>
            </a:rPr>
            <a:t> plate </a:t>
          </a:r>
          <a:r>
            <a:rPr lang="en-US" sz="1000">
              <a:solidFill>
                <a:srgbClr val="5A6A7A"/>
              </a:solidFill>
              <a:latin typeface="Montserrat"/>
            </a:rPr>
            <a:t>202</a:t>
          </a:r>
          <a:r>
            <a:rPr lang="bs-Latn-BA" sz="1000">
              <a:solidFill>
                <a:srgbClr val="5A6A7A"/>
              </a:solidFill>
              <a:latin typeface="Montserrat"/>
            </a:rPr>
            <a:t>1-</a:t>
          </a:r>
          <a:r>
            <a:rPr lang="en-US" sz="1000">
              <a:solidFill>
                <a:srgbClr val="5A6A7A"/>
              </a:solidFill>
              <a:latin typeface="Montserrat"/>
            </a:rPr>
            <a:t>2025</a:t>
          </a:r>
          <a:endParaRPr lang="en-US" sz="1000" dirty="0">
            <a:solidFill>
              <a:srgbClr val="5A6A7A"/>
            </a:solidFill>
            <a:latin typeface="Montserrat"/>
          </a:endParaRPr>
        </a:p>
      </cdr:txBody>
    </cdr:sp>
  </cdr:relSizeAnchor>
  <cdr:relSizeAnchor xmlns:cdr="http://schemas.openxmlformats.org/drawingml/2006/chartDrawing">
    <cdr:from>
      <cdr:x>0.06778</cdr:x>
      <cdr:y>0.2501</cdr:y>
    </cdr:from>
    <cdr:to>
      <cdr:x>0.26767</cdr:x>
      <cdr:y>0.33164</cdr:y>
    </cdr:to>
    <cdr:sp macro="" textlink="">
      <cdr:nvSpPr>
        <cdr:cNvPr id="4" name="TextBox 25">
          <a:extLst xmlns:a="http://schemas.openxmlformats.org/drawingml/2006/main">
            <a:ext uri="{FF2B5EF4-FFF2-40B4-BE49-F238E27FC236}">
              <a16:creationId xmlns:a16="http://schemas.microsoft.com/office/drawing/2014/main" id="{B96A850D-6712-4F3C-A060-3B825C63CE0D}"/>
            </a:ext>
          </a:extLst>
        </cdr:cNvPr>
        <cdr:cNvSpPr txBox="1"/>
      </cdr:nvSpPr>
      <cdr:spPr>
        <a:xfrm xmlns:a="http://schemas.openxmlformats.org/drawingml/2006/main">
          <a:off x="289420" y="782191"/>
          <a:ext cx="853580" cy="25501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wrap="none" rtlCol="0" anchor="t">
          <a:noAutofit/>
        </a:bodyPr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 b="1">
              <a:solidFill>
                <a:srgbClr val="1A2A3A"/>
              </a:solidFill>
              <a:latin typeface="Montserrat"/>
            </a:rPr>
            <a:t>+</a:t>
          </a:r>
          <a:r>
            <a:rPr lang="bs-Latn-BA" sz="1400" b="1">
              <a:solidFill>
                <a:srgbClr val="1A2A3A"/>
              </a:solidFill>
              <a:latin typeface="Montserrat"/>
            </a:rPr>
            <a:t>17</a:t>
          </a:r>
          <a:r>
            <a:rPr lang="en-US" sz="1400" b="1">
              <a:solidFill>
                <a:srgbClr val="1A2A3A"/>
              </a:solidFill>
              <a:latin typeface="Montserrat"/>
            </a:rPr>
            <a:t>%</a:t>
          </a:r>
          <a:endParaRPr lang="en-US" sz="1400" b="1" dirty="0">
            <a:solidFill>
              <a:srgbClr val="1A2A3A"/>
            </a:solidFill>
            <a:latin typeface="Montserrat"/>
          </a:endParaRPr>
        </a:p>
      </cdr:txBody>
    </cdr:sp>
  </cdr:relSizeAnchor>
  <cdr:relSizeAnchor xmlns:cdr="http://schemas.openxmlformats.org/drawingml/2006/chartDrawing">
    <cdr:from>
      <cdr:x>0.03409</cdr:x>
      <cdr:y>0.3267</cdr:y>
    </cdr:from>
    <cdr:to>
      <cdr:x>0.45767</cdr:x>
      <cdr:y>0.39839</cdr:y>
    </cdr:to>
    <cdr:sp macro="" textlink="">
      <cdr:nvSpPr>
        <cdr:cNvPr id="8" name="TextBox 24">
          <a:extLst xmlns:a="http://schemas.openxmlformats.org/drawingml/2006/main">
            <a:ext uri="{FF2B5EF4-FFF2-40B4-BE49-F238E27FC236}">
              <a16:creationId xmlns:a16="http://schemas.microsoft.com/office/drawing/2014/main" id="{47F80C0F-0DB9-DA47-F7E2-0B99E49904FE}"/>
            </a:ext>
          </a:extLst>
        </cdr:cNvPr>
        <cdr:cNvSpPr txBox="1"/>
      </cdr:nvSpPr>
      <cdr:spPr>
        <a:xfrm xmlns:a="http://schemas.openxmlformats.org/drawingml/2006/main">
          <a:off x="145557" y="1021752"/>
          <a:ext cx="1808825" cy="22420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wrap="none" rtlCol="0" anchor="t">
          <a:noAutofit/>
        </a:bodyPr>
        <a:lstStyle xmlns:a="http://schemas.openxmlformats.org/drawingml/2006/main"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bs-Latn-BA" sz="1000">
              <a:solidFill>
                <a:srgbClr val="5A6A7A"/>
              </a:solidFill>
              <a:latin typeface="Montserrat"/>
            </a:rPr>
            <a:t>Nominalno </a:t>
          </a:r>
          <a:r>
            <a:rPr lang="bs-Latn-BA" sz="1000" b="1">
              <a:solidFill>
                <a:srgbClr val="5A6A7A"/>
              </a:solidFill>
              <a:latin typeface="Montserrat"/>
            </a:rPr>
            <a:t>+49%</a:t>
          </a:r>
          <a:endParaRPr lang="en-US" sz="1000" b="1" dirty="0">
            <a:solidFill>
              <a:srgbClr val="5A6A7A"/>
            </a:solidFill>
            <a:latin typeface="Montserra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0.44385</cdr:x>
      <cdr:y>0.42585</cdr:y>
    </cdr:from>
    <cdr:to>
      <cdr:x>0.96182</cdr:x>
      <cdr:y>0.61964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05019EC8-CD51-4BAF-B26D-862E7977D8E2}"/>
            </a:ext>
          </a:extLst>
        </cdr:cNvPr>
        <cdr:cNvSpPr/>
      </cdr:nvSpPr>
      <cdr:spPr>
        <a:xfrm xmlns:a="http://schemas.openxmlformats.org/drawingml/2006/main">
          <a:off x="1895357" y="1331813"/>
          <a:ext cx="2211860" cy="60607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cap="flat" cmpd="sng" algn="ctr">
          <a:solidFill>
            <a:srgbClr val="D8DEE6"/>
          </a:solidFill>
          <a:prstDash val="solid"/>
          <a:miter lim="800000"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/>
        </a:p>
      </cdr:txBody>
    </cdr:sp>
  </cdr:relSizeAnchor>
  <cdr:relSizeAnchor xmlns:cdr="http://schemas.openxmlformats.org/drawingml/2006/chartDrawing">
    <cdr:from>
      <cdr:x>0.44385</cdr:x>
      <cdr:y>0.43974</cdr:y>
    </cdr:from>
    <cdr:to>
      <cdr:x>0.96534</cdr:x>
      <cdr:y>0.51142</cdr:y>
    </cdr:to>
    <cdr:sp macro="" textlink="">
      <cdr:nvSpPr>
        <cdr:cNvPr id="3" name="TextBox 24">
          <a:extLst xmlns:a="http://schemas.openxmlformats.org/drawingml/2006/main">
            <a:ext uri="{FF2B5EF4-FFF2-40B4-BE49-F238E27FC236}">
              <a16:creationId xmlns:a16="http://schemas.microsoft.com/office/drawing/2014/main" id="{52F048C9-DF7B-4AFC-A2EB-B0A188227BD5}"/>
            </a:ext>
          </a:extLst>
        </cdr:cNvPr>
        <cdr:cNvSpPr txBox="1"/>
      </cdr:nvSpPr>
      <cdr:spPr>
        <a:xfrm xmlns:a="http://schemas.openxmlformats.org/drawingml/2006/main">
          <a:off x="1895357" y="1375253"/>
          <a:ext cx="2226886" cy="22417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wrap="none" rtlCol="0" anchor="t">
          <a:noAutofit/>
        </a:bodyPr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bs-Latn-BA" sz="1000">
              <a:solidFill>
                <a:srgbClr val="5A6A7A"/>
              </a:solidFill>
              <a:latin typeface="Montserrat"/>
            </a:rPr>
            <a:t>Realni</a:t>
          </a:r>
          <a:r>
            <a:rPr lang="en-US" sz="1000">
              <a:solidFill>
                <a:srgbClr val="5A6A7A"/>
              </a:solidFill>
              <a:latin typeface="Montserrat"/>
            </a:rPr>
            <a:t> </a:t>
          </a:r>
          <a:r>
            <a:rPr lang="bs-Latn-BA" sz="1000">
              <a:solidFill>
                <a:srgbClr val="5A6A7A"/>
              </a:solidFill>
              <a:latin typeface="Montserrat"/>
            </a:rPr>
            <a:t>pad</a:t>
          </a:r>
          <a:r>
            <a:rPr lang="en-US" sz="1000">
              <a:solidFill>
                <a:srgbClr val="5A6A7A"/>
              </a:solidFill>
              <a:latin typeface="Montserrat"/>
            </a:rPr>
            <a:t> plat</a:t>
          </a:r>
          <a:r>
            <a:rPr lang="bs-Latn-BA" sz="1000">
              <a:solidFill>
                <a:srgbClr val="5A6A7A"/>
              </a:solidFill>
              <a:latin typeface="Montserrat"/>
            </a:rPr>
            <a:t>a</a:t>
          </a:r>
          <a:r>
            <a:rPr lang="en-US" sz="1000">
              <a:solidFill>
                <a:srgbClr val="5A6A7A"/>
              </a:solidFill>
              <a:latin typeface="Montserrat"/>
            </a:rPr>
            <a:t> </a:t>
          </a:r>
          <a:r>
            <a:rPr lang="en-US" sz="1000" dirty="0">
              <a:solidFill>
                <a:srgbClr val="5A6A7A"/>
              </a:solidFill>
              <a:latin typeface="Montserrat"/>
            </a:rPr>
            <a:t>202</a:t>
          </a:r>
          <a:r>
            <a:rPr lang="bs-Latn-BA" sz="1000">
              <a:solidFill>
                <a:srgbClr val="5A6A7A"/>
              </a:solidFill>
              <a:latin typeface="Montserrat"/>
            </a:rPr>
            <a:t>1</a:t>
          </a:r>
          <a:r>
            <a:rPr lang="en-US" sz="1000">
              <a:solidFill>
                <a:srgbClr val="5A6A7A"/>
              </a:solidFill>
              <a:latin typeface="Montserrat"/>
            </a:rPr>
            <a:t>–2025</a:t>
          </a:r>
          <a:r>
            <a:rPr lang="bs-Latn-BA" sz="1000">
              <a:solidFill>
                <a:srgbClr val="5A6A7A"/>
              </a:solidFill>
              <a:latin typeface="Montserrat"/>
            </a:rPr>
            <a:t> </a:t>
          </a:r>
          <a:r>
            <a:rPr lang="bs-Latn-BA" sz="1000" b="1">
              <a:solidFill>
                <a:srgbClr val="C43829"/>
              </a:solidFill>
              <a:latin typeface="Montserrat"/>
            </a:rPr>
            <a:t>-1,5%</a:t>
          </a:r>
          <a:endParaRPr lang="en-US" sz="1000" b="1" dirty="0">
            <a:solidFill>
              <a:srgbClr val="C43829"/>
            </a:solidFill>
            <a:latin typeface="Montserrat"/>
          </a:endParaRPr>
        </a:p>
      </cdr:txBody>
    </cdr:sp>
  </cdr:relSizeAnchor>
  <cdr:relSizeAnchor xmlns:cdr="http://schemas.openxmlformats.org/drawingml/2006/chartDrawing">
    <cdr:from>
      <cdr:x>0.05565</cdr:x>
      <cdr:y>0.35563</cdr:y>
    </cdr:from>
    <cdr:to>
      <cdr:x>0.35411</cdr:x>
      <cdr:y>0.42731</cdr:y>
    </cdr:to>
    <cdr:sp macro="" textlink="">
      <cdr:nvSpPr>
        <cdr:cNvPr id="5" name="TextBox 26">
          <a:extLst xmlns:a="http://schemas.openxmlformats.org/drawingml/2006/main">
            <a:ext uri="{FF2B5EF4-FFF2-40B4-BE49-F238E27FC236}">
              <a16:creationId xmlns:a16="http://schemas.microsoft.com/office/drawing/2014/main" id="{EA3F95EA-FC1A-4ABF-96CB-788D91AE2E94}"/>
            </a:ext>
          </a:extLst>
        </cdr:cNvPr>
        <cdr:cNvSpPr txBox="1"/>
      </cdr:nvSpPr>
      <cdr:spPr>
        <a:xfrm xmlns:a="http://schemas.openxmlformats.org/drawingml/2006/main">
          <a:off x="237641" y="1008071"/>
          <a:ext cx="1274482" cy="2032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wrap="none" rtlCol="0" anchor="t">
          <a:noAutofit/>
        </a:bodyPr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/>
        </a:p>
      </cdr:txBody>
    </cdr:sp>
  </cdr:relSizeAnchor>
  <cdr:relSizeAnchor xmlns:cdr="http://schemas.openxmlformats.org/drawingml/2006/chartDrawing">
    <cdr:from>
      <cdr:x>0.44745</cdr:x>
      <cdr:y>0.51587</cdr:y>
    </cdr:from>
    <cdr:to>
      <cdr:x>0.94708</cdr:x>
      <cdr:y>0.59741</cdr:y>
    </cdr:to>
    <cdr:sp macro="" textlink="">
      <cdr:nvSpPr>
        <cdr:cNvPr id="6" name="TextBox 25">
          <a:extLst xmlns:a="http://schemas.openxmlformats.org/drawingml/2006/main">
            <a:ext uri="{FF2B5EF4-FFF2-40B4-BE49-F238E27FC236}">
              <a16:creationId xmlns:a16="http://schemas.microsoft.com/office/drawing/2014/main" id="{90DBA182-2D8B-1230-3865-3B9D36C5C152}"/>
            </a:ext>
          </a:extLst>
        </cdr:cNvPr>
        <cdr:cNvSpPr txBox="1"/>
      </cdr:nvSpPr>
      <cdr:spPr>
        <a:xfrm xmlns:a="http://schemas.openxmlformats.org/drawingml/2006/main">
          <a:off x="1910713" y="1613346"/>
          <a:ext cx="2133557" cy="25501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wrap="none" rtlCol="0" anchor="t">
          <a:noAutofit/>
        </a:bodyPr>
        <a:lstStyle xmlns:a="http://schemas.openxmlformats.org/drawingml/2006/main"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bs-Latn-BA" sz="1050">
              <a:solidFill>
                <a:srgbClr val="5A6A7A"/>
              </a:solidFill>
              <a:latin typeface="Montserrat"/>
            </a:rPr>
            <a:t>Nominalno rast </a:t>
          </a:r>
          <a:r>
            <a:rPr lang="bs-Latn-BA" sz="1050" b="1">
              <a:solidFill>
                <a:srgbClr val="5A6A7A"/>
              </a:solidFill>
              <a:latin typeface="Montserrat"/>
            </a:rPr>
            <a:t>+26%</a:t>
          </a:r>
          <a:endParaRPr lang="en-US" sz="1050" b="1" dirty="0">
            <a:solidFill>
              <a:srgbClr val="5A6A7A"/>
            </a:solidFill>
            <a:latin typeface="Montserra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8364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60FD5-056C-B0AC-85A9-BCB51CB70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923BDF-AE77-9C21-630D-88675AECD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CECE5-7760-7D3E-89E1-9B580E380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B0894-6D7E-7484-8E47-481088B88B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19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5DA6F-AA78-DE68-6A5D-4C38ED6A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2A5167-3175-A12F-9C89-5DFEBBD2A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C1547F-A443-E191-BE9D-4FF37F0C5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5CEA4-8589-9562-91E1-845AA3DDB7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67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80972-EAA8-5A93-6807-669479250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C9A485-A186-354E-CD16-CF5A4E8C8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3CAC3-556B-EEEE-062F-F5AE06EB1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09E5B-136D-D8ED-679E-94FA9174D5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4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E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72356" y="4114800"/>
            <a:ext cx="8686800" cy="1028700"/>
          </a:xfrm>
          <a:prstGeom prst="rect">
            <a:avLst/>
          </a:prstGeom>
          <a:solidFill>
            <a:srgbClr val="152E61"/>
          </a:solidFill>
          <a:ln w="12700">
            <a:solidFill>
              <a:srgbClr val="152E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822960"/>
            <a:ext cx="7772400" cy="11472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ES" sz="2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Privreda</a:t>
            </a:r>
            <a:r>
              <a:rPr lang="es-ES" sz="2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es-ES" sz="2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Federacije</a:t>
            </a:r>
            <a:r>
              <a:rPr lang="es-ES" sz="2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 BiH u 2025. </a:t>
            </a:r>
            <a:r>
              <a:rPr lang="es-ES" sz="2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godini</a:t>
            </a:r>
            <a:endParaRPr lang="es-ES" sz="2800" b="1" dirty="0">
              <a:solidFill>
                <a:srgbClr val="FFFFFF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27889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4A620"/>
                </a:solidFill>
                <a:latin typeface="Montserrat"/>
                <a:ea typeface="Montserrat"/>
                <a:cs typeface="Montserrat"/>
              </a:rPr>
              <a:t>2025. godina</a:t>
            </a:r>
            <a:endParaRPr lang="en-US" sz="2400" dirty="0">
              <a:latin typeface="Montserrat"/>
            </a:endParaRPr>
          </a:p>
        </p:txBody>
      </p:sp>
      <p:sp>
        <p:nvSpPr>
          <p:cNvPr id="6" name="Text 4"/>
          <p:cNvSpPr/>
          <p:nvPr/>
        </p:nvSpPr>
        <p:spPr>
          <a:xfrm>
            <a:off x="731520" y="3337560"/>
            <a:ext cx="731520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bs-Latn-BA" sz="1300" dirty="0">
              <a:solidFill>
                <a:srgbClr val="D6E4F7"/>
              </a:solidFill>
              <a:latin typeface="Montserrat"/>
            </a:endParaRP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EA876159-FBBD-03BD-8308-C80C1D2616CF}"/>
              </a:ext>
            </a:extLst>
          </p:cNvPr>
          <p:cNvSpPr/>
          <p:nvPr/>
        </p:nvSpPr>
        <p:spPr>
          <a:xfrm>
            <a:off x="731520" y="1721573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4F7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Ekonomski i finansijski pregled  sektora energije, rudarstva i industrije</a:t>
            </a:r>
            <a:endParaRPr lang="en-US" sz="1500" dirty="0">
              <a:latin typeface="Montserrat" pitchFamily="2" charset="0"/>
            </a:endParaRPr>
          </a:p>
        </p:txBody>
      </p:sp>
      <p:sp>
        <p:nvSpPr>
          <p:cNvPr id="9" name="Shape 12">
            <a:extLst>
              <a:ext uri="{FF2B5EF4-FFF2-40B4-BE49-F238E27FC236}">
                <a16:creationId xmlns:a16="http://schemas.microsoft.com/office/drawing/2014/main" id="{32A1A3E6-14F4-8411-5774-4360A7A4F50B}"/>
              </a:ext>
            </a:extLst>
          </p:cNvPr>
          <p:cNvSpPr/>
          <p:nvPr/>
        </p:nvSpPr>
        <p:spPr>
          <a:xfrm>
            <a:off x="822455" y="2529945"/>
            <a:ext cx="1280160" cy="4572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Copied Picture 49">
            <a:extLst>
              <a:ext uri="{FF2B5EF4-FFF2-40B4-BE49-F238E27FC236}">
                <a16:creationId xmlns:a16="http://schemas.microsoft.com/office/drawing/2014/main" id="{5DB0297B-EF18-9656-EACD-6C64265DF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00" y="4273200"/>
            <a:ext cx="1850400" cy="43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48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7" y="0"/>
            <a:ext cx="85953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07  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|  Polarizacija po veličini društava · Rudarstvo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893393"/>
              </p:ext>
            </p:extLst>
          </p:nvPr>
        </p:nvGraphicFramePr>
        <p:xfrm>
          <a:off x="256032" y="1166032"/>
          <a:ext cx="8595360" cy="149098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3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00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006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Veličina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Br</a:t>
                      </a:r>
                      <a:r>
                        <a:rPr lang="en-US" sz="1100" b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. firmi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Prihodi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bs-Latn-BA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(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mil. 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Marža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Mj.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troškovi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plata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po zap.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 po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zaposlenom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Zaposleni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Veliko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9 (6%)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868 (74%)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5,8%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200" kern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3.305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200" kern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99.134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8.752 (81%)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Srednje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15 (10%)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180 (15%)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10,8%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200" b="1" kern="1200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3.697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146.363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1.228 (11%)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Malo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41 (27%)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109 (9%)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16,6%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2.440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175.875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620 (6%)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Mikro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89 (58%)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11 (1%)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200" b="1" kern="1200" dirty="0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4,9%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1.884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200" b="1" kern="1200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72.864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150 (1%)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Ukupno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154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1.167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7,6%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3.280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108.588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10.750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256032" y="2835938"/>
            <a:ext cx="274320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329184" y="283593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Mikro 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privredna društva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256032" y="3196483"/>
            <a:ext cx="2743200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29184" y="3013603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58%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29184" y="3602019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tek 1% ukupnog prihoda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3200400" y="2835938"/>
            <a:ext cx="2743200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3273552" y="283593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Mal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i srednj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 privredna društva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6" name="Shape 10"/>
          <p:cNvSpPr/>
          <p:nvPr/>
        </p:nvSpPr>
        <p:spPr>
          <a:xfrm>
            <a:off x="3200400" y="3196483"/>
            <a:ext cx="2743200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3273552" y="3013603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~36% firmi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273552" y="3602019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generišu 25% prihoda</a:t>
            </a:r>
            <a:endParaRPr lang="en-US" sz="950" dirty="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srednji i mali segment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6144768" y="2835938"/>
            <a:ext cx="2706624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6217920" y="283593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Velika </a:t>
            </a: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privredna dr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144768" y="3196483"/>
            <a:ext cx="2706624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6217920" y="3013603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6% firmi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217920" y="3602019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drže 74% prihoda</a:t>
            </a:r>
            <a:endParaRPr lang="en-US" sz="950" dirty="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marža 5,8%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256032" y="4151990"/>
            <a:ext cx="8595360" cy="663583"/>
          </a:xfrm>
          <a:prstGeom prst="rect">
            <a:avLst/>
          </a:prstGeom>
          <a:solidFill>
            <a:srgbClr val="FFF9E6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329184" y="4135569"/>
            <a:ext cx="8513064" cy="6635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Strukturni jaz: </a:t>
            </a: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9 velikih</a:t>
            </a:r>
            <a:r>
              <a:rPr lang="en-US" sz="10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firmi (5,8%) generiše </a:t>
            </a: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74,3% prihoda </a:t>
            </a:r>
            <a:r>
              <a:rPr lang="en-US" sz="10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uz maržu 5,8%. </a:t>
            </a: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Mikro</a:t>
            </a:r>
            <a:r>
              <a:rPr lang="en-US" sz="10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segment čini </a:t>
            </a: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57,8% firmi</a:t>
            </a:r>
            <a:r>
              <a:rPr lang="en-US" sz="10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, a tek </a:t>
            </a: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0,9%</a:t>
            </a:r>
            <a:r>
              <a:rPr lang="en-US" sz="10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prihoda. Najveću maržu ima segment: </a:t>
            </a: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malo (16,6%).</a:t>
            </a:r>
            <a:endParaRPr lang="en-US" sz="10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427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BFC17-A258-67B2-B9C2-F52014999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139DE17-F1D8-4747-8C62-CEB00C087F84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BB6E87E-96D6-2BF4-F63A-5E73DAD5E53D}"/>
              </a:ext>
            </a:extLst>
          </p:cNvPr>
          <p:cNvSpPr/>
          <p:nvPr/>
        </p:nvSpPr>
        <p:spPr>
          <a:xfrm>
            <a:off x="201168" y="0"/>
            <a:ext cx="889711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b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08  </a:t>
            </a:r>
            <a:r>
              <a:rPr lang="bs-Latn-BA" b="1" dirty="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|  Lideri sektora · Sektor B · Rudarstvo · FBiH 2025</a:t>
            </a:r>
            <a:endParaRPr lang="en-US" dirty="0">
              <a:latin typeface="Montserrat" pitchFamily="2" charset="0"/>
            </a:endParaRPr>
          </a:p>
        </p:txBody>
      </p:sp>
      <p:sp>
        <p:nvSpPr>
          <p:cNvPr id="546" name="Shape 4">
            <a:extLst>
              <a:ext uri="{FF2B5EF4-FFF2-40B4-BE49-F238E27FC236}">
                <a16:creationId xmlns:a16="http://schemas.microsoft.com/office/drawing/2014/main" id="{027D95E3-E0B8-FB99-8722-BA0020B0F607}"/>
              </a:ext>
            </a:extLst>
          </p:cNvPr>
          <p:cNvSpPr/>
          <p:nvPr/>
        </p:nvSpPr>
        <p:spPr>
          <a:xfrm>
            <a:off x="169816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7" name="Shape 5">
            <a:extLst>
              <a:ext uri="{FF2B5EF4-FFF2-40B4-BE49-F238E27FC236}">
                <a16:creationId xmlns:a16="http://schemas.microsoft.com/office/drawing/2014/main" id="{F436BE1B-0911-48E1-FAC7-12011042DE38}"/>
              </a:ext>
            </a:extLst>
          </p:cNvPr>
          <p:cNvSpPr/>
          <p:nvPr/>
        </p:nvSpPr>
        <p:spPr>
          <a:xfrm>
            <a:off x="169816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1A7A8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8" name="Shape 6">
            <a:extLst>
              <a:ext uri="{FF2B5EF4-FFF2-40B4-BE49-F238E27FC236}">
                <a16:creationId xmlns:a16="http://schemas.microsoft.com/office/drawing/2014/main" id="{D0D6FCBE-8C4B-BF7D-5C1A-EC38C2A0C3C5}"/>
              </a:ext>
            </a:extLst>
          </p:cNvPr>
          <p:cNvSpPr/>
          <p:nvPr/>
        </p:nvSpPr>
        <p:spPr>
          <a:xfrm>
            <a:off x="169816" y="1239811"/>
            <a:ext cx="2803639" cy="411480"/>
          </a:xfrm>
          <a:prstGeom prst="rect">
            <a:avLst/>
          </a:prstGeom>
          <a:solidFill>
            <a:srgbClr val="1A7A8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9" name="Text 7">
            <a:extLst>
              <a:ext uri="{FF2B5EF4-FFF2-40B4-BE49-F238E27FC236}">
                <a16:creationId xmlns:a16="http://schemas.microsoft.com/office/drawing/2014/main" id="{546A5FB7-DB6F-0832-09FA-A19B5EEBDF77}"/>
              </a:ext>
            </a:extLst>
          </p:cNvPr>
          <p:cNvSpPr/>
          <p:nvPr/>
        </p:nvSpPr>
        <p:spPr>
          <a:xfrm>
            <a:off x="238954" y="947203"/>
            <a:ext cx="267224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NAJVEĆA PO OBIMU</a:t>
            </a:r>
            <a:r>
              <a:rPr kumimoji="0" lang="bs-Latn-BA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I PROFITABILNOSTI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50" name="Text 8">
            <a:extLst>
              <a:ext uri="{FF2B5EF4-FFF2-40B4-BE49-F238E27FC236}">
                <a16:creationId xmlns:a16="http://schemas.microsoft.com/office/drawing/2014/main" id="{1DC8D4A5-095E-C814-D460-4089ACD4438E}"/>
              </a:ext>
            </a:extLst>
          </p:cNvPr>
          <p:cNvSpPr/>
          <p:nvPr/>
        </p:nvSpPr>
        <p:spPr>
          <a:xfrm>
            <a:off x="238954" y="1157515"/>
            <a:ext cx="285414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DPMetals BH d.o.o. Vareš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1" name="Text 9">
            <a:extLst>
              <a:ext uri="{FF2B5EF4-FFF2-40B4-BE49-F238E27FC236}">
                <a16:creationId xmlns:a16="http://schemas.microsoft.com/office/drawing/2014/main" id="{17841BBA-B049-4211-FC03-25BF1707CB97}"/>
              </a:ext>
            </a:extLst>
          </p:cNvPr>
          <p:cNvSpPr/>
          <p:nvPr/>
        </p:nvSpPr>
        <p:spPr>
          <a:xfrm>
            <a:off x="389272" y="1779307"/>
            <a:ext cx="249460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UKUPNI PRIHOD</a:t>
            </a:r>
            <a:r>
              <a:rPr kumimoji="0" lang="bs-Latn-BA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 (BR. 1 u sektoru)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2" name="Text 10">
            <a:extLst>
              <a:ext uri="{FF2B5EF4-FFF2-40B4-BE49-F238E27FC236}">
                <a16:creationId xmlns:a16="http://schemas.microsoft.com/office/drawing/2014/main" id="{853A0D49-DA9C-BDEE-5C9D-987D3794B20F}"/>
              </a:ext>
            </a:extLst>
          </p:cNvPr>
          <p:cNvSpPr/>
          <p:nvPr/>
        </p:nvSpPr>
        <p:spPr>
          <a:xfrm>
            <a:off x="389272" y="1962187"/>
            <a:ext cx="227354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330,4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3" name="Text 11">
            <a:extLst>
              <a:ext uri="{FF2B5EF4-FFF2-40B4-BE49-F238E27FC236}">
                <a16:creationId xmlns:a16="http://schemas.microsoft.com/office/drawing/2014/main" id="{6165DB43-6471-718E-8E61-4B950C7A1728}"/>
              </a:ext>
            </a:extLst>
          </p:cNvPr>
          <p:cNvSpPr/>
          <p:nvPr/>
        </p:nvSpPr>
        <p:spPr>
          <a:xfrm>
            <a:off x="389272" y="2346235"/>
            <a:ext cx="207759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/>
            <a:r>
              <a:rPr lang="bs-Latn-BA" sz="900" b="1" kern="0" spc="50" dirty="0">
                <a:solidFill>
                  <a:srgbClr val="5A6A7A"/>
                </a:solidFill>
                <a:ea typeface="Calibri" pitchFamily="34" charset="-122"/>
                <a:cs typeface="Calibri" pitchFamily="34" charset="-120"/>
              </a:rPr>
              <a:t>DOBIT (BR. 1 u sektoru)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4" name="Text 12">
            <a:extLst>
              <a:ext uri="{FF2B5EF4-FFF2-40B4-BE49-F238E27FC236}">
                <a16:creationId xmlns:a16="http://schemas.microsoft.com/office/drawing/2014/main" id="{3D0B38CF-2C28-855D-9770-103693333420}"/>
              </a:ext>
            </a:extLst>
          </p:cNvPr>
          <p:cNvSpPr/>
          <p:nvPr/>
        </p:nvSpPr>
        <p:spPr>
          <a:xfrm>
            <a:off x="389272" y="2529115"/>
            <a:ext cx="227354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118,6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9" name="Shape 17">
            <a:extLst>
              <a:ext uri="{FF2B5EF4-FFF2-40B4-BE49-F238E27FC236}">
                <a16:creationId xmlns:a16="http://schemas.microsoft.com/office/drawing/2014/main" id="{D01B14C3-2EAE-5028-E95B-BD02417965F5}"/>
              </a:ext>
            </a:extLst>
          </p:cNvPr>
          <p:cNvSpPr/>
          <p:nvPr/>
        </p:nvSpPr>
        <p:spPr>
          <a:xfrm>
            <a:off x="3131239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0" name="Shape 18">
            <a:extLst>
              <a:ext uri="{FF2B5EF4-FFF2-40B4-BE49-F238E27FC236}">
                <a16:creationId xmlns:a16="http://schemas.microsoft.com/office/drawing/2014/main" id="{6684B507-BC7B-5CAA-84CB-7FDB95BB5311}"/>
              </a:ext>
            </a:extLst>
          </p:cNvPr>
          <p:cNvSpPr/>
          <p:nvPr/>
        </p:nvSpPr>
        <p:spPr>
          <a:xfrm>
            <a:off x="3131239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0A6E56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1" name="Shape 19">
            <a:extLst>
              <a:ext uri="{FF2B5EF4-FFF2-40B4-BE49-F238E27FC236}">
                <a16:creationId xmlns:a16="http://schemas.microsoft.com/office/drawing/2014/main" id="{BCC38699-3979-2F87-4095-D0E61DD3620B}"/>
              </a:ext>
            </a:extLst>
          </p:cNvPr>
          <p:cNvSpPr/>
          <p:nvPr/>
        </p:nvSpPr>
        <p:spPr>
          <a:xfrm>
            <a:off x="3131239" y="1239811"/>
            <a:ext cx="2803639" cy="411480"/>
          </a:xfrm>
          <a:prstGeom prst="rect">
            <a:avLst/>
          </a:prstGeom>
          <a:solidFill>
            <a:srgbClr val="0A6E56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2" name="Text 20">
            <a:extLst>
              <a:ext uri="{FF2B5EF4-FFF2-40B4-BE49-F238E27FC236}">
                <a16:creationId xmlns:a16="http://schemas.microsoft.com/office/drawing/2014/main" id="{99033B48-1C96-31C2-8861-6F6BE5BB71D3}"/>
              </a:ext>
            </a:extLst>
          </p:cNvPr>
          <p:cNvSpPr/>
          <p:nvPr/>
        </p:nvSpPr>
        <p:spPr>
          <a:xfrm>
            <a:off x="3200377" y="947203"/>
            <a:ext cx="317388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NAJVEĆI IZVOZNIK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63" name="Text 21">
            <a:extLst>
              <a:ext uri="{FF2B5EF4-FFF2-40B4-BE49-F238E27FC236}">
                <a16:creationId xmlns:a16="http://schemas.microsoft.com/office/drawing/2014/main" id="{636DB06F-2D8A-1F1D-905E-C98C318569B0}"/>
              </a:ext>
            </a:extLst>
          </p:cNvPr>
          <p:cNvSpPr/>
          <p:nvPr/>
        </p:nvSpPr>
        <p:spPr>
          <a:xfrm>
            <a:off x="3200377" y="1157515"/>
            <a:ext cx="317388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Solana d.d. Tuzla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4" name="Text 22">
            <a:extLst>
              <a:ext uri="{FF2B5EF4-FFF2-40B4-BE49-F238E27FC236}">
                <a16:creationId xmlns:a16="http://schemas.microsoft.com/office/drawing/2014/main" id="{6ACC9E85-6986-8F0B-860E-5FA40327C9D1}"/>
              </a:ext>
            </a:extLst>
          </p:cNvPr>
          <p:cNvSpPr/>
          <p:nvPr/>
        </p:nvSpPr>
        <p:spPr>
          <a:xfrm>
            <a:off x="3350695" y="1779307"/>
            <a:ext cx="253763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PRIHOD OD IZVOZA </a:t>
            </a: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(BR. 1 U SEKTORU)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5" name="Text 23">
            <a:extLst>
              <a:ext uri="{FF2B5EF4-FFF2-40B4-BE49-F238E27FC236}">
                <a16:creationId xmlns:a16="http://schemas.microsoft.com/office/drawing/2014/main" id="{5C5A0C66-704D-94C2-FBD4-B13FC0507513}"/>
              </a:ext>
            </a:extLst>
          </p:cNvPr>
          <p:cNvSpPr/>
          <p:nvPr/>
        </p:nvSpPr>
        <p:spPr>
          <a:xfrm>
            <a:off x="3350695" y="1962187"/>
            <a:ext cx="1643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0A6E5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32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A6E5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,</a:t>
            </a: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0A6E5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A6E5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6" name="Text 24">
            <a:extLst>
              <a:ext uri="{FF2B5EF4-FFF2-40B4-BE49-F238E27FC236}">
                <a16:creationId xmlns:a16="http://schemas.microsoft.com/office/drawing/2014/main" id="{C6A23A5B-67D5-02B1-3560-A454E9B4C1AF}"/>
              </a:ext>
            </a:extLst>
          </p:cNvPr>
          <p:cNvSpPr/>
          <p:nvPr/>
        </p:nvSpPr>
        <p:spPr>
          <a:xfrm>
            <a:off x="3350695" y="2346235"/>
            <a:ext cx="20147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900" b="1" kern="0" spc="50" dirty="0">
                <a:solidFill>
                  <a:srgbClr val="5A6A7A"/>
                </a:solidFill>
                <a:ea typeface="Calibri" pitchFamily="34" charset="-122"/>
                <a:cs typeface="Calibri" pitchFamily="34" charset="-120"/>
              </a:rPr>
              <a:t>DOBIT (BROJ 2. U SEKTORU)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7" name="Text 25">
            <a:extLst>
              <a:ext uri="{FF2B5EF4-FFF2-40B4-BE49-F238E27FC236}">
                <a16:creationId xmlns:a16="http://schemas.microsoft.com/office/drawing/2014/main" id="{BC5D54C5-334D-BDB2-B217-667D5FC09179}"/>
              </a:ext>
            </a:extLst>
          </p:cNvPr>
          <p:cNvSpPr/>
          <p:nvPr/>
        </p:nvSpPr>
        <p:spPr>
          <a:xfrm>
            <a:off x="3350695" y="2529115"/>
            <a:ext cx="20147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8,9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8" name="Shape 26">
            <a:extLst>
              <a:ext uri="{FF2B5EF4-FFF2-40B4-BE49-F238E27FC236}">
                <a16:creationId xmlns:a16="http://schemas.microsoft.com/office/drawing/2014/main" id="{C8E23AF7-8FA6-F361-FBBA-7AE54CE6E2A0}"/>
              </a:ext>
            </a:extLst>
          </p:cNvPr>
          <p:cNvSpPr/>
          <p:nvPr/>
        </p:nvSpPr>
        <p:spPr>
          <a:xfrm>
            <a:off x="6086086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9" name="Shape 27">
            <a:extLst>
              <a:ext uri="{FF2B5EF4-FFF2-40B4-BE49-F238E27FC236}">
                <a16:creationId xmlns:a16="http://schemas.microsoft.com/office/drawing/2014/main" id="{B31ECCD9-8A17-67A1-5929-CCF17B64A228}"/>
              </a:ext>
            </a:extLst>
          </p:cNvPr>
          <p:cNvSpPr/>
          <p:nvPr/>
        </p:nvSpPr>
        <p:spPr>
          <a:xfrm>
            <a:off x="6086086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1" name="Text 29">
            <a:extLst>
              <a:ext uri="{FF2B5EF4-FFF2-40B4-BE49-F238E27FC236}">
                <a16:creationId xmlns:a16="http://schemas.microsoft.com/office/drawing/2014/main" id="{51485820-D12B-F469-2C8D-42C96C9A7F86}"/>
              </a:ext>
            </a:extLst>
          </p:cNvPr>
          <p:cNvSpPr/>
          <p:nvPr/>
        </p:nvSpPr>
        <p:spPr>
          <a:xfrm>
            <a:off x="6155224" y="947203"/>
            <a:ext cx="2803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NAJVEĆI POSLODAVAC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72" name="Text 30">
            <a:extLst>
              <a:ext uri="{FF2B5EF4-FFF2-40B4-BE49-F238E27FC236}">
                <a16:creationId xmlns:a16="http://schemas.microsoft.com/office/drawing/2014/main" id="{BD4E87D7-D8CA-8BEC-BE30-375F25E99FBA}"/>
              </a:ext>
            </a:extLst>
          </p:cNvPr>
          <p:cNvSpPr/>
          <p:nvPr/>
        </p:nvSpPr>
        <p:spPr>
          <a:xfrm>
            <a:off x="6155224" y="1157515"/>
            <a:ext cx="251445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RMU Banovići d.d.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3" name="Text 31">
            <a:extLst>
              <a:ext uri="{FF2B5EF4-FFF2-40B4-BE49-F238E27FC236}">
                <a16:creationId xmlns:a16="http://schemas.microsoft.com/office/drawing/2014/main" id="{FBE03BFC-725E-1C59-2B5E-25AE63290E76}"/>
              </a:ext>
            </a:extLst>
          </p:cNvPr>
          <p:cNvSpPr/>
          <p:nvPr/>
        </p:nvSpPr>
        <p:spPr>
          <a:xfrm>
            <a:off x="6305542" y="2301819"/>
            <a:ext cx="249681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UKUPNI PRIHOD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4" name="Text 32">
            <a:extLst>
              <a:ext uri="{FF2B5EF4-FFF2-40B4-BE49-F238E27FC236}">
                <a16:creationId xmlns:a16="http://schemas.microsoft.com/office/drawing/2014/main" id="{86F1B18F-2978-ED3D-AC80-130AAA836C99}"/>
              </a:ext>
            </a:extLst>
          </p:cNvPr>
          <p:cNvSpPr/>
          <p:nvPr/>
        </p:nvSpPr>
        <p:spPr>
          <a:xfrm>
            <a:off x="6305542" y="2484699"/>
            <a:ext cx="244918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189,5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5" name="Text 33">
            <a:extLst>
              <a:ext uri="{FF2B5EF4-FFF2-40B4-BE49-F238E27FC236}">
                <a16:creationId xmlns:a16="http://schemas.microsoft.com/office/drawing/2014/main" id="{DE9B6506-E8B1-2606-866C-581C3AC6BE80}"/>
              </a:ext>
            </a:extLst>
          </p:cNvPr>
          <p:cNvSpPr/>
          <p:nvPr/>
        </p:nvSpPr>
        <p:spPr>
          <a:xfrm>
            <a:off x="6305542" y="2868747"/>
            <a:ext cx="23641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PRIHOD OD IZVOZA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6" name="Text 34">
            <a:extLst>
              <a:ext uri="{FF2B5EF4-FFF2-40B4-BE49-F238E27FC236}">
                <a16:creationId xmlns:a16="http://schemas.microsoft.com/office/drawing/2014/main" id="{FD0755D9-9116-F23E-6145-EEA5881DC1AF}"/>
              </a:ext>
            </a:extLst>
          </p:cNvPr>
          <p:cNvSpPr/>
          <p:nvPr/>
        </p:nvSpPr>
        <p:spPr>
          <a:xfrm>
            <a:off x="6305542" y="3051627"/>
            <a:ext cx="22438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6,9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7" name="Text 35">
            <a:extLst>
              <a:ext uri="{FF2B5EF4-FFF2-40B4-BE49-F238E27FC236}">
                <a16:creationId xmlns:a16="http://schemas.microsoft.com/office/drawing/2014/main" id="{6661CD5B-6F1C-84F5-CBEA-B4EF30D5EC4E}"/>
              </a:ext>
            </a:extLst>
          </p:cNvPr>
          <p:cNvSpPr/>
          <p:nvPr/>
        </p:nvSpPr>
        <p:spPr>
          <a:xfrm>
            <a:off x="6305542" y="1742731"/>
            <a:ext cx="214410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ZAPOSLENI</a:t>
            </a:r>
            <a:r>
              <a:rPr kumimoji="0" lang="bs-Latn-BA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 (BR. 1 U SEKTORU)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8" name="Text 36">
            <a:extLst>
              <a:ext uri="{FF2B5EF4-FFF2-40B4-BE49-F238E27FC236}">
                <a16:creationId xmlns:a16="http://schemas.microsoft.com/office/drawing/2014/main" id="{6A0EB856-27BF-2657-C012-FB2EA9806601}"/>
              </a:ext>
            </a:extLst>
          </p:cNvPr>
          <p:cNvSpPr/>
          <p:nvPr/>
        </p:nvSpPr>
        <p:spPr>
          <a:xfrm>
            <a:off x="6305542" y="1925611"/>
            <a:ext cx="23641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2.474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9" name="Text 37">
            <a:extLst>
              <a:ext uri="{FF2B5EF4-FFF2-40B4-BE49-F238E27FC236}">
                <a16:creationId xmlns:a16="http://schemas.microsoft.com/office/drawing/2014/main" id="{70ABA896-FCD0-5BD6-B021-1281407E7940}"/>
              </a:ext>
            </a:extLst>
          </p:cNvPr>
          <p:cNvSpPr/>
          <p:nvPr/>
        </p:nvSpPr>
        <p:spPr>
          <a:xfrm>
            <a:off x="169816" y="3606659"/>
            <a:ext cx="118467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10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OSTALI LIDERI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0" name="Shape 38">
            <a:extLst>
              <a:ext uri="{FF2B5EF4-FFF2-40B4-BE49-F238E27FC236}">
                <a16:creationId xmlns:a16="http://schemas.microsoft.com/office/drawing/2014/main" id="{90B6D08B-441A-42DF-FC9B-79AE471371C4}"/>
              </a:ext>
            </a:extLst>
          </p:cNvPr>
          <p:cNvSpPr/>
          <p:nvPr/>
        </p:nvSpPr>
        <p:spPr>
          <a:xfrm>
            <a:off x="190716" y="3968244"/>
            <a:ext cx="1713195" cy="621792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1" name="Shape 39">
            <a:extLst>
              <a:ext uri="{FF2B5EF4-FFF2-40B4-BE49-F238E27FC236}">
                <a16:creationId xmlns:a16="http://schemas.microsoft.com/office/drawing/2014/main" id="{B5EFFEDC-DD7D-86F7-460B-C8D3264FC789}"/>
              </a:ext>
            </a:extLst>
          </p:cNvPr>
          <p:cNvSpPr/>
          <p:nvPr/>
        </p:nvSpPr>
        <p:spPr>
          <a:xfrm>
            <a:off x="190716" y="3968244"/>
            <a:ext cx="91440" cy="621792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2" name="Text 40">
            <a:extLst>
              <a:ext uri="{FF2B5EF4-FFF2-40B4-BE49-F238E27FC236}">
                <a16:creationId xmlns:a16="http://schemas.microsoft.com/office/drawing/2014/main" id="{E10CDA7C-C219-06C4-D564-715E2BFF6C5B}"/>
              </a:ext>
            </a:extLst>
          </p:cNvPr>
          <p:cNvSpPr/>
          <p:nvPr/>
        </p:nvSpPr>
        <p:spPr>
          <a:xfrm>
            <a:off x="394496" y="3981563"/>
            <a:ext cx="12635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</a:rPr>
              <a:t>Rudnik Kreka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3" name="Text 41">
            <a:extLst>
              <a:ext uri="{FF2B5EF4-FFF2-40B4-BE49-F238E27FC236}">
                <a16:creationId xmlns:a16="http://schemas.microsoft.com/office/drawing/2014/main" id="{3393220F-8FCE-6786-B71B-6EB7DC5D1564}"/>
              </a:ext>
            </a:extLst>
          </p:cNvPr>
          <p:cNvSpPr/>
          <p:nvPr/>
        </p:nvSpPr>
        <p:spPr>
          <a:xfrm>
            <a:off x="348476" y="4274171"/>
            <a:ext cx="15927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Prihod: 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128,9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4" name="Shape 42">
            <a:extLst>
              <a:ext uri="{FF2B5EF4-FFF2-40B4-BE49-F238E27FC236}">
                <a16:creationId xmlns:a16="http://schemas.microsoft.com/office/drawing/2014/main" id="{9F7E44CA-DFC6-4D56-1902-A114EB221FA7}"/>
              </a:ext>
            </a:extLst>
          </p:cNvPr>
          <p:cNvSpPr/>
          <p:nvPr/>
        </p:nvSpPr>
        <p:spPr>
          <a:xfrm>
            <a:off x="1963145" y="3968244"/>
            <a:ext cx="1713195" cy="621792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5" name="Shape 43">
            <a:extLst>
              <a:ext uri="{FF2B5EF4-FFF2-40B4-BE49-F238E27FC236}">
                <a16:creationId xmlns:a16="http://schemas.microsoft.com/office/drawing/2014/main" id="{5AC84DD9-0507-D59F-79B8-129FB9B77DBB}"/>
              </a:ext>
            </a:extLst>
          </p:cNvPr>
          <p:cNvSpPr/>
          <p:nvPr/>
        </p:nvSpPr>
        <p:spPr>
          <a:xfrm>
            <a:off x="1963145" y="3968244"/>
            <a:ext cx="91440" cy="621792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6" name="Text 44">
            <a:extLst>
              <a:ext uri="{FF2B5EF4-FFF2-40B4-BE49-F238E27FC236}">
                <a16:creationId xmlns:a16="http://schemas.microsoft.com/office/drawing/2014/main" id="{FE6D3C2F-61C3-4598-0EC4-7D94D763A3DA}"/>
              </a:ext>
            </a:extLst>
          </p:cNvPr>
          <p:cNvSpPr/>
          <p:nvPr/>
        </p:nvSpPr>
        <p:spPr>
          <a:xfrm>
            <a:off x="2156073" y="3981563"/>
            <a:ext cx="13053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RMU Kakanj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7" name="Text 45">
            <a:extLst>
              <a:ext uri="{FF2B5EF4-FFF2-40B4-BE49-F238E27FC236}">
                <a16:creationId xmlns:a16="http://schemas.microsoft.com/office/drawing/2014/main" id="{B2E888F6-91C1-A527-16F4-B798C2C1C17A}"/>
              </a:ext>
            </a:extLst>
          </p:cNvPr>
          <p:cNvSpPr/>
          <p:nvPr/>
        </p:nvSpPr>
        <p:spPr>
          <a:xfrm>
            <a:off x="2130953" y="4274171"/>
            <a:ext cx="1560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Zaposleni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bs-Latn-BA" sz="10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1.206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1D4289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8" name="Shape 46">
            <a:extLst>
              <a:ext uri="{FF2B5EF4-FFF2-40B4-BE49-F238E27FC236}">
                <a16:creationId xmlns:a16="http://schemas.microsoft.com/office/drawing/2014/main" id="{42CDD53E-5839-C754-F5A1-CAF4F5931631}"/>
              </a:ext>
            </a:extLst>
          </p:cNvPr>
          <p:cNvSpPr/>
          <p:nvPr/>
        </p:nvSpPr>
        <p:spPr>
          <a:xfrm>
            <a:off x="3729084" y="3968244"/>
            <a:ext cx="1713195" cy="621792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9" name="Shape 47">
            <a:extLst>
              <a:ext uri="{FF2B5EF4-FFF2-40B4-BE49-F238E27FC236}">
                <a16:creationId xmlns:a16="http://schemas.microsoft.com/office/drawing/2014/main" id="{32B98A36-AB62-170A-45B4-EA26EA162C02}"/>
              </a:ext>
            </a:extLst>
          </p:cNvPr>
          <p:cNvSpPr/>
          <p:nvPr/>
        </p:nvSpPr>
        <p:spPr>
          <a:xfrm>
            <a:off x="3729084" y="3968244"/>
            <a:ext cx="91440" cy="621792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0" name="Text 48">
            <a:extLst>
              <a:ext uri="{FF2B5EF4-FFF2-40B4-BE49-F238E27FC236}">
                <a16:creationId xmlns:a16="http://schemas.microsoft.com/office/drawing/2014/main" id="{97D39028-D9DD-79D5-72AA-7E7328A3493A}"/>
              </a:ext>
            </a:extLst>
          </p:cNvPr>
          <p:cNvSpPr/>
          <p:nvPr/>
        </p:nvSpPr>
        <p:spPr>
          <a:xfrm>
            <a:off x="3911965" y="3981563"/>
            <a:ext cx="11766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RMU </a:t>
            </a:r>
            <a:r>
              <a:rPr lang="en-US" sz="1200" b="1" dirty="0" err="1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Đurđevik</a:t>
            </a:r>
            <a:endParaRPr lang="en-US" sz="1200" dirty="0"/>
          </a:p>
        </p:txBody>
      </p:sp>
      <p:sp>
        <p:nvSpPr>
          <p:cNvPr id="591" name="Text 49">
            <a:extLst>
              <a:ext uri="{FF2B5EF4-FFF2-40B4-BE49-F238E27FC236}">
                <a16:creationId xmlns:a16="http://schemas.microsoft.com/office/drawing/2014/main" id="{542A1922-170B-1389-31BE-C7E5E54E48F1}"/>
              </a:ext>
            </a:extLst>
          </p:cNvPr>
          <p:cNvSpPr/>
          <p:nvPr/>
        </p:nvSpPr>
        <p:spPr>
          <a:xfrm>
            <a:off x="3886843" y="4274171"/>
            <a:ext cx="14868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000" kern="0" dirty="0">
                <a:solidFill>
                  <a:srgbClr val="5A6A7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Dobit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5,5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92" name="Shape 50">
            <a:extLst>
              <a:ext uri="{FF2B5EF4-FFF2-40B4-BE49-F238E27FC236}">
                <a16:creationId xmlns:a16="http://schemas.microsoft.com/office/drawing/2014/main" id="{F23B04CD-0220-B8D5-F3C1-965EA39BC219}"/>
              </a:ext>
            </a:extLst>
          </p:cNvPr>
          <p:cNvSpPr/>
          <p:nvPr/>
        </p:nvSpPr>
        <p:spPr>
          <a:xfrm>
            <a:off x="5505069" y="3968244"/>
            <a:ext cx="1713195" cy="621792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3" name="Shape 51">
            <a:extLst>
              <a:ext uri="{FF2B5EF4-FFF2-40B4-BE49-F238E27FC236}">
                <a16:creationId xmlns:a16="http://schemas.microsoft.com/office/drawing/2014/main" id="{6145D519-2F65-D0CC-E686-70C56D3D1786}"/>
              </a:ext>
            </a:extLst>
          </p:cNvPr>
          <p:cNvSpPr/>
          <p:nvPr/>
        </p:nvSpPr>
        <p:spPr>
          <a:xfrm>
            <a:off x="5505069" y="3968244"/>
            <a:ext cx="91440" cy="621792"/>
          </a:xfrm>
          <a:prstGeom prst="roundRect">
            <a:avLst/>
          </a:prstGeom>
          <a:solidFill>
            <a:srgbClr val="C4382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4" name="Text 52">
            <a:extLst>
              <a:ext uri="{FF2B5EF4-FFF2-40B4-BE49-F238E27FC236}">
                <a16:creationId xmlns:a16="http://schemas.microsoft.com/office/drawing/2014/main" id="{F2AFE8D6-1313-3F96-D3E8-26C77306B430}"/>
              </a:ext>
            </a:extLst>
          </p:cNvPr>
          <p:cNvSpPr/>
          <p:nvPr/>
        </p:nvSpPr>
        <p:spPr>
          <a:xfrm>
            <a:off x="5687949" y="3981563"/>
            <a:ext cx="131844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RMU Breza</a:t>
            </a:r>
            <a:endParaRPr lang="en-US" sz="1200" dirty="0"/>
          </a:p>
        </p:txBody>
      </p:sp>
      <p:sp>
        <p:nvSpPr>
          <p:cNvPr id="595" name="Text 53">
            <a:extLst>
              <a:ext uri="{FF2B5EF4-FFF2-40B4-BE49-F238E27FC236}">
                <a16:creationId xmlns:a16="http://schemas.microsoft.com/office/drawing/2014/main" id="{2E8BE45C-DFBC-1E17-C5BF-211FC79DD254}"/>
              </a:ext>
            </a:extLst>
          </p:cNvPr>
          <p:cNvSpPr/>
          <p:nvPr/>
        </p:nvSpPr>
        <p:spPr>
          <a:xfrm>
            <a:off x="5662829" y="4274171"/>
            <a:ext cx="1560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Gubitak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bs-Latn-BA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−31 mil. KM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96" name="Shape 54">
            <a:extLst>
              <a:ext uri="{FF2B5EF4-FFF2-40B4-BE49-F238E27FC236}">
                <a16:creationId xmlns:a16="http://schemas.microsoft.com/office/drawing/2014/main" id="{B792047C-4A67-4BD6-E5E8-62454FD7DE2B}"/>
              </a:ext>
            </a:extLst>
          </p:cNvPr>
          <p:cNvSpPr/>
          <p:nvPr/>
        </p:nvSpPr>
        <p:spPr>
          <a:xfrm>
            <a:off x="7269660" y="3968244"/>
            <a:ext cx="1711510" cy="621792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7" name="Shape 55">
            <a:extLst>
              <a:ext uri="{FF2B5EF4-FFF2-40B4-BE49-F238E27FC236}">
                <a16:creationId xmlns:a16="http://schemas.microsoft.com/office/drawing/2014/main" id="{5EC9F154-C29C-835E-3C92-8F6A08773AF5}"/>
              </a:ext>
            </a:extLst>
          </p:cNvPr>
          <p:cNvSpPr/>
          <p:nvPr/>
        </p:nvSpPr>
        <p:spPr>
          <a:xfrm>
            <a:off x="7269660" y="3968244"/>
            <a:ext cx="91440" cy="621792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8" name="Text 56">
            <a:extLst>
              <a:ext uri="{FF2B5EF4-FFF2-40B4-BE49-F238E27FC236}">
                <a16:creationId xmlns:a16="http://schemas.microsoft.com/office/drawing/2014/main" id="{3D2AC50E-CB14-C3B2-9286-0930C1022FB1}"/>
              </a:ext>
            </a:extLst>
          </p:cNvPr>
          <p:cNvSpPr/>
          <p:nvPr/>
        </p:nvSpPr>
        <p:spPr>
          <a:xfrm>
            <a:off x="7452540" y="3981563"/>
            <a:ext cx="136237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Rudnik soli Tuzla</a:t>
            </a:r>
            <a:endParaRPr lang="en-US" sz="1200" dirty="0"/>
          </a:p>
        </p:txBody>
      </p:sp>
      <p:sp>
        <p:nvSpPr>
          <p:cNvPr id="599" name="Text 57">
            <a:extLst>
              <a:ext uri="{FF2B5EF4-FFF2-40B4-BE49-F238E27FC236}">
                <a16:creationId xmlns:a16="http://schemas.microsoft.com/office/drawing/2014/main" id="{AE88FDE7-41EA-2096-1308-D55AC9489382}"/>
              </a:ext>
            </a:extLst>
          </p:cNvPr>
          <p:cNvSpPr/>
          <p:nvPr/>
        </p:nvSpPr>
        <p:spPr>
          <a:xfrm>
            <a:off x="7427419" y="4274171"/>
            <a:ext cx="15486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Dobit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5,5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600" name="Text 58">
            <a:extLst>
              <a:ext uri="{FF2B5EF4-FFF2-40B4-BE49-F238E27FC236}">
                <a16:creationId xmlns:a16="http://schemas.microsoft.com/office/drawing/2014/main" id="{EBC87FA7-8BEE-5646-606E-7C04A8D4CBFC}"/>
              </a:ext>
            </a:extLst>
          </p:cNvPr>
          <p:cNvSpPr/>
          <p:nvPr/>
        </p:nvSpPr>
        <p:spPr>
          <a:xfrm>
            <a:off x="171547" y="4669716"/>
            <a:ext cx="8828268" cy="440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Uvid: 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rudarstvo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je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podijeljeno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DPMetals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(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metalne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rude)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dominira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prihodom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dobiti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dok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državni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ugljenici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(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Banovići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Kreka,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Kakanj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Breza) nose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zaposlenost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ali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uglavnom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posluju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s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gubitkom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602" name="Shape 15">
            <a:extLst>
              <a:ext uri="{FF2B5EF4-FFF2-40B4-BE49-F238E27FC236}">
                <a16:creationId xmlns:a16="http://schemas.microsoft.com/office/drawing/2014/main" id="{50BBE62D-F0CC-1DEB-2FD3-821A2FE0CA99}"/>
              </a:ext>
            </a:extLst>
          </p:cNvPr>
          <p:cNvSpPr/>
          <p:nvPr/>
        </p:nvSpPr>
        <p:spPr>
          <a:xfrm>
            <a:off x="1338369" y="3008123"/>
            <a:ext cx="1585168" cy="384048"/>
          </a:xfrm>
          <a:prstGeom prst="roundRect">
            <a:avLst>
              <a:gd name="adj" fmla="val 11905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04" name="Text 16">
            <a:extLst>
              <a:ext uri="{FF2B5EF4-FFF2-40B4-BE49-F238E27FC236}">
                <a16:creationId xmlns:a16="http://schemas.microsoft.com/office/drawing/2014/main" id="{21C5F21A-26BD-4B10-FCAB-5D72292202F9}"/>
              </a:ext>
            </a:extLst>
          </p:cNvPr>
          <p:cNvSpPr/>
          <p:nvPr/>
        </p:nvSpPr>
        <p:spPr>
          <a:xfrm>
            <a:off x="1402376" y="3008123"/>
            <a:ext cx="15211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100" b="1" kern="0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Profitna marža 36%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606" name="Text 54">
            <a:extLst>
              <a:ext uri="{FF2B5EF4-FFF2-40B4-BE49-F238E27FC236}">
                <a16:creationId xmlns:a16="http://schemas.microsoft.com/office/drawing/2014/main" id="{0EFFF024-29B2-F294-C869-079510A2B329}"/>
              </a:ext>
            </a:extLst>
          </p:cNvPr>
          <p:cNvSpPr/>
          <p:nvPr/>
        </p:nvSpPr>
        <p:spPr>
          <a:xfrm>
            <a:off x="457200" y="6199632"/>
            <a:ext cx="112772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D42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Uvid:  </a:t>
            </a: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rudarstvo je podijeljeno – DPMetals (metalne rude) dominira prihodom i dobiti, dok državni ugljenici (Banovići, Kreka, Kakanj, Breza) nose zaposlenost, ali uglavnom posluju s gubitkom.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40864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E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B4263-6F6B-65AD-3170-5CDCF2AA0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B54B3F0-BA95-EACC-EAB4-3368313F4210}"/>
              </a:ext>
            </a:extLst>
          </p:cNvPr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E2EE976-5A8A-5C63-9894-CF8B7A476AB9}"/>
              </a:ext>
            </a:extLst>
          </p:cNvPr>
          <p:cNvSpPr/>
          <p:nvPr/>
        </p:nvSpPr>
        <p:spPr>
          <a:xfrm>
            <a:off x="472356" y="4114800"/>
            <a:ext cx="8686800" cy="1028700"/>
          </a:xfrm>
          <a:prstGeom prst="rect">
            <a:avLst/>
          </a:prstGeom>
          <a:solidFill>
            <a:srgbClr val="152E61"/>
          </a:solidFill>
          <a:ln w="12700">
            <a:solidFill>
              <a:srgbClr val="152E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6F4D153-337A-B16A-3781-1CEE7D86F2E1}"/>
              </a:ext>
            </a:extLst>
          </p:cNvPr>
          <p:cNvSpPr/>
          <p:nvPr/>
        </p:nvSpPr>
        <p:spPr>
          <a:xfrm>
            <a:off x="731520" y="1429800"/>
            <a:ext cx="7772400" cy="11472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ES" sz="28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Sektor C · Industrija</a:t>
            </a:r>
            <a:endParaRPr lang="es-ES" sz="2800" b="1" dirty="0">
              <a:solidFill>
                <a:srgbClr val="FFFFFF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47F4ECC-AA8F-FBB9-712D-0194B7758109}"/>
              </a:ext>
            </a:extLst>
          </p:cNvPr>
          <p:cNvSpPr/>
          <p:nvPr/>
        </p:nvSpPr>
        <p:spPr>
          <a:xfrm>
            <a:off x="731520" y="3337560"/>
            <a:ext cx="731520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bs-Latn-BA" sz="1300" dirty="0">
              <a:solidFill>
                <a:srgbClr val="D6E4F7"/>
              </a:solidFill>
              <a:latin typeface="Montserrat"/>
            </a:endParaRPr>
          </a:p>
        </p:txBody>
      </p:sp>
      <p:sp>
        <p:nvSpPr>
          <p:cNvPr id="9" name="Shape 12">
            <a:extLst>
              <a:ext uri="{FF2B5EF4-FFF2-40B4-BE49-F238E27FC236}">
                <a16:creationId xmlns:a16="http://schemas.microsoft.com/office/drawing/2014/main" id="{0B180914-D41F-524E-F660-E15F54E09358}"/>
              </a:ext>
            </a:extLst>
          </p:cNvPr>
          <p:cNvSpPr/>
          <p:nvPr/>
        </p:nvSpPr>
        <p:spPr>
          <a:xfrm>
            <a:off x="822455" y="2529945"/>
            <a:ext cx="1280160" cy="4572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87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4">
            <a:extLst>
              <a:ext uri="{FF2B5EF4-FFF2-40B4-BE49-F238E27FC236}">
                <a16:creationId xmlns:a16="http://schemas.microsoft.com/office/drawing/2014/main" id="{59B5FBA0-0B7D-C5C8-F941-EFC951552B35}"/>
              </a:ext>
            </a:extLst>
          </p:cNvPr>
          <p:cNvSpPr/>
          <p:nvPr/>
        </p:nvSpPr>
        <p:spPr>
          <a:xfrm>
            <a:off x="3217379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888254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01  |  Ključni pokazatelji i pozicija u privredi FBiH · Sektor C · Industrija · 2025</a:t>
            </a:r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465034" y="2287300"/>
            <a:ext cx="2596896" cy="310896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38186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rezultat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65034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519898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1,24 mlrd.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519898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od 18,17 mlrd. KM prihoda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3226522" y="2287300"/>
            <a:ext cx="2596896" cy="310896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299674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marža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3226522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281386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6,8%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3281386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Prosjek privrede FBiH: 6,2%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5988010" y="2287300"/>
            <a:ext cx="2596896" cy="310896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6061162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 po zaposlenom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5988010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042874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191.550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6042874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89% prosjeka FBiH (214.817 KM)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52" name="Shape 17">
            <a:extLst>
              <a:ext uri="{FF2B5EF4-FFF2-40B4-BE49-F238E27FC236}">
                <a16:creationId xmlns:a16="http://schemas.microsoft.com/office/drawing/2014/main" id="{4ADD4D74-5573-5B35-0C7C-B7A28D37D19A}"/>
              </a:ext>
            </a:extLst>
          </p:cNvPr>
          <p:cNvSpPr/>
          <p:nvPr/>
        </p:nvSpPr>
        <p:spPr>
          <a:xfrm>
            <a:off x="455891" y="1114258"/>
            <a:ext cx="2596896" cy="310896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18">
            <a:extLst>
              <a:ext uri="{FF2B5EF4-FFF2-40B4-BE49-F238E27FC236}">
                <a16:creationId xmlns:a16="http://schemas.microsoft.com/office/drawing/2014/main" id="{7B147432-8FFF-4184-F6C0-56D8D4B91F51}"/>
              </a:ext>
            </a:extLst>
          </p:cNvPr>
          <p:cNvSpPr/>
          <p:nvPr/>
        </p:nvSpPr>
        <p:spPr>
          <a:xfrm>
            <a:off x="529043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Broj privrednih društava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4" name="Shape 19">
            <a:extLst>
              <a:ext uri="{FF2B5EF4-FFF2-40B4-BE49-F238E27FC236}">
                <a16:creationId xmlns:a16="http://schemas.microsoft.com/office/drawing/2014/main" id="{7B8908E2-E189-34A0-57CF-DD50FD9E15FF}"/>
              </a:ext>
            </a:extLst>
          </p:cNvPr>
          <p:cNvSpPr/>
          <p:nvPr/>
        </p:nvSpPr>
        <p:spPr>
          <a:xfrm>
            <a:off x="455891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20">
            <a:extLst>
              <a:ext uri="{FF2B5EF4-FFF2-40B4-BE49-F238E27FC236}">
                <a16:creationId xmlns:a16="http://schemas.microsoft.com/office/drawing/2014/main" id="{C45D8B22-61C5-BB5B-FC26-54C7F1EF9769}"/>
              </a:ext>
            </a:extLst>
          </p:cNvPr>
          <p:cNvSpPr/>
          <p:nvPr/>
        </p:nvSpPr>
        <p:spPr>
          <a:xfrm>
            <a:off x="510755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4.266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57" name="Shape 22">
            <a:extLst>
              <a:ext uri="{FF2B5EF4-FFF2-40B4-BE49-F238E27FC236}">
                <a16:creationId xmlns:a16="http://schemas.microsoft.com/office/drawing/2014/main" id="{CB5F9CDD-6A65-F31C-9BCE-B3C5014F3AE5}"/>
              </a:ext>
            </a:extLst>
          </p:cNvPr>
          <p:cNvSpPr/>
          <p:nvPr/>
        </p:nvSpPr>
        <p:spPr>
          <a:xfrm>
            <a:off x="3217379" y="1114258"/>
            <a:ext cx="2596896" cy="310896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23">
            <a:extLst>
              <a:ext uri="{FF2B5EF4-FFF2-40B4-BE49-F238E27FC236}">
                <a16:creationId xmlns:a16="http://schemas.microsoft.com/office/drawing/2014/main" id="{F50B93A2-B334-BEA9-21F6-66AC5D1AA2C7}"/>
              </a:ext>
            </a:extLst>
          </p:cNvPr>
          <p:cNvSpPr/>
          <p:nvPr/>
        </p:nvSpPr>
        <p:spPr>
          <a:xfrm>
            <a:off x="3290531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Broj zaposlenih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9" name="Shape 24">
            <a:extLst>
              <a:ext uri="{FF2B5EF4-FFF2-40B4-BE49-F238E27FC236}">
                <a16:creationId xmlns:a16="http://schemas.microsoft.com/office/drawing/2014/main" id="{495705C9-6FC9-88CB-FF94-8BE62608DDC0}"/>
              </a:ext>
            </a:extLst>
          </p:cNvPr>
          <p:cNvSpPr/>
          <p:nvPr/>
        </p:nvSpPr>
        <p:spPr>
          <a:xfrm>
            <a:off x="3217379" y="1425154"/>
            <a:ext cx="2596896" cy="6949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>
              <a:solidFill>
                <a:srgbClr val="41505F"/>
              </a:solidFill>
              <a:latin typeface="Montserrat"/>
            </a:endParaRPr>
          </a:p>
        </p:txBody>
      </p:sp>
      <p:sp>
        <p:nvSpPr>
          <p:cNvPr id="60" name="Text 25">
            <a:extLst>
              <a:ext uri="{FF2B5EF4-FFF2-40B4-BE49-F238E27FC236}">
                <a16:creationId xmlns:a16="http://schemas.microsoft.com/office/drawing/2014/main" id="{4D55886A-59A6-B09C-4824-FE6A156D9F52}"/>
              </a:ext>
            </a:extLst>
          </p:cNvPr>
          <p:cNvSpPr/>
          <p:nvPr/>
        </p:nvSpPr>
        <p:spPr>
          <a:xfrm>
            <a:off x="3272243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94.863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61" name="Text 26">
            <a:extLst>
              <a:ext uri="{FF2B5EF4-FFF2-40B4-BE49-F238E27FC236}">
                <a16:creationId xmlns:a16="http://schemas.microsoft.com/office/drawing/2014/main" id="{81E1684F-1A03-67AE-A6A1-E4F1B9FC7F11}"/>
              </a:ext>
            </a:extLst>
          </p:cNvPr>
          <p:cNvSpPr/>
          <p:nvPr/>
        </p:nvSpPr>
        <p:spPr>
          <a:xfrm>
            <a:off x="3272243" y="1828222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bs-Latn-BA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25,7% zaposlenih u privredi FBiH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62" name="Shape 27">
            <a:extLst>
              <a:ext uri="{FF2B5EF4-FFF2-40B4-BE49-F238E27FC236}">
                <a16:creationId xmlns:a16="http://schemas.microsoft.com/office/drawing/2014/main" id="{B3DC33D8-C32A-10CA-B105-DFEA96AB86BB}"/>
              </a:ext>
            </a:extLst>
          </p:cNvPr>
          <p:cNvSpPr/>
          <p:nvPr/>
        </p:nvSpPr>
        <p:spPr>
          <a:xfrm>
            <a:off x="5978867" y="1114258"/>
            <a:ext cx="2596896" cy="310896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28">
            <a:extLst>
              <a:ext uri="{FF2B5EF4-FFF2-40B4-BE49-F238E27FC236}">
                <a16:creationId xmlns:a16="http://schemas.microsoft.com/office/drawing/2014/main" id="{6DF9E916-085A-2423-2678-777581697C04}"/>
              </a:ext>
            </a:extLst>
          </p:cNvPr>
          <p:cNvSpPr/>
          <p:nvPr/>
        </p:nvSpPr>
        <p:spPr>
          <a:xfrm>
            <a:off x="6052019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</a:t>
            </a:r>
            <a:r>
              <a:rPr lang="bs-Latn-BA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</a:t>
            </a:r>
          </a:p>
        </p:txBody>
      </p:sp>
      <p:sp>
        <p:nvSpPr>
          <p:cNvPr id="64" name="Shape 29">
            <a:extLst>
              <a:ext uri="{FF2B5EF4-FFF2-40B4-BE49-F238E27FC236}">
                <a16:creationId xmlns:a16="http://schemas.microsoft.com/office/drawing/2014/main" id="{8A6A16BE-4CB9-6FA2-686E-529A29F58D01}"/>
              </a:ext>
            </a:extLst>
          </p:cNvPr>
          <p:cNvSpPr/>
          <p:nvPr/>
        </p:nvSpPr>
        <p:spPr>
          <a:xfrm>
            <a:off x="5978867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30">
            <a:extLst>
              <a:ext uri="{FF2B5EF4-FFF2-40B4-BE49-F238E27FC236}">
                <a16:creationId xmlns:a16="http://schemas.microsoft.com/office/drawing/2014/main" id="{A2FEF82A-219C-B76A-34B8-925ABE3793F9}"/>
              </a:ext>
            </a:extLst>
          </p:cNvPr>
          <p:cNvSpPr/>
          <p:nvPr/>
        </p:nvSpPr>
        <p:spPr>
          <a:xfrm>
            <a:off x="6033731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18,17 mlrd.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66" name="Text 31">
            <a:extLst>
              <a:ext uri="{FF2B5EF4-FFF2-40B4-BE49-F238E27FC236}">
                <a16:creationId xmlns:a16="http://schemas.microsoft.com/office/drawing/2014/main" id="{42EA3670-E3DF-D188-C07E-9DDD5269101F}"/>
              </a:ext>
            </a:extLst>
          </p:cNvPr>
          <p:cNvSpPr/>
          <p:nvPr/>
        </p:nvSpPr>
        <p:spPr>
          <a:xfrm>
            <a:off x="6033731" y="1828222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22,9% prihoda FBiH · +3,2% vs 2024.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SubFirme">
            <a:extLst>
              <a:ext uri="{FF2B5EF4-FFF2-40B4-BE49-F238E27FC236}">
                <a16:creationId xmlns:a16="http://schemas.microsoft.com/office/drawing/2014/main" id="{9712BAB0-01FE-4B0A-828A-5489C906939C}"/>
              </a:ext>
            </a:extLst>
          </p:cNvPr>
          <p:cNvSpPr txBox="1"/>
          <p:nvPr/>
        </p:nvSpPr>
        <p:spPr>
          <a:xfrm>
            <a:off x="508000" y="1828800"/>
            <a:ext cx="25019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000" dirty="0">
                <a:solidFill>
                  <a:srgbClr val="41505F"/>
                </a:solidFill>
                <a:latin typeface="Montserrat"/>
              </a:rPr>
              <a:t>14,9% </a:t>
            </a:r>
            <a:r>
              <a:rPr lang="en-US" sz="1000" dirty="0" err="1">
                <a:solidFill>
                  <a:srgbClr val="41505F"/>
                </a:solidFill>
                <a:latin typeface="Montserrat"/>
              </a:rPr>
              <a:t>firmi</a:t>
            </a:r>
            <a:r>
              <a:rPr lang="en-US" sz="1000" dirty="0">
                <a:solidFill>
                  <a:srgbClr val="41505F"/>
                </a:solidFill>
                <a:latin typeface="Montserrat"/>
              </a:rPr>
              <a:t> u </a:t>
            </a:r>
            <a:r>
              <a:rPr lang="en-US" sz="1000" dirty="0" err="1">
                <a:solidFill>
                  <a:srgbClr val="41505F"/>
                </a:solidFill>
                <a:latin typeface="Montserrat"/>
              </a:rPr>
              <a:t>privredi</a:t>
            </a:r>
            <a:r>
              <a:rPr lang="en-US" sz="1000" dirty="0">
                <a:solidFill>
                  <a:srgbClr val="41505F"/>
                </a:solidFill>
                <a:latin typeface="Montserrat"/>
              </a:rPr>
              <a:t> FBiH</a:t>
            </a:r>
          </a:p>
        </p:txBody>
      </p:sp>
      <p:sp>
        <p:nvSpPr>
          <p:cNvPr id="5" name="InsightBar">
            <a:extLst>
              <a:ext uri="{FF2B5EF4-FFF2-40B4-BE49-F238E27FC236}">
                <a16:creationId xmlns:a16="http://schemas.microsoft.com/office/drawing/2014/main" id="{9AF59778-37F4-4682-966E-27B6CBEDFDA9}"/>
              </a:ext>
            </a:extLst>
          </p:cNvPr>
          <p:cNvSpPr/>
          <p:nvPr/>
        </p:nvSpPr>
        <p:spPr>
          <a:xfrm>
            <a:off x="469900" y="3556000"/>
            <a:ext cx="8102600" cy="1269268"/>
          </a:xfrm>
          <a:prstGeom prst="rect">
            <a:avLst/>
          </a:prstGeom>
          <a:solidFill>
            <a:srgbClr val="F1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InsightChip">
            <a:extLst>
              <a:ext uri="{FF2B5EF4-FFF2-40B4-BE49-F238E27FC236}">
                <a16:creationId xmlns:a16="http://schemas.microsoft.com/office/drawing/2014/main" id="{E60DA6D7-7B2F-485A-9A02-871E7A29C3E1}"/>
              </a:ext>
            </a:extLst>
          </p:cNvPr>
          <p:cNvSpPr/>
          <p:nvPr/>
        </p:nvSpPr>
        <p:spPr>
          <a:xfrm>
            <a:off x="474980" y="3493730"/>
            <a:ext cx="45719" cy="1331538"/>
          </a:xfrm>
          <a:prstGeom prst="rect">
            <a:avLst/>
          </a:prstGeom>
          <a:solidFill>
            <a:srgbClr val="1B3A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InsightTitle">
            <a:extLst>
              <a:ext uri="{FF2B5EF4-FFF2-40B4-BE49-F238E27FC236}">
                <a16:creationId xmlns:a16="http://schemas.microsoft.com/office/drawing/2014/main" id="{0442C66E-0725-4BC0-A17F-66D4F0724940}"/>
              </a:ext>
            </a:extLst>
          </p:cNvPr>
          <p:cNvSpPr txBox="1"/>
          <p:nvPr/>
        </p:nvSpPr>
        <p:spPr>
          <a:xfrm>
            <a:off x="678902" y="3404332"/>
            <a:ext cx="7747000" cy="382068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 err="1">
                <a:solidFill>
                  <a:srgbClr val="1B3A6B"/>
                </a:solidFill>
                <a:latin typeface="Montserrat"/>
              </a:rPr>
              <a:t>Najveći</a:t>
            </a:r>
            <a:r>
              <a:rPr lang="en-US" sz="1400" b="1" dirty="0">
                <a:solidFill>
                  <a:srgbClr val="1B3A6B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Montserrat"/>
              </a:rPr>
              <a:t>sektor</a:t>
            </a:r>
            <a:r>
              <a:rPr lang="en-US" sz="1400" b="1" dirty="0">
                <a:solidFill>
                  <a:srgbClr val="1B3A6B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Montserrat"/>
              </a:rPr>
              <a:t>privrede</a:t>
            </a:r>
            <a:r>
              <a:rPr lang="en-US" sz="1400" b="1" dirty="0">
                <a:solidFill>
                  <a:srgbClr val="1B3A6B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Montserrat"/>
              </a:rPr>
              <a:t>i</a:t>
            </a:r>
            <a:r>
              <a:rPr lang="en-US" sz="1400" b="1" dirty="0">
                <a:solidFill>
                  <a:srgbClr val="1B3A6B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B3A6B"/>
                </a:solidFill>
                <a:latin typeface="Montserrat"/>
              </a:rPr>
              <a:t>izvozni</a:t>
            </a:r>
            <a:r>
              <a:rPr lang="en-US" sz="1400" b="1" dirty="0">
                <a:solidFill>
                  <a:srgbClr val="1B3A6B"/>
                </a:solidFill>
                <a:latin typeface="Montserrat"/>
              </a:rPr>
              <a:t> motor FBiH</a:t>
            </a:r>
          </a:p>
        </p:txBody>
      </p:sp>
      <p:sp>
        <p:nvSpPr>
          <p:cNvPr id="8" name="InsightBody">
            <a:extLst>
              <a:ext uri="{FF2B5EF4-FFF2-40B4-BE49-F238E27FC236}">
                <a16:creationId xmlns:a16="http://schemas.microsoft.com/office/drawing/2014/main" id="{C19FD689-9B98-49B7-9942-90780B770298}"/>
              </a:ext>
            </a:extLst>
          </p:cNvPr>
          <p:cNvSpPr txBox="1"/>
          <p:nvPr/>
        </p:nvSpPr>
        <p:spPr>
          <a:xfrm>
            <a:off x="673100" y="3757809"/>
            <a:ext cx="7911806" cy="1067459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179388" indent="-179388" algn="l"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2A3A"/>
                </a:solidFill>
                <a:latin typeface="Montserrat"/>
              </a:rPr>
              <a:t>Industrija zapošljava svakog </a:t>
            </a:r>
            <a:r>
              <a:rPr lang="en-US" sz="1300" b="1">
                <a:solidFill>
                  <a:srgbClr val="1A2A3A"/>
                </a:solidFill>
                <a:latin typeface="Montserrat"/>
              </a:rPr>
              <a:t>četvrtog radnika 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u </a:t>
            </a:r>
            <a:r>
              <a:rPr lang="bs-Latn-BA" sz="1300">
                <a:solidFill>
                  <a:srgbClr val="1A2A3A"/>
                </a:solidFill>
                <a:latin typeface="Montserrat"/>
              </a:rPr>
              <a:t>privrednim 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društvima FBiH (25,7%) i stvara </a:t>
            </a:r>
            <a:r>
              <a:rPr lang="en-US" sz="1300" b="1">
                <a:solidFill>
                  <a:srgbClr val="1A2A3A"/>
                </a:solidFill>
                <a:latin typeface="Montserrat"/>
              </a:rPr>
              <a:t>22,9% prihoda privrede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, uz maržu </a:t>
            </a:r>
            <a:r>
              <a:rPr lang="en-US" sz="1300" b="1">
                <a:solidFill>
                  <a:srgbClr val="1A2A3A"/>
                </a:solidFill>
                <a:latin typeface="Montserrat"/>
              </a:rPr>
              <a:t>6,8%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 </a:t>
            </a:r>
            <a:r>
              <a:rPr lang="bs-Latn-BA" sz="1300">
                <a:solidFill>
                  <a:srgbClr val="1A2A3A"/>
                </a:solidFill>
                <a:latin typeface="Montserrat"/>
              </a:rPr>
              <a:t>–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 iznad prosjeka FBiH (6,2%).</a:t>
            </a:r>
            <a:endParaRPr lang="bs-Latn-BA" sz="1300">
              <a:solidFill>
                <a:srgbClr val="1A2A3A"/>
              </a:solidFill>
              <a:latin typeface="Montserrat"/>
            </a:endParaRPr>
          </a:p>
          <a:p>
            <a:pPr marL="179388" indent="-179388" algn="l"/>
            <a:r>
              <a:rPr lang="en-US" sz="1300">
                <a:solidFill>
                  <a:srgbClr val="1A2A3A"/>
                </a:solidFill>
                <a:latin typeface="Montserrat"/>
              </a:rPr>
              <a:t> </a:t>
            </a:r>
            <a:endParaRPr lang="bs-Latn-BA" sz="1300">
              <a:solidFill>
                <a:srgbClr val="1A2A3A"/>
              </a:solidFill>
              <a:latin typeface="Montserrat"/>
            </a:endParaRPr>
          </a:p>
          <a:p>
            <a:pPr marL="179388" indent="-179388" algn="l"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2A3A"/>
                </a:solidFill>
                <a:latin typeface="Montserrat"/>
              </a:rPr>
              <a:t>Prihod po zaposlenom (191.550 KM) je blizu prosjeka. Izvoz od </a:t>
            </a:r>
            <a:r>
              <a:rPr lang="en-US" sz="1300" b="1">
                <a:solidFill>
                  <a:srgbClr val="1A2A3A"/>
                </a:solidFill>
                <a:latin typeface="Montserrat"/>
              </a:rPr>
              <a:t>6 m</a:t>
            </a:r>
            <a:r>
              <a:rPr lang="bs-Latn-BA" sz="1300" b="1">
                <a:solidFill>
                  <a:srgbClr val="1A2A3A"/>
                </a:solidFill>
                <a:latin typeface="Montserrat"/>
              </a:rPr>
              <a:t>ilijardi</a:t>
            </a:r>
            <a:r>
              <a:rPr lang="en-US" sz="1300" b="1">
                <a:solidFill>
                  <a:srgbClr val="1A2A3A"/>
                </a:solidFill>
                <a:latin typeface="Montserrat"/>
              </a:rPr>
              <a:t> KM 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čini </a:t>
            </a:r>
            <a:r>
              <a:rPr lang="en-US" sz="1300" b="1">
                <a:solidFill>
                  <a:srgbClr val="1A2A3A"/>
                </a:solidFill>
                <a:latin typeface="Montserrat"/>
              </a:rPr>
              <a:t>33,0%</a:t>
            </a:r>
            <a:r>
              <a:rPr lang="en-US" sz="1300">
                <a:solidFill>
                  <a:srgbClr val="1A2A3A"/>
                </a:solidFill>
                <a:latin typeface="Montserrat"/>
              </a:rPr>
              <a:t> prihoda sektora i 61,4% ukupnog izvoza privrede FBiH.</a:t>
            </a:r>
          </a:p>
        </p:txBody>
      </p:sp>
    </p:spTree>
    <p:extLst>
      <p:ext uri="{BB962C8B-B14F-4D97-AF65-F5344CB8AC3E}">
        <p14:creationId xmlns:p14="http://schemas.microsoft.com/office/powerpoint/2010/main" val="1700001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7406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02  |  Trend prihoda · Sektor C · Industrija · </a:t>
            </a:r>
            <a:r>
              <a:rPr lang="en-US" sz="20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</a:t>
            </a:r>
            <a:r>
              <a:rPr lang="bs-Latn-BA" sz="20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1–</a:t>
            </a:r>
            <a:r>
              <a:rPr lang="en-US" sz="20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prihodi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18,17 mlrd. KM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realno 14,2 mlrd. KM</a:t>
            </a: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Nominalni rast 2021→2025</a:t>
            </a: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+27%</a:t>
            </a: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tekuće cijene · realno −1,4%</a:t>
            </a: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Rast 2024→2025</a:t>
            </a: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+3,2%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realno −0,7%</a:t>
            </a:r>
          </a:p>
        </p:txBody>
      </p:sp>
      <p:graphicFrame>
        <p:nvGraphicFramePr>
          <p:cNvPr id="20" name="Chart 0"/>
          <p:cNvGraphicFramePr/>
          <p:nvPr/>
        </p:nvGraphicFramePr>
        <p:xfrm>
          <a:off x="256032" y="1874520"/>
          <a:ext cx="5669280" cy="2852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Shape 17"/>
          <p:cNvSpPr/>
          <p:nvPr/>
        </p:nvSpPr>
        <p:spPr>
          <a:xfrm>
            <a:off x="6172200" y="190195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6172200" y="1901952"/>
            <a:ext cx="63500" cy="658368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6311900" y="1968500"/>
            <a:ext cx="2514600" cy="190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950" b="1" spc="12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2021 · POLAZNA GODINA</a:t>
            </a:r>
          </a:p>
        </p:txBody>
      </p:sp>
      <p:sp>
        <p:nvSpPr>
          <p:cNvPr id="24" name="Text 20"/>
          <p:cNvSpPr/>
          <p:nvPr/>
        </p:nvSpPr>
        <p:spPr>
          <a:xfrm>
            <a:off x="6311900" y="2159000"/>
            <a:ext cx="2514600" cy="355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1600" b="1" dirty="0">
                <a:solidFill>
                  <a:srgbClr val="5B8DB8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14,4 mlrd. KM</a:t>
            </a:r>
            <a:r>
              <a:rPr lang="bs-Latn-BA" sz="900" b="0" baseline="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  neto 1,2 mlrd</a:t>
            </a:r>
          </a:p>
        </p:txBody>
      </p:sp>
      <p:sp>
        <p:nvSpPr>
          <p:cNvPr id="25" name="Shape 21"/>
          <p:cNvSpPr/>
          <p:nvPr/>
        </p:nvSpPr>
        <p:spPr>
          <a:xfrm>
            <a:off x="6172200" y="261061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6172200" y="2610612"/>
            <a:ext cx="63500" cy="658368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6311900" y="2679700"/>
            <a:ext cx="2514600" cy="190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950" b="1" spc="12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2024</a:t>
            </a:r>
          </a:p>
        </p:txBody>
      </p:sp>
      <p:sp>
        <p:nvSpPr>
          <p:cNvPr id="28" name="Text 24"/>
          <p:cNvSpPr/>
          <p:nvPr/>
        </p:nvSpPr>
        <p:spPr>
          <a:xfrm>
            <a:off x="6311900" y="2870200"/>
            <a:ext cx="2514600" cy="355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1600" b="1" dirty="0">
                <a:solidFill>
                  <a:srgbClr val="C0392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17,6 mlrd. KM</a:t>
            </a:r>
            <a:r>
              <a:rPr lang="bs-Latn-BA" sz="900" b="0" baseline="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  neto 1,1 mlrd</a:t>
            </a:r>
          </a:p>
        </p:txBody>
      </p:sp>
      <p:sp>
        <p:nvSpPr>
          <p:cNvPr id="29" name="Shape 25"/>
          <p:cNvSpPr/>
          <p:nvPr/>
        </p:nvSpPr>
        <p:spPr>
          <a:xfrm>
            <a:off x="6172200" y="331927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6"/>
          <p:cNvSpPr/>
          <p:nvPr/>
        </p:nvSpPr>
        <p:spPr>
          <a:xfrm>
            <a:off x="6172200" y="3319272"/>
            <a:ext cx="63500" cy="658368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6311900" y="3378200"/>
            <a:ext cx="2514600" cy="190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950" b="1" spc="12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</a:p>
        </p:txBody>
      </p:sp>
      <p:sp>
        <p:nvSpPr>
          <p:cNvPr id="32" name="Text 28"/>
          <p:cNvSpPr/>
          <p:nvPr/>
        </p:nvSpPr>
        <p:spPr>
          <a:xfrm>
            <a:off x="6311900" y="3568700"/>
            <a:ext cx="2514600" cy="355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1600" b="1" dirty="0">
                <a:solidFill>
                  <a:srgbClr val="1E7145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18,17 mlrd. KM</a:t>
            </a:r>
            <a:r>
              <a:rPr lang="bs-Latn-BA" sz="900" b="0" baseline="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  neto 1,2 mlrd</a:t>
            </a:r>
          </a:p>
        </p:txBody>
      </p:sp>
      <p:sp>
        <p:nvSpPr>
          <p:cNvPr id="33" name="Shape 29"/>
          <p:cNvSpPr/>
          <p:nvPr/>
        </p:nvSpPr>
        <p:spPr>
          <a:xfrm>
            <a:off x="6172200" y="402793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0"/>
          <p:cNvSpPr/>
          <p:nvPr/>
        </p:nvSpPr>
        <p:spPr>
          <a:xfrm>
            <a:off x="6172200" y="4027932"/>
            <a:ext cx="63500" cy="658368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1"/>
          <p:cNvSpPr/>
          <p:nvPr/>
        </p:nvSpPr>
        <p:spPr>
          <a:xfrm>
            <a:off x="6311900" y="4089400"/>
            <a:ext cx="2514600" cy="190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950" b="1" spc="12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2021 → 2025 · NOMINALNO</a:t>
            </a:r>
          </a:p>
        </p:txBody>
      </p:sp>
      <p:sp>
        <p:nvSpPr>
          <p:cNvPr id="36" name="Text 32"/>
          <p:cNvSpPr/>
          <p:nvPr/>
        </p:nvSpPr>
        <p:spPr>
          <a:xfrm>
            <a:off x="6311900" y="4279900"/>
            <a:ext cx="2514600" cy="355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1600" b="1" dirty="0">
                <a:solidFill>
                  <a:srgbClr val="1F3B73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+3,8 mlrd. KM</a:t>
            </a:r>
            <a:r>
              <a:rPr lang="bs-Latn-BA" sz="900" b="0" baseline="0" dirty="0">
                <a:solidFill>
                  <a:srgbClr val="46586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  nom.</a:t>
            </a:r>
          </a:p>
        </p:txBody>
      </p:sp>
      <p:sp>
        <p:nvSpPr>
          <p:cNvPr id="90" name="Napomena realne cijene"/>
          <p:cNvSpPr txBox="1"/>
          <p:nvPr/>
        </p:nvSpPr>
        <p:spPr>
          <a:xfrm>
            <a:off x="254000" y="4775200"/>
            <a:ext cx="8636000" cy="317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bs-Latn-BA" sz="900" b="1" i="1" dirty="0">
                <a:solidFill>
                  <a:srgbClr val="2E3F50"/>
                </a:solidFill>
                <a:latin typeface="Montserrat" panose="00000500000000000000" pitchFamily="2" charset="0"/>
                <a:cs typeface="Calibri" pitchFamily="34" charset="-120"/>
              </a:rPr>
              <a:t>Napomena: </a:t>
            </a:r>
            <a:r>
              <a:rPr lang="bs-Latn-BA" sz="900" i="1" dirty="0">
                <a:solidFill>
                  <a:srgbClr val="2E3F50"/>
                </a:solidFill>
                <a:latin typeface="Montserrat" panose="00000500000000000000" pitchFamily="2" charset="0"/>
                <a:cs typeface="Calibri" pitchFamily="34" charset="-120"/>
              </a:rPr>
              <a:t>realno (stalne cijene 2021, CPI) prihodi idu sa 14,4 mlrd. KM (2021) na 14,2 mlrd. KM (2025) – stagnacija uz blagi pad; +27% je efekt cijena, a ne obima poslovanja.</a:t>
            </a:r>
          </a:p>
        </p:txBody>
      </p:sp>
    </p:spTree>
    <p:extLst>
      <p:ext uri="{BB962C8B-B14F-4D97-AF65-F5344CB8AC3E}">
        <p14:creationId xmlns:p14="http://schemas.microsoft.com/office/powerpoint/2010/main" val="4251998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89428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</a:rPr>
              <a:t>03  |  Rezultat poslovanja · Sektor C · Industrija</a:t>
            </a: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Ukupna dobit 2025</a:t>
            </a: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</a:rPr>
              <a:t>1,6 mlrd. KM</a:t>
            </a: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zbir dobiti društava u plusu</a:t>
            </a: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Ukupni gubitak 2025</a:t>
            </a: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</a:rPr>
              <a:t>354,9 mil. KM</a:t>
            </a: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zbir gubitaka društava u minusu</a:t>
            </a: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Neto rezultat 2025</a:t>
            </a: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0A6E56"/>
                </a:solidFill>
                <a:latin typeface="Montserrat" panose="00000500000000000000" pitchFamily="2" charset="0"/>
              </a:rPr>
              <a:t>1,24 mlrd. KM</a:t>
            </a: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neto marža 6,8%</a:t>
            </a:r>
          </a:p>
        </p:txBody>
      </p:sp>
      <p:graphicFrame>
        <p:nvGraphicFramePr>
          <p:cNvPr id="24" name="Chart A">
            <a:extLst>
              <a:ext uri="{FF2B5EF4-FFF2-40B4-BE49-F238E27FC236}">
                <a16:creationId xmlns:a16="http://schemas.microsoft.com/office/drawing/2014/main" id="{FBD12461-7F84-4DFE-A866-17635D6AAD81}"/>
              </a:ext>
            </a:extLst>
          </p:cNvPr>
          <p:cNvGraphicFramePr/>
          <p:nvPr/>
        </p:nvGraphicFramePr>
        <p:xfrm>
          <a:off x="254000" y="1879600"/>
          <a:ext cx="4267200" cy="298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" name="Chart B">
            <a:extLst>
              <a:ext uri="{FF2B5EF4-FFF2-40B4-BE49-F238E27FC236}">
                <a16:creationId xmlns:a16="http://schemas.microsoft.com/office/drawing/2014/main" id="{C2C17695-1F4C-8539-D720-F32D7B959FB3}"/>
              </a:ext>
            </a:extLst>
          </p:cNvPr>
          <p:cNvGraphicFramePr/>
          <p:nvPr/>
        </p:nvGraphicFramePr>
        <p:xfrm>
          <a:off x="4622800" y="1879600"/>
          <a:ext cx="4267200" cy="298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4121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89428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04  |  Zaposlenost i troškovi plata · Sektor C · Industrija · 202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1–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Zaposleni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94.863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26%</a:t>
            </a: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radne snage u privrednim društvima Federacije BiH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Prosječni mjesečni trošak plate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2.571 KM/</a:t>
            </a:r>
            <a:r>
              <a:rPr lang="en-US" sz="2200" b="1" dirty="0" err="1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mj</a:t>
            </a:r>
            <a:r>
              <a:rPr lang="bs-Latn-BA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↑ 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+1</a:t>
            </a:r>
            <a:r>
              <a:rPr lang="bs-Latn-BA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5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</a:t>
            </a: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vs 2024.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Troškovi plata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2,93 mlrd. KM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↑ 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</a:t>
            </a:r>
            <a:r>
              <a:rPr lang="bs-Latn-BA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12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 </a:t>
            </a: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vs 2024.</a:t>
            </a:r>
            <a:endParaRPr lang="en-US" sz="950" dirty="0">
              <a:latin typeface="Montserrat" panose="00000500000000000000" pitchFamily="2" charset="0"/>
            </a:endParaRPr>
          </a:p>
        </p:txBody>
      </p:sp>
      <p:graphicFrame>
        <p:nvGraphicFramePr>
          <p:cNvPr id="20" name="Chart 0"/>
          <p:cNvGraphicFramePr/>
          <p:nvPr/>
        </p:nvGraphicFramePr>
        <p:xfrm>
          <a:off x="256032" y="1883664"/>
          <a:ext cx="411480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1"/>
          <p:cNvGraphicFramePr/>
          <p:nvPr/>
        </p:nvGraphicFramePr>
        <p:xfrm>
          <a:off x="4617720" y="1883663"/>
          <a:ext cx="4270248" cy="3127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B5C825C-0C2F-F427-D8AB-46B3F58B057F}"/>
              </a:ext>
            </a:extLst>
          </p:cNvPr>
          <p:cNvSpPr/>
          <p:nvPr/>
        </p:nvSpPr>
        <p:spPr>
          <a:xfrm>
            <a:off x="1176485" y="3633907"/>
            <a:ext cx="2272109" cy="614133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8DEE6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9C2D51C7-85F4-3AB8-FFB5-9263E1B452DB}"/>
              </a:ext>
            </a:extLst>
          </p:cNvPr>
          <p:cNvSpPr txBox="1"/>
          <p:nvPr/>
        </p:nvSpPr>
        <p:spPr>
          <a:xfrm>
            <a:off x="1223415" y="3677347"/>
            <a:ext cx="1140285" cy="176310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1000" dirty="0">
                <a:solidFill>
                  <a:srgbClr val="5A6A7A"/>
                </a:solidFill>
                <a:latin typeface="Montserrat"/>
              </a:rPr>
              <a:t>Pad broja </a:t>
            </a:r>
            <a:r>
              <a:rPr lang="bs-Latn-BA" sz="1000">
                <a:solidFill>
                  <a:srgbClr val="5A6A7A"/>
                </a:solidFill>
                <a:latin typeface="Montserrat"/>
              </a:rPr>
              <a:t>zaposlenih 2022→</a:t>
            </a:r>
            <a:r>
              <a:rPr lang="bs-Latn-BA" sz="1000" dirty="0">
                <a:solidFill>
                  <a:srgbClr val="5A6A7A"/>
                </a:solidFill>
                <a:latin typeface="Montserrat"/>
              </a:rPr>
              <a:t>2025</a:t>
            </a:r>
            <a:endParaRPr lang="en-US" sz="1000" dirty="0">
              <a:solidFill>
                <a:srgbClr val="5A6A7A"/>
              </a:solidFill>
              <a:latin typeface="Montserrat"/>
            </a:endParaRPr>
          </a:p>
        </p:txBody>
      </p:sp>
      <p:sp>
        <p:nvSpPr>
          <p:cNvPr id="23" name="TextBox 25">
            <a:extLst>
              <a:ext uri="{FF2B5EF4-FFF2-40B4-BE49-F238E27FC236}">
                <a16:creationId xmlns:a16="http://schemas.microsoft.com/office/drawing/2014/main" id="{C94D84F7-0225-B579-2121-4B52D7A90779}"/>
              </a:ext>
            </a:extLst>
          </p:cNvPr>
          <p:cNvSpPr txBox="1"/>
          <p:nvPr/>
        </p:nvSpPr>
        <p:spPr>
          <a:xfrm>
            <a:off x="2094546" y="3905119"/>
            <a:ext cx="853580" cy="254093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1400" b="1">
                <a:solidFill>
                  <a:srgbClr val="1A2A3A"/>
                </a:solidFill>
                <a:latin typeface="Montserrat"/>
              </a:rPr>
              <a:t>−5,8%</a:t>
            </a:r>
            <a:endParaRPr lang="bs-Latn-BA" sz="1400" b="1" dirty="0">
              <a:solidFill>
                <a:srgbClr val="1A2A3A"/>
              </a:solidFill>
              <a:latin typeface="Montserrat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BD3AE13-433D-9B85-CE05-5DB6891540D3}"/>
              </a:ext>
            </a:extLst>
          </p:cNvPr>
          <p:cNvSpPr/>
          <p:nvPr/>
        </p:nvSpPr>
        <p:spPr>
          <a:xfrm>
            <a:off x="4730716" y="2400352"/>
            <a:ext cx="1823128" cy="787781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8DEE6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719FFC-D0D0-8AD2-0380-B4C14D42C47E}"/>
              </a:ext>
            </a:extLst>
          </p:cNvPr>
          <p:cNvSpPr txBox="1"/>
          <p:nvPr/>
        </p:nvSpPr>
        <p:spPr>
          <a:xfrm>
            <a:off x="4716666" y="2450924"/>
            <a:ext cx="1808825" cy="224208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1000">
                <a:solidFill>
                  <a:srgbClr val="5A6A7A"/>
                </a:solidFill>
                <a:latin typeface="Montserrat"/>
              </a:rPr>
              <a:t>Realn</a:t>
            </a:r>
            <a:r>
              <a:rPr lang="en-US" sz="1000">
                <a:solidFill>
                  <a:srgbClr val="5A6A7A"/>
                </a:solidFill>
                <a:latin typeface="Montserrat"/>
              </a:rPr>
              <a:t>i </a:t>
            </a:r>
            <a:r>
              <a:rPr lang="en-US" sz="1000" dirty="0" err="1">
                <a:solidFill>
                  <a:srgbClr val="5A6A7A"/>
                </a:solidFill>
                <a:latin typeface="Montserrat"/>
              </a:rPr>
              <a:t>rast</a:t>
            </a:r>
            <a:r>
              <a:rPr lang="en-US" sz="1000" dirty="0">
                <a:solidFill>
                  <a:srgbClr val="5A6A7A"/>
                </a:solidFill>
                <a:latin typeface="Montserrat"/>
              </a:rPr>
              <a:t> plate </a:t>
            </a:r>
            <a:r>
              <a:rPr lang="en-US" sz="1000">
                <a:solidFill>
                  <a:srgbClr val="5A6A7A"/>
                </a:solidFill>
                <a:latin typeface="Montserrat"/>
              </a:rPr>
              <a:t>202</a:t>
            </a:r>
            <a:r>
              <a:rPr lang="bs-Latn-BA" sz="1000">
                <a:solidFill>
                  <a:srgbClr val="5A6A7A"/>
                </a:solidFill>
                <a:latin typeface="Montserrat"/>
              </a:rPr>
              <a:t>1–</a:t>
            </a:r>
            <a:r>
              <a:rPr lang="en-US" sz="1000">
                <a:solidFill>
                  <a:srgbClr val="5A6A7A"/>
                </a:solidFill>
                <a:latin typeface="Montserrat"/>
              </a:rPr>
              <a:t>2025</a:t>
            </a:r>
            <a:endParaRPr lang="en-US" sz="1000" dirty="0">
              <a:solidFill>
                <a:srgbClr val="5A6A7A"/>
              </a:solidFill>
              <a:latin typeface="Montserra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32AD56-0FE0-A50E-057B-102FEEA58799}"/>
              </a:ext>
            </a:extLst>
          </p:cNvPr>
          <p:cNvSpPr txBox="1"/>
          <p:nvPr/>
        </p:nvSpPr>
        <p:spPr>
          <a:xfrm>
            <a:off x="4868798" y="2657132"/>
            <a:ext cx="853580" cy="255013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>
                <a:solidFill>
                  <a:srgbClr val="1A2A3A"/>
                </a:solidFill>
                <a:latin typeface="Montserrat"/>
              </a:rPr>
              <a:t>+</a:t>
            </a:r>
            <a:r>
              <a:rPr lang="bs-Latn-BA" sz="1400" b="1">
                <a:solidFill>
                  <a:srgbClr val="1A2A3A"/>
                </a:solidFill>
                <a:latin typeface="Montserrat"/>
              </a:rPr>
              <a:t>27</a:t>
            </a:r>
            <a:r>
              <a:rPr lang="en-US" sz="1400" b="1">
                <a:solidFill>
                  <a:srgbClr val="1A2A3A"/>
                </a:solidFill>
                <a:latin typeface="Montserrat"/>
              </a:rPr>
              <a:t>%</a:t>
            </a:r>
            <a:endParaRPr lang="en-US" sz="1400" b="1" dirty="0">
              <a:solidFill>
                <a:srgbClr val="1A2A3A"/>
              </a:solidFill>
              <a:latin typeface="Montserrat"/>
            </a:endParaRP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6DDA6FED-29D2-63BE-11E8-B981B349D56C}"/>
              </a:ext>
            </a:extLst>
          </p:cNvPr>
          <p:cNvSpPr txBox="1"/>
          <p:nvPr/>
        </p:nvSpPr>
        <p:spPr>
          <a:xfrm>
            <a:off x="4724935" y="2896693"/>
            <a:ext cx="1808825" cy="224208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1000">
                <a:solidFill>
                  <a:srgbClr val="5A6A7A"/>
                </a:solidFill>
                <a:latin typeface="Montserrat"/>
              </a:rPr>
              <a:t>Nominalno </a:t>
            </a:r>
            <a:r>
              <a:rPr lang="bs-Latn-BA" sz="1000" b="1">
                <a:solidFill>
                  <a:srgbClr val="5A6A7A"/>
                </a:solidFill>
                <a:latin typeface="Montserrat"/>
              </a:rPr>
              <a:t>+63%</a:t>
            </a:r>
            <a:endParaRPr lang="en-US" sz="1000" b="1" dirty="0">
              <a:solidFill>
                <a:srgbClr val="5A6A7A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51623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Geografska koncentracija – Prihodi po kantonima · Sektor C · Industrija · 2025</a:t>
            </a:r>
            <a:endParaRPr lang="en-US" sz="2000" dirty="0"/>
          </a:p>
        </p:txBody>
      </p:sp>
      <p:pic>
        <p:nvPicPr>
          <p:cNvPr id="4" name="Image 0" descr="/home/claude/fia_logo.jpe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772400" y="73152"/>
            <a:ext cx="1188720" cy="5212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8910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s-Latn-BA" sz="1600" b="1" dirty="0">
                <a:solidFill>
                  <a:srgbClr val="1D4289"/>
                </a:solidFill>
                <a:latin typeface="Montserrat" panose="00000500000000000000" pitchFamily="2" charset="0"/>
                <a:cs typeface="Calibri" pitchFamily="34" charset="-120"/>
              </a:rPr>
              <a:t>Prihodi po kantonima (milijarde KM)</a:t>
            </a:r>
            <a:endParaRPr lang="en-US" sz="1600" b="1" dirty="0">
              <a:solidFill>
                <a:srgbClr val="1D4289"/>
              </a:solidFill>
              <a:latin typeface="Montserrat" panose="00000500000000000000" pitchFamily="2" charset="0"/>
              <a:cs typeface="Calibri" pitchFamily="34" charset="-120"/>
            </a:endParaRPr>
          </a:p>
        </p:txBody>
      </p:sp>
      <p:graphicFrame>
        <p:nvGraphicFramePr>
          <p:cNvPr id="6" name="Chart 0"/>
          <p:cNvGraphicFramePr/>
          <p:nvPr/>
        </p:nvGraphicFramePr>
        <p:xfrm>
          <a:off x="320040" y="1084424"/>
          <a:ext cx="5303520" cy="348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5806440" y="1249735"/>
            <a:ext cx="3017520" cy="1562201"/>
          </a:xfrm>
          <a:prstGeom prst="roundRect">
            <a:avLst>
              <a:gd name="adj" fmla="val 5517"/>
            </a:avLst>
          </a:prstGeom>
          <a:solidFill>
            <a:srgbClr val="EEF4FB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875020" y="1313745"/>
            <a:ext cx="2880360" cy="1452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b="1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Koncentracija</a:t>
            </a:r>
            <a:r>
              <a:rPr lang="en-US" sz="1100" b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bs-Latn-BA" sz="1100" b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p</a:t>
            </a:r>
            <a:r>
              <a:rPr lang="en-US" sz="1100" b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rihoda</a:t>
            </a:r>
            <a:endParaRPr lang="bs-Latn-BA" sz="1100" b="1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endParaRPr lang="bs-Latn-BA" sz="600" b="1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endParaRPr lang="bs-Latn-BA" sz="400" b="1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r>
              <a:rPr lang="bs-Latn-BA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Zeničko-dobojski kanton čini 22,7% ukupnih prihoda sektora.</a:t>
            </a:r>
          </a:p>
          <a:p>
            <a:pPr marL="171450" indent="-171450">
              <a:buFontTx/>
              <a:buChar char="-"/>
            </a:pPr>
            <a:endParaRPr lang="bs-Latn-BA" sz="600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r>
              <a:rPr lang="en-US" sz="950" dirty="0" err="1">
                <a:solidFill>
                  <a:srgbClr val="1E293B"/>
                </a:solidFill>
                <a:latin typeface="Montserrat" panose="00000500000000000000" pitchFamily="2" charset="0"/>
                <a:cs typeface="Arial" pitchFamily="34" charset="-120"/>
              </a:rPr>
              <a:t>Posavski kanton je najmanji u sektoru (253,8 mil. KM).</a:t>
            </a:r>
          </a:p>
          <a:p>
            <a:pPr marL="171450" indent="-171450">
              <a:buFontTx/>
              <a:buChar char="-"/>
            </a:pPr>
            <a:endParaRPr lang="bs-Latn-BA" sz="600" dirty="0">
              <a:solidFill>
                <a:srgbClr val="1E293B"/>
              </a:solidFill>
              <a:latin typeface="Montserrat" panose="00000500000000000000" pitchFamily="2" charset="0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Top </a:t>
            </a:r>
            <a:r>
              <a:rPr lang="bs-Latn-BA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50" dirty="0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kantona</a:t>
            </a: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50" dirty="0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drže</a:t>
            </a:r>
            <a:r>
              <a:rPr lang="bs-Latn-BA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blizu</a:t>
            </a: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bs-Latn-BA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60</a:t>
            </a: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% </a:t>
            </a:r>
            <a:r>
              <a:rPr lang="bs-Latn-BA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ukupnog </a:t>
            </a:r>
            <a:r>
              <a:rPr lang="en-US" sz="950" dirty="0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prihoda</a:t>
            </a: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sektora.</a:t>
            </a:r>
            <a:endParaRPr lang="en-US" sz="1100" dirty="0"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endParaRPr lang="en-US" sz="950" dirty="0">
              <a:solidFill>
                <a:srgbClr val="1E293B"/>
              </a:solidFill>
              <a:latin typeface="Montserrat" panose="00000500000000000000" pitchFamily="2" charset="0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806440" y="286680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Najprofitabilniji kantoni (marža):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5806440" y="3247133"/>
            <a:ext cx="3017520" cy="292608"/>
          </a:xfrm>
          <a:prstGeom prst="roundRect">
            <a:avLst>
              <a:gd name="adj" fmla="val 1250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5925312" y="3247133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Zapadno-herceg</a:t>
            </a: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ovački</a:t>
            </a:r>
            <a:r>
              <a:rPr lang="en-US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900" dirty="0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kanton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8092440" y="3247133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bs-Latn-BA" sz="900" b="1" dirty="0">
                <a:solidFill>
                  <a:srgbClr val="059669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9,4%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5806440" y="3594605"/>
            <a:ext cx="3017520" cy="29260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925312" y="3594605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Tuzlanski kanton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8092440" y="3594605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bs-Latn-BA" sz="900" b="1" dirty="0">
                <a:solidFill>
                  <a:srgbClr val="059669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7,6%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5806440" y="3942077"/>
            <a:ext cx="3017520" cy="292608"/>
          </a:xfrm>
          <a:prstGeom prst="roundRect">
            <a:avLst>
              <a:gd name="adj" fmla="val 1250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5925312" y="3942077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Srednjobosanski kanton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8092440" y="3942077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bs-Latn-BA" sz="900" b="1" dirty="0">
                <a:solidFill>
                  <a:srgbClr val="059669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7,6%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5806440" y="4206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23" name="Shape 0">
            <a:extLst>
              <a:ext uri="{FF2B5EF4-FFF2-40B4-BE49-F238E27FC236}">
                <a16:creationId xmlns:a16="http://schemas.microsoft.com/office/drawing/2014/main" id="{BEF01643-6C86-4C31-86BE-37259782D6FE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18686A4E-3F39-3CE5-2327-744C98873DE7}"/>
              </a:ext>
            </a:extLst>
          </p:cNvPr>
          <p:cNvSpPr/>
          <p:nvPr/>
        </p:nvSpPr>
        <p:spPr>
          <a:xfrm>
            <a:off x="201168" y="0"/>
            <a:ext cx="85770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05  |  Geografska koncentracija · Sektor C · Industrija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515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89428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06  |  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Top 3 oblasti po prihodu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· Sektor C · Industrija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Metalni proizvodi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56692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3,5 mlrd. KM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09090"/>
            <a:ext cx="2560320" cy="238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19,2% prihoda · 6,9% marža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Proizvodnja hrane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56692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3,1 mlrd. KM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182112" y="1409090"/>
            <a:ext cx="2560320" cy="238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17,1% prihoda · 7,4% marža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cs typeface="Calibri" pitchFamily="34" charset="-120"/>
              </a:rPr>
              <a:t>Guma i plastika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56692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1,4 mlrd. KM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09090"/>
            <a:ext cx="2852928" cy="238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7,5% prihoda · 8,1% marža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256032" y="4268942"/>
            <a:ext cx="8586216" cy="847589"/>
          </a:xfrm>
          <a:prstGeom prst="rect">
            <a:avLst/>
          </a:prstGeom>
          <a:solidFill>
            <a:srgbClr val="FFF9E6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372528" y="4268942"/>
            <a:ext cx="8424000" cy="8475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12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Veličina poslovne aktivnosti ne znači najveću profitabilnost: </a:t>
            </a:r>
            <a:r>
              <a:rPr lang="bs-Latn-BA" sz="12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Guma i plastika je treća po veličini prihoda (</a:t>
            </a:r>
            <a:r>
              <a:rPr lang="bs-Latn-BA" sz="12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1,4 mlrd. KM</a:t>
            </a:r>
            <a:r>
              <a:rPr lang="bs-Latn-BA" sz="12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), ali ima najvišu maržu (</a:t>
            </a:r>
            <a:r>
              <a:rPr lang="bs-Latn-BA" sz="12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8,1%</a:t>
            </a:r>
            <a:r>
              <a:rPr lang="bs-Latn-BA" sz="12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), dok Proizvodnja hrane vodi po prihodu na zaposlenog (</a:t>
            </a:r>
            <a:r>
              <a:rPr lang="bs-Latn-BA" sz="12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283 hiljada KM</a:t>
            </a:r>
            <a:r>
              <a:rPr lang="bs-Latn-BA" sz="12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). Tri djelatnosti nose </a:t>
            </a:r>
            <a:r>
              <a:rPr lang="bs-Latn-BA" sz="12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43,8%</a:t>
            </a:r>
            <a:r>
              <a:rPr lang="bs-Latn-BA" sz="12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prihoda sektora C (18,17 mlrd. KM, 4.266 društava).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1896EE9-A6DA-4689-B536-4624FD6E8200}"/>
              </a:ext>
            </a:extLst>
          </p:cNvPr>
          <p:cNvGraphicFramePr>
            <a:graphicFrameLocks noGrp="1"/>
          </p:cNvGraphicFramePr>
          <p:nvPr/>
        </p:nvGraphicFramePr>
        <p:xfrm>
          <a:off x="256032" y="1979066"/>
          <a:ext cx="4064000" cy="209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400">
                  <a:extLst>
                    <a:ext uri="{9D8B030D-6E8A-4147-A177-3AD203B41FA5}">
                      <a16:colId xmlns:a16="http://schemas.microsoft.com/office/drawing/2014/main" val="280421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584863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7906420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721579189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/>
                        </a:rPr>
                        <a:t>Pokazatelj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/>
                      </a:endParaRPr>
                    </a:p>
                  </a:txBody>
                  <a:tcPr anchor="ctr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rgbClr val="FFFFFF"/>
                          </a:solidFill>
                          <a:latin typeface="Montserrat"/>
                        </a:rPr>
                        <a:t>Metalni</a:t>
                      </a:r>
                    </a:p>
                  </a:txBody>
                  <a:tcPr anchor="ctr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rgbClr val="FFFFFF"/>
                          </a:solidFill>
                          <a:latin typeface="Montserrat"/>
                        </a:rPr>
                        <a:t>Hrana</a:t>
                      </a:r>
                    </a:p>
                  </a:txBody>
                  <a:tcPr anchor="ctr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rgbClr val="FFFFFF"/>
                          </a:solidFill>
                          <a:latin typeface="Montserrat"/>
                        </a:rPr>
                        <a:t>Guma</a:t>
                      </a:r>
                    </a:p>
                  </a:txBody>
                  <a:tcPr anchor="ctr"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39275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100" dirty="0" err="1">
                          <a:solidFill>
                            <a:srgbClr val="2E3B4E"/>
                          </a:solidFill>
                          <a:latin typeface="Montserrat"/>
                        </a:rPr>
                        <a:t>Prihodi</a:t>
                      </a:r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 (</a:t>
                      </a:r>
                      <a:r>
                        <a:rPr lang="en-US" sz="1100" dirty="0" err="1">
                          <a:solidFill>
                            <a:srgbClr val="2E3B4E"/>
                          </a:solidFill>
                          <a:latin typeface="Montserrat"/>
                        </a:rPr>
                        <a:t>mlrd</a:t>
                      </a:r>
                      <a:r>
                        <a:rPr lang="bs-Latn-BA" sz="1100" dirty="0">
                          <a:solidFill>
                            <a:srgbClr val="2E3B4E"/>
                          </a:solidFill>
                          <a:latin typeface="Montserrat"/>
                        </a:rPr>
                        <a:t>.</a:t>
                      </a:r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 KM)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2E3B4E"/>
                          </a:solidFill>
                          <a:latin typeface="Montserrat"/>
                        </a:rPr>
                        <a:t>3,5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3,1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2E3B4E"/>
                          </a:solidFill>
                          <a:latin typeface="Montserrat"/>
                        </a:rPr>
                        <a:t>1,4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24917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100" dirty="0" err="1">
                          <a:solidFill>
                            <a:srgbClr val="2E3B4E"/>
                          </a:solidFill>
                          <a:latin typeface="Montserrat"/>
                        </a:rPr>
                        <a:t>Broj</a:t>
                      </a:r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2E3B4E"/>
                          </a:solidFill>
                          <a:latin typeface="Montserrat"/>
                        </a:rPr>
                        <a:t>firmi</a:t>
                      </a:r>
                      <a:endParaRPr lang="en-US" sz="1100" dirty="0">
                        <a:solidFill>
                          <a:srgbClr val="2E3B4E"/>
                        </a:solidFill>
                        <a:latin typeface="Montserrat"/>
                      </a:endParaRP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2E3B4E"/>
                          </a:solidFill>
                          <a:latin typeface="Montserrat"/>
                        </a:rPr>
                        <a:t>797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592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2E3B4E"/>
                          </a:solidFill>
                          <a:latin typeface="Montserrat"/>
                        </a:rPr>
                        <a:t>377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70133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solidFill>
                            <a:srgbClr val="2E3B4E"/>
                          </a:solidFill>
                          <a:latin typeface="Montserrat"/>
                        </a:rPr>
                        <a:t>Zaposleni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2E3B4E"/>
                          </a:solidFill>
                          <a:latin typeface="Montserrat"/>
                        </a:rPr>
                        <a:t>18.928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10.995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6.638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83297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/>
                      <a:r>
                        <a:rPr lang="en-US" sz="1100">
                          <a:solidFill>
                            <a:srgbClr val="2E3B4E"/>
                          </a:solidFill>
                          <a:latin typeface="Montserrat"/>
                        </a:rPr>
                        <a:t>Prihod/zaposl. (KM)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2E3B4E"/>
                          </a:solidFill>
                          <a:latin typeface="Montserrat"/>
                        </a:rPr>
                        <a:t>184.403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2E3B4E"/>
                          </a:solidFill>
                          <a:latin typeface="Montserrat"/>
                        </a:rPr>
                        <a:t>283.137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2E3B4E"/>
                          </a:solidFill>
                          <a:latin typeface="Montserrat"/>
                        </a:rPr>
                        <a:t>204.355</a:t>
                      </a:r>
                    </a:p>
                  </a:txBody>
                  <a:tcPr anchor="ctr">
                    <a:solidFill>
                      <a:srgbClr val="F4F7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671392"/>
                  </a:ext>
                </a:extLst>
              </a:tr>
            </a:tbl>
          </a:graphicData>
        </a:graphic>
      </p:graphicFrame>
      <p:graphicFrame>
        <p:nvGraphicFramePr>
          <p:cNvPr id="600" name="Chart Marza"/>
          <p:cNvGraphicFramePr/>
          <p:nvPr/>
        </p:nvGraphicFramePr>
        <p:xfrm>
          <a:off x="4602480" y="1947316"/>
          <a:ext cx="4267200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5975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Dubinska analiza sektora C · 24 oblasti (2-cifra KD) · 2025</a:t>
            </a:r>
            <a:endParaRPr lang="en-US" sz="2000" dirty="0"/>
          </a:p>
        </p:txBody>
      </p:sp>
      <p:pic>
        <p:nvPicPr>
          <p:cNvPr id="4" name="Image 0" descr="/home/claude/fia_logo.jpe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772400" y="73152"/>
            <a:ext cx="1188720" cy="5212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10616" y="736951"/>
            <a:ext cx="489668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s-Latn-BA" sz="1600" b="1" dirty="0">
                <a:solidFill>
                  <a:srgbClr val="1D4289"/>
                </a:solidFill>
                <a:latin typeface="Montserrat" panose="00000500000000000000" pitchFamily="2" charset="0"/>
                <a:cs typeface="Calibri" pitchFamily="34" charset="-120"/>
              </a:rPr>
              <a:t>Prihodi po oblastima (mil. KM)</a:t>
            </a:r>
            <a:endParaRPr lang="en-US" sz="1600" b="1" dirty="0">
              <a:solidFill>
                <a:srgbClr val="1D4289"/>
              </a:solidFill>
              <a:latin typeface="Montserrat" panose="00000500000000000000" pitchFamily="2" charset="0"/>
              <a:cs typeface="Calibri" pitchFamily="34" charset="-120"/>
            </a:endParaRPr>
          </a:p>
        </p:txBody>
      </p:sp>
      <p:graphicFrame>
        <p:nvGraphicFramePr>
          <p:cNvPr id="6" name="Chart 0"/>
          <p:cNvGraphicFramePr/>
          <p:nvPr/>
        </p:nvGraphicFramePr>
        <p:xfrm>
          <a:off x="59436" y="1084423"/>
          <a:ext cx="8901684" cy="3937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Shape 0">
            <a:extLst>
              <a:ext uri="{FF2B5EF4-FFF2-40B4-BE49-F238E27FC236}">
                <a16:creationId xmlns:a16="http://schemas.microsoft.com/office/drawing/2014/main" id="{BEF01643-6C86-4C31-86BE-37259782D6FE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18686A4E-3F39-3CE5-2327-744C98873DE7}"/>
              </a:ext>
            </a:extLst>
          </p:cNvPr>
          <p:cNvSpPr/>
          <p:nvPr/>
        </p:nvSpPr>
        <p:spPr>
          <a:xfrm>
            <a:off x="201168" y="0"/>
            <a:ext cx="85770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07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 |  Prerađivačka </a:t>
            </a:r>
            <a:r>
              <a:rPr lang="en-US" sz="2000" b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industrija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oblasti po prihodu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2" name="NoteProsjek">
            <a:extLst>
              <a:ext uri="{FF2B5EF4-FFF2-40B4-BE49-F238E27FC236}">
                <a16:creationId xmlns:a16="http://schemas.microsoft.com/office/drawing/2014/main" id="{46CA2E29-D47B-416B-B90D-726DA1B1ED6F}"/>
              </a:ext>
            </a:extLst>
          </p:cNvPr>
          <p:cNvSpPr txBox="1"/>
          <p:nvPr/>
        </p:nvSpPr>
        <p:spPr>
          <a:xfrm>
            <a:off x="6300650" y="1007127"/>
            <a:ext cx="2435227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nn-NO" sz="900" dirty="0">
                <a:solidFill>
                  <a:srgbClr val="8A94A6"/>
                </a:solidFill>
                <a:latin typeface="Montserrat"/>
              </a:rPr>
              <a:t>– – –  prosjek neto marže sektora: 6,8%</a:t>
            </a:r>
            <a:endParaRPr lang="en-US" sz="900" dirty="0">
              <a:solidFill>
                <a:srgbClr val="8A94A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45714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E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CADC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PRIVREDA FBiH  ·  2025.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86384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 sektora.</a:t>
            </a:r>
            <a:endParaRPr lang="en-US" sz="34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 različite priče.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2212848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kern="0" spc="100" dirty="0">
                <a:solidFill>
                  <a:srgbClr val="45B6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ZAMAH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48640" y="2670048"/>
            <a:ext cx="2499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AA2C8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Sektor B · Rudarstvo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2980944"/>
            <a:ext cx="2499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Ko raste najbrže?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3639312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5B6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+56,4%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48640" y="4096512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pl-PL" sz="95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Nominalni rast (2023–2025). Najviša neto marža (7,6%), ali uz nisku produktivnost po radniku.</a:t>
            </a:r>
            <a:endParaRPr lang="pl-PL" sz="950" dirty="0">
              <a:solidFill>
                <a:srgbClr val="9FB6D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5160" y="2212848"/>
            <a:ext cx="0" cy="2286000"/>
          </a:xfrm>
          <a:prstGeom prst="line">
            <a:avLst/>
          </a:prstGeom>
          <a:noFill/>
          <a:ln w="12700">
            <a:solidFill>
              <a:srgbClr val="3450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322320" y="2212848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kern="0" spc="100" dirty="0">
                <a:solidFill>
                  <a:srgbClr val="CADC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NOSILAC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3322320" y="2670048"/>
            <a:ext cx="2499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AA2C8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Sektor C · Industrija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22320" y="2980944"/>
            <a:ext cx="2499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Ko nosi privredu?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22320" y="3639312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ADC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61,4%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322320" y="4096512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Ukupnog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izvoza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FBiH. </a:t>
            </a:r>
            <a:endParaRPr lang="bs-Latn-BA" sz="950" dirty="0">
              <a:solidFill>
                <a:srgbClr val="9FB6D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lnSpc>
                <a:spcPct val="95000"/>
              </a:lnSpc>
              <a:buNone/>
            </a:pP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Generiše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18,17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mlrd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KM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prihoda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stabilno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sidro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ekonomije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958840" y="2212848"/>
            <a:ext cx="0" cy="2286000"/>
          </a:xfrm>
          <a:prstGeom prst="line">
            <a:avLst/>
          </a:prstGeom>
          <a:noFill/>
          <a:ln w="12700">
            <a:solidFill>
              <a:srgbClr val="3450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096000" y="2212848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500" b="1" kern="0" spc="100" dirty="0">
                <a:solidFill>
                  <a:srgbClr val="F4A8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IZAZOV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6096000" y="2670048"/>
            <a:ext cx="2499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AA2C8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Sektor D · Energija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95999" y="2980944"/>
            <a:ext cx="2842431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300" i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Najviša</a:t>
            </a:r>
            <a:r>
              <a:rPr lang="en-US" sz="1300" i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produktivnost</a:t>
            </a:r>
            <a:r>
              <a:rPr lang="en-US" sz="1300" i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i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negativna</a:t>
            </a:r>
            <a:r>
              <a:rPr lang="en-US" sz="1300" i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marža</a:t>
            </a:r>
            <a:r>
              <a:rPr lang="en-US" sz="1300" i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?</a:t>
            </a: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0" y="3639312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4A8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−0,2%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6096000" y="4096512"/>
            <a:ext cx="249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marža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jedini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sektor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minusu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u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prkos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najvišoj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produktivnosti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(431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.000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KM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po 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zap</a:t>
            </a:r>
            <a:r>
              <a:rPr lang="bs-Latn-BA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oslenom</a:t>
            </a:r>
            <a:r>
              <a:rPr lang="en-US" sz="95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76258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QuadV">
            <a:extLst>
              <a:ext uri="{FF2B5EF4-FFF2-40B4-BE49-F238E27FC236}">
                <a16:creationId xmlns:a16="http://schemas.microsoft.com/office/drawing/2014/main" id="{EB71C654-4ADE-42D5-811E-D035AE85B8FC}"/>
              </a:ext>
            </a:extLst>
          </p:cNvPr>
          <p:cNvSpPr/>
          <p:nvPr/>
        </p:nvSpPr>
        <p:spPr>
          <a:xfrm>
            <a:off x="1778000" y="1320800"/>
            <a:ext cx="9525" cy="2654300"/>
          </a:xfrm>
          <a:prstGeom prst="rect">
            <a:avLst/>
          </a:prstGeom>
          <a:solidFill>
            <a:srgbClr val="C2CCD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0" name="QuadH">
            <a:extLst>
              <a:ext uri="{FF2B5EF4-FFF2-40B4-BE49-F238E27FC236}">
                <a16:creationId xmlns:a16="http://schemas.microsoft.com/office/drawing/2014/main" id="{FC26BF73-3FCF-47D0-95A8-3CC75601E739}"/>
              </a:ext>
            </a:extLst>
          </p:cNvPr>
          <p:cNvSpPr/>
          <p:nvPr/>
        </p:nvSpPr>
        <p:spPr>
          <a:xfrm>
            <a:off x="1041400" y="2705100"/>
            <a:ext cx="4445000" cy="9525"/>
          </a:xfrm>
          <a:prstGeom prst="rect">
            <a:avLst/>
          </a:prstGeom>
          <a:solidFill>
            <a:srgbClr val="C2CCD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Izvoz/prihod po oblastima · sektor C · 2025</a:t>
            </a:r>
            <a:endParaRPr lang="en-US" sz="2000" dirty="0"/>
          </a:p>
        </p:txBody>
      </p:sp>
      <p:pic>
        <p:nvPicPr>
          <p:cNvPr id="4" name="Image 0" descr="/home/claude/fia_logo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72400" y="73152"/>
            <a:ext cx="1188720" cy="5212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8910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s-Latn-BA" sz="1600" b="1" dirty="0">
                <a:solidFill>
                  <a:srgbClr val="1D4289"/>
                </a:solidFill>
                <a:latin typeface="Montserrat" panose="00000500000000000000" pitchFamily="2" charset="0"/>
                <a:cs typeface="Calibri" pitchFamily="34" charset="-120"/>
              </a:rPr>
              <a:t>Obim izvoza vs. izvozna orijentacija po oblastima</a:t>
            </a:r>
            <a:endParaRPr lang="en-US" sz="1600" b="1" dirty="0">
              <a:solidFill>
                <a:srgbClr val="1D4289"/>
              </a:solidFill>
              <a:latin typeface="Montserrat" panose="00000500000000000000" pitchFamily="2" charset="0"/>
              <a:cs typeface="Calibri" pitchFamily="34" charset="-120"/>
            </a:endParaRPr>
          </a:p>
        </p:txBody>
      </p:sp>
      <p:graphicFrame>
        <p:nvGraphicFramePr>
          <p:cNvPr id="6" name="Chart 0"/>
          <p:cNvGraphicFramePr/>
          <p:nvPr/>
        </p:nvGraphicFramePr>
        <p:xfrm>
          <a:off x="320040" y="1084424"/>
          <a:ext cx="5303520" cy="348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hape 3"/>
          <p:cNvSpPr/>
          <p:nvPr/>
        </p:nvSpPr>
        <p:spPr>
          <a:xfrm>
            <a:off x="5806440" y="1371044"/>
            <a:ext cx="3017520" cy="948083"/>
          </a:xfrm>
          <a:prstGeom prst="roundRect">
            <a:avLst>
              <a:gd name="adj" fmla="val 5517"/>
            </a:avLst>
          </a:prstGeom>
          <a:solidFill>
            <a:srgbClr val="EEF4FB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852160" y="1421844"/>
            <a:ext cx="2880360" cy="7857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bs-Latn-BA" sz="1100" b="1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Tumačenje</a:t>
            </a:r>
          </a:p>
          <a:p>
            <a:endParaRPr lang="bs-Latn-BA" sz="400" b="1" dirty="0"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Izvoz je koncentrisan: Metalni proizvodi nose 23% izvoza sektora.</a:t>
            </a:r>
          </a:p>
          <a:p>
            <a:pPr marL="171450" indent="-171450">
              <a:buFontTx/>
              <a:buChar char="-"/>
            </a:pPr>
            <a:endParaRPr lang="bs-Latn-BA" sz="400" dirty="0"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Najveće oblasti po prihodu su domaće – rast ovisi i o domaćoj potrošnji, ne samo o izvozu.</a:t>
            </a:r>
          </a:p>
        </p:txBody>
      </p:sp>
      <p:sp>
        <p:nvSpPr>
          <p:cNvPr id="9" name="Text 5"/>
          <p:cNvSpPr/>
          <p:nvPr/>
        </p:nvSpPr>
        <p:spPr>
          <a:xfrm>
            <a:off x="5806440" y="3138556"/>
            <a:ext cx="301752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bs-Latn-BA" sz="950" b="1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Udio u ukupnom izvozu sektora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23" name="Shape 0">
            <a:extLst>
              <a:ext uri="{FF2B5EF4-FFF2-40B4-BE49-F238E27FC236}">
                <a16:creationId xmlns:a16="http://schemas.microsoft.com/office/drawing/2014/main" id="{BEF01643-6C86-4C31-86BE-37259782D6FE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18686A4E-3F39-3CE5-2327-744C98873DE7}"/>
              </a:ext>
            </a:extLst>
          </p:cNvPr>
          <p:cNvSpPr/>
          <p:nvPr/>
        </p:nvSpPr>
        <p:spPr>
          <a:xfrm>
            <a:off x="201168" y="0"/>
            <a:ext cx="85770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08</a:t>
            </a:r>
            <a:r>
              <a:rPr lang="en-US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 |  Izvozna orijentacija po oblastima · Prerađivačka industrija · 2025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2" name="Cap_90_84">
            <a:extLst>
              <a:ext uri="{FF2B5EF4-FFF2-40B4-BE49-F238E27FC236}">
                <a16:creationId xmlns:a16="http://schemas.microsoft.com/office/drawing/2014/main" id="{2CAABC59-1DE3-4B89-9B95-8194EB1994C7}"/>
              </a:ext>
            </a:extLst>
          </p:cNvPr>
          <p:cNvSpPr txBox="1"/>
          <p:nvPr/>
        </p:nvSpPr>
        <p:spPr>
          <a:xfrm>
            <a:off x="1244600" y="1143000"/>
            <a:ext cx="1524000" cy="1524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bs-Latn-BA" sz="900" b="1" dirty="0">
                <a:solidFill>
                  <a:srgbClr val="22705F"/>
                </a:solidFill>
                <a:latin typeface="Montserrat"/>
              </a:rPr>
              <a:t>SPECIJALIZOVANI</a:t>
            </a:r>
            <a:r>
              <a:rPr lang="en-US" sz="900" b="1" dirty="0">
                <a:solidFill>
                  <a:srgbClr val="22705F"/>
                </a:solidFill>
                <a:latin typeface="Montserrat"/>
              </a:rPr>
              <a:t> IZVOZNICI</a:t>
            </a:r>
          </a:p>
        </p:txBody>
      </p:sp>
      <p:sp>
        <p:nvSpPr>
          <p:cNvPr id="33" name="Cap_90_300">
            <a:extLst>
              <a:ext uri="{FF2B5EF4-FFF2-40B4-BE49-F238E27FC236}">
                <a16:creationId xmlns:a16="http://schemas.microsoft.com/office/drawing/2014/main" id="{A0D00574-1CC3-4522-B213-38C72776319E}"/>
              </a:ext>
            </a:extLst>
          </p:cNvPr>
          <p:cNvSpPr txBox="1"/>
          <p:nvPr/>
        </p:nvSpPr>
        <p:spPr>
          <a:xfrm>
            <a:off x="3357880" y="1177985"/>
            <a:ext cx="1676400" cy="1524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bs-Latn-BA" sz="900" b="1" dirty="0">
                <a:solidFill>
                  <a:srgbClr val="1F3864"/>
                </a:solidFill>
                <a:latin typeface="Montserrat"/>
              </a:rPr>
              <a:t>IZVOZNO ORIJENTISANE DJELATNOSTI</a:t>
            </a:r>
            <a:endParaRPr lang="en-US" sz="900" b="1" dirty="0">
              <a:solidFill>
                <a:srgbClr val="1F3864"/>
              </a:solidFill>
              <a:latin typeface="Montserrat"/>
            </a:endParaRPr>
          </a:p>
        </p:txBody>
      </p:sp>
      <p:sp>
        <p:nvSpPr>
          <p:cNvPr id="34" name="Cap_296_302">
            <a:extLst>
              <a:ext uri="{FF2B5EF4-FFF2-40B4-BE49-F238E27FC236}">
                <a16:creationId xmlns:a16="http://schemas.microsoft.com/office/drawing/2014/main" id="{AEA1DE83-ECC6-498B-A755-DD236AE0D0DA}"/>
              </a:ext>
            </a:extLst>
          </p:cNvPr>
          <p:cNvSpPr txBox="1"/>
          <p:nvPr/>
        </p:nvSpPr>
        <p:spPr>
          <a:xfrm>
            <a:off x="3835400" y="3759200"/>
            <a:ext cx="1651000" cy="1524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en-US" sz="900" b="1">
                <a:solidFill>
                  <a:srgbClr val="5A6A7A"/>
                </a:solidFill>
                <a:latin typeface="Montserrat"/>
              </a:rPr>
              <a:t>DOMAĆE TRŽIŠTE</a:t>
            </a:r>
          </a:p>
        </p:txBody>
      </p:sp>
      <p:sp>
        <p:nvSpPr>
          <p:cNvPr id="35" name="Cap_344_82">
            <a:extLst>
              <a:ext uri="{FF2B5EF4-FFF2-40B4-BE49-F238E27FC236}">
                <a16:creationId xmlns:a16="http://schemas.microsoft.com/office/drawing/2014/main" id="{723C617A-143B-4CEE-94A1-3B4D8FD086D6}"/>
              </a:ext>
            </a:extLst>
          </p:cNvPr>
          <p:cNvSpPr txBox="1"/>
          <p:nvPr/>
        </p:nvSpPr>
        <p:spPr>
          <a:xfrm>
            <a:off x="1041400" y="4597400"/>
            <a:ext cx="4445000" cy="1524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en-US" sz="900" b="1">
                <a:solidFill>
                  <a:srgbClr val="6B7A8D"/>
                </a:solidFill>
                <a:latin typeface="Montserrat"/>
              </a:rPr>
              <a:t>veličina kruga = broj zaposlenih  |  linije = prosjek sektora (250 mil. KM / 33%)</a:t>
            </a:r>
          </a:p>
        </p:txBody>
      </p:sp>
      <p:sp>
        <p:nvSpPr>
          <p:cNvPr id="2" name="QCard246">
            <a:extLst>
              <a:ext uri="{FF2B5EF4-FFF2-40B4-BE49-F238E27FC236}">
                <a16:creationId xmlns:a16="http://schemas.microsoft.com/office/drawing/2014/main" id="{56C3B6A8-EE02-4339-8CB1-F222D0187C87}"/>
              </a:ext>
            </a:extLst>
          </p:cNvPr>
          <p:cNvSpPr/>
          <p:nvPr/>
        </p:nvSpPr>
        <p:spPr>
          <a:xfrm>
            <a:off x="5803900" y="3341756"/>
            <a:ext cx="3022600" cy="457200"/>
          </a:xfrm>
          <a:prstGeom prst="rect">
            <a:avLst/>
          </a:prstGeom>
          <a:solidFill>
            <a:srgbClr val="EAF0F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5" name="QChip246">
            <a:extLst>
              <a:ext uri="{FF2B5EF4-FFF2-40B4-BE49-F238E27FC236}">
                <a16:creationId xmlns:a16="http://schemas.microsoft.com/office/drawing/2014/main" id="{70914DD7-6C8B-4B67-A074-37AD3077C802}"/>
              </a:ext>
            </a:extLst>
          </p:cNvPr>
          <p:cNvSpPr/>
          <p:nvPr/>
        </p:nvSpPr>
        <p:spPr>
          <a:xfrm>
            <a:off x="5803900" y="3341756"/>
            <a:ext cx="44450" cy="457200"/>
          </a:xfrm>
          <a:prstGeom prst="rect">
            <a:avLst/>
          </a:prstGeom>
          <a:solidFill>
            <a:srgbClr val="1F386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4A5D44-6B2F-4E91-99BE-62FD421F9B43}"/>
              </a:ext>
            </a:extLst>
          </p:cNvPr>
          <p:cNvSpPr txBox="1"/>
          <p:nvPr/>
        </p:nvSpPr>
        <p:spPr>
          <a:xfrm>
            <a:off x="5943600" y="3392556"/>
            <a:ext cx="1778000" cy="1651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900" b="1" dirty="0" err="1">
                <a:solidFill>
                  <a:srgbClr val="1F3864"/>
                </a:solidFill>
                <a:latin typeface="Montserrat"/>
              </a:rPr>
              <a:t>Izvozno</a:t>
            </a:r>
            <a:r>
              <a:rPr lang="en-US" sz="900" b="1" dirty="0">
                <a:solidFill>
                  <a:srgbClr val="1F3864"/>
                </a:solidFill>
                <a:latin typeface="Montserrat"/>
              </a:rPr>
              <a:t> </a:t>
            </a:r>
            <a:r>
              <a:rPr lang="en-US" sz="900" b="1" dirty="0" err="1">
                <a:solidFill>
                  <a:srgbClr val="1F3864"/>
                </a:solidFill>
                <a:latin typeface="Montserrat"/>
              </a:rPr>
              <a:t>orijentisane</a:t>
            </a:r>
            <a:r>
              <a:rPr lang="en-US" sz="900" b="1" dirty="0">
                <a:solidFill>
                  <a:srgbClr val="1F3864"/>
                </a:solidFill>
                <a:latin typeface="Montserrat"/>
              </a:rPr>
              <a:t> </a:t>
            </a:r>
            <a:r>
              <a:rPr lang="en-US" sz="900" b="1" dirty="0" err="1">
                <a:solidFill>
                  <a:srgbClr val="1F3864"/>
                </a:solidFill>
                <a:latin typeface="Montserrat"/>
              </a:rPr>
              <a:t>oblasti</a:t>
            </a:r>
            <a:endParaRPr lang="en-US" sz="900" b="1" dirty="0">
              <a:solidFill>
                <a:srgbClr val="1F3864"/>
              </a:solidFill>
              <a:latin typeface="Montserra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FF3189-8C23-4CD2-8908-98FE285612A9}"/>
              </a:ext>
            </a:extLst>
          </p:cNvPr>
          <p:cNvSpPr txBox="1"/>
          <p:nvPr/>
        </p:nvSpPr>
        <p:spPr>
          <a:xfrm>
            <a:off x="5943600" y="3570356"/>
            <a:ext cx="1905000" cy="152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800">
                <a:solidFill>
                  <a:srgbClr val="6B7A8D"/>
                </a:solidFill>
                <a:latin typeface="Montserrat"/>
              </a:rPr>
              <a:t>9 oblasti · 54.171 zaposlenih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D676DC-17CD-4F40-BD4A-F85A53408C87}"/>
              </a:ext>
            </a:extLst>
          </p:cNvPr>
          <p:cNvSpPr txBox="1"/>
          <p:nvPr/>
        </p:nvSpPr>
        <p:spPr>
          <a:xfrm>
            <a:off x="7848600" y="3456056"/>
            <a:ext cx="889000" cy="228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300" b="1">
                <a:solidFill>
                  <a:srgbClr val="1F3864"/>
                </a:solidFill>
                <a:latin typeface="Montserrat"/>
              </a:rPr>
              <a:t>74,9%</a:t>
            </a:r>
          </a:p>
        </p:txBody>
      </p:sp>
      <p:sp>
        <p:nvSpPr>
          <p:cNvPr id="29" name="QCard285">
            <a:extLst>
              <a:ext uri="{FF2B5EF4-FFF2-40B4-BE49-F238E27FC236}">
                <a16:creationId xmlns:a16="http://schemas.microsoft.com/office/drawing/2014/main" id="{292CBE61-7DA5-4FC6-8CDC-E3FA58A9B391}"/>
              </a:ext>
            </a:extLst>
          </p:cNvPr>
          <p:cNvSpPr/>
          <p:nvPr/>
        </p:nvSpPr>
        <p:spPr>
          <a:xfrm>
            <a:off x="5803900" y="3811656"/>
            <a:ext cx="3022600" cy="457200"/>
          </a:xfrm>
          <a:prstGeom prst="rect">
            <a:avLst/>
          </a:prstGeom>
          <a:solidFill>
            <a:srgbClr val="E7F4F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6" name="QChip285">
            <a:extLst>
              <a:ext uri="{FF2B5EF4-FFF2-40B4-BE49-F238E27FC236}">
                <a16:creationId xmlns:a16="http://schemas.microsoft.com/office/drawing/2014/main" id="{8AA8278E-5984-463A-9D63-2396231CBB61}"/>
              </a:ext>
            </a:extLst>
          </p:cNvPr>
          <p:cNvSpPr/>
          <p:nvPr/>
        </p:nvSpPr>
        <p:spPr>
          <a:xfrm>
            <a:off x="5803900" y="3811656"/>
            <a:ext cx="44450" cy="457200"/>
          </a:xfrm>
          <a:prstGeom prst="rect">
            <a:avLst/>
          </a:prstGeom>
          <a:solidFill>
            <a:srgbClr val="2E8B7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04BC68-B524-4864-ACCA-5EC016F1A50F}"/>
              </a:ext>
            </a:extLst>
          </p:cNvPr>
          <p:cNvSpPr txBox="1"/>
          <p:nvPr/>
        </p:nvSpPr>
        <p:spPr>
          <a:xfrm>
            <a:off x="5943600" y="3862456"/>
            <a:ext cx="1778000" cy="1651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900" b="1" dirty="0" err="1">
                <a:solidFill>
                  <a:srgbClr val="2E8B7A"/>
                </a:solidFill>
                <a:latin typeface="Montserrat"/>
              </a:rPr>
              <a:t>Specijalizovani</a:t>
            </a:r>
            <a:r>
              <a:rPr lang="en-US" sz="900" b="1" dirty="0">
                <a:solidFill>
                  <a:srgbClr val="2E8B7A"/>
                </a:solidFill>
                <a:latin typeface="Montserrat"/>
              </a:rPr>
              <a:t> </a:t>
            </a:r>
            <a:r>
              <a:rPr lang="en-US" sz="900" b="1" dirty="0" err="1">
                <a:solidFill>
                  <a:srgbClr val="2E8B7A"/>
                </a:solidFill>
                <a:latin typeface="Montserrat"/>
              </a:rPr>
              <a:t>izvoznici</a:t>
            </a:r>
            <a:endParaRPr lang="en-US" sz="900" b="1" dirty="0">
              <a:solidFill>
                <a:srgbClr val="2E8B7A"/>
              </a:solidFill>
              <a:latin typeface="Montserra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1BAA2E-EF81-4286-A173-9170B45C0E64}"/>
              </a:ext>
            </a:extLst>
          </p:cNvPr>
          <p:cNvSpPr txBox="1"/>
          <p:nvPr/>
        </p:nvSpPr>
        <p:spPr>
          <a:xfrm>
            <a:off x="5943600" y="4040256"/>
            <a:ext cx="1905000" cy="152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800">
                <a:solidFill>
                  <a:srgbClr val="6B7A8D"/>
                </a:solidFill>
                <a:latin typeface="Montserrat"/>
              </a:rPr>
              <a:t>8 oblasti · 19.372 zaposlenih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E94619-0404-4F4C-9BDB-72CFE66270F4}"/>
              </a:ext>
            </a:extLst>
          </p:cNvPr>
          <p:cNvSpPr txBox="1"/>
          <p:nvPr/>
        </p:nvSpPr>
        <p:spPr>
          <a:xfrm>
            <a:off x="7848600" y="3925956"/>
            <a:ext cx="889000" cy="228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300" b="1">
                <a:solidFill>
                  <a:srgbClr val="2E8B7A"/>
                </a:solidFill>
                <a:latin typeface="Montserrat"/>
              </a:rPr>
              <a:t>12,3%</a:t>
            </a:r>
          </a:p>
        </p:txBody>
      </p:sp>
      <p:sp>
        <p:nvSpPr>
          <p:cNvPr id="40" name="QCard324">
            <a:extLst>
              <a:ext uri="{FF2B5EF4-FFF2-40B4-BE49-F238E27FC236}">
                <a16:creationId xmlns:a16="http://schemas.microsoft.com/office/drawing/2014/main" id="{FFD0CDA8-8026-44E5-A89A-F66DE7394ACC}"/>
              </a:ext>
            </a:extLst>
          </p:cNvPr>
          <p:cNvSpPr/>
          <p:nvPr/>
        </p:nvSpPr>
        <p:spPr>
          <a:xfrm>
            <a:off x="5803900" y="4281556"/>
            <a:ext cx="3022600" cy="457200"/>
          </a:xfrm>
          <a:prstGeom prst="rect">
            <a:avLst/>
          </a:prstGeom>
          <a:solidFill>
            <a:srgbClr val="F1F3F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1" name="QChip324">
            <a:extLst>
              <a:ext uri="{FF2B5EF4-FFF2-40B4-BE49-F238E27FC236}">
                <a16:creationId xmlns:a16="http://schemas.microsoft.com/office/drawing/2014/main" id="{D58EF7EF-DD6E-4DF7-8A79-2E9176C988A2}"/>
              </a:ext>
            </a:extLst>
          </p:cNvPr>
          <p:cNvSpPr/>
          <p:nvPr/>
        </p:nvSpPr>
        <p:spPr>
          <a:xfrm>
            <a:off x="5803900" y="4281556"/>
            <a:ext cx="44450" cy="457200"/>
          </a:xfrm>
          <a:prstGeom prst="rect">
            <a:avLst/>
          </a:prstGeom>
          <a:solidFill>
            <a:srgbClr val="5A6A7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F446C7-D3B6-4734-B938-5C6C9DDE41B5}"/>
              </a:ext>
            </a:extLst>
          </p:cNvPr>
          <p:cNvSpPr txBox="1"/>
          <p:nvPr/>
        </p:nvSpPr>
        <p:spPr>
          <a:xfrm>
            <a:off x="5943600" y="4332356"/>
            <a:ext cx="1778000" cy="1651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900" b="1">
                <a:solidFill>
                  <a:srgbClr val="5A6A7A"/>
                </a:solidFill>
                <a:latin typeface="Montserrat"/>
              </a:rPr>
              <a:t>Domaće tržište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1760873-BC97-438A-ACC4-1706E2785F1E}"/>
              </a:ext>
            </a:extLst>
          </p:cNvPr>
          <p:cNvSpPr txBox="1"/>
          <p:nvPr/>
        </p:nvSpPr>
        <p:spPr>
          <a:xfrm>
            <a:off x="5943600" y="4510156"/>
            <a:ext cx="1905000" cy="152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800">
                <a:solidFill>
                  <a:srgbClr val="5A6A7A"/>
                </a:solidFill>
                <a:latin typeface="Montserrat"/>
              </a:rPr>
              <a:t>7 oblasti · 21.311 zaposlenih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9EEEC64-5537-4633-B165-4AA2D0C65CEF}"/>
              </a:ext>
            </a:extLst>
          </p:cNvPr>
          <p:cNvSpPr txBox="1"/>
          <p:nvPr/>
        </p:nvSpPr>
        <p:spPr>
          <a:xfrm>
            <a:off x="7848600" y="4395856"/>
            <a:ext cx="889000" cy="2286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300" b="1">
                <a:solidFill>
                  <a:srgbClr val="5A6A7A"/>
                </a:solidFill>
                <a:latin typeface="Montserrat"/>
              </a:rPr>
              <a:t>12,8%</a:t>
            </a:r>
          </a:p>
        </p:txBody>
      </p:sp>
      <p:sp>
        <p:nvSpPr>
          <p:cNvPr id="10" name="StatCallout">
            <a:extLst>
              <a:ext uri="{FF2B5EF4-FFF2-40B4-BE49-F238E27FC236}">
                <a16:creationId xmlns:a16="http://schemas.microsoft.com/office/drawing/2014/main" id="{300FBEFD-6363-4F5D-A205-E492C3EE0770}"/>
              </a:ext>
            </a:extLst>
          </p:cNvPr>
          <p:cNvSpPr/>
          <p:nvPr/>
        </p:nvSpPr>
        <p:spPr>
          <a:xfrm>
            <a:off x="5794844" y="2462318"/>
            <a:ext cx="3022600" cy="609600"/>
          </a:xfrm>
          <a:prstGeom prst="roundRect">
            <a:avLst/>
          </a:prstGeom>
          <a:solidFill>
            <a:srgbClr val="1F386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Stat_318_469">
            <a:extLst>
              <a:ext uri="{FF2B5EF4-FFF2-40B4-BE49-F238E27FC236}">
                <a16:creationId xmlns:a16="http://schemas.microsoft.com/office/drawing/2014/main" id="{72EDAD92-AA90-4CEE-8AF3-FF91F2837E71}"/>
              </a:ext>
            </a:extLst>
          </p:cNvPr>
          <p:cNvSpPr txBox="1"/>
          <p:nvPr/>
        </p:nvSpPr>
        <p:spPr>
          <a:xfrm>
            <a:off x="5947244" y="2538518"/>
            <a:ext cx="2717800" cy="2032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bs-Latn-BA" sz="1300" b="1" dirty="0">
                <a:solidFill>
                  <a:srgbClr val="FFFFFF"/>
                </a:solidFill>
                <a:latin typeface="Montserrat"/>
              </a:rPr>
              <a:t>Sektor izvozi</a:t>
            </a:r>
            <a:r>
              <a:rPr lang="en-US" sz="1300" b="1" dirty="0">
                <a:solidFill>
                  <a:srgbClr val="FFFFFF"/>
                </a:solidFill>
                <a:latin typeface="Montserrat"/>
              </a:rPr>
              <a:t> 6 </a:t>
            </a:r>
            <a:r>
              <a:rPr lang="en-US" sz="1300" b="1" dirty="0" err="1">
                <a:solidFill>
                  <a:srgbClr val="FFFFFF"/>
                </a:solidFill>
                <a:latin typeface="Montserrat"/>
              </a:rPr>
              <a:t>mlrd</a:t>
            </a:r>
            <a:r>
              <a:rPr lang="bs-Latn-BA" sz="1300" b="1" dirty="0">
                <a:solidFill>
                  <a:srgbClr val="FFFFFF"/>
                </a:solidFill>
                <a:latin typeface="Montserrat"/>
              </a:rPr>
              <a:t>.</a:t>
            </a:r>
            <a:r>
              <a:rPr lang="en-US" sz="1300" b="1" dirty="0">
                <a:solidFill>
                  <a:srgbClr val="FFFFFF"/>
                </a:solidFill>
                <a:latin typeface="Montserrat"/>
              </a:rPr>
              <a:t> </a:t>
            </a:r>
          </a:p>
        </p:txBody>
      </p:sp>
      <p:sp>
        <p:nvSpPr>
          <p:cNvPr id="12" name="Stat_336_469">
            <a:extLst>
              <a:ext uri="{FF2B5EF4-FFF2-40B4-BE49-F238E27FC236}">
                <a16:creationId xmlns:a16="http://schemas.microsoft.com/office/drawing/2014/main" id="{4265B73D-668F-4698-9ABE-82D25CFF4D8A}"/>
              </a:ext>
            </a:extLst>
          </p:cNvPr>
          <p:cNvSpPr txBox="1"/>
          <p:nvPr/>
        </p:nvSpPr>
        <p:spPr>
          <a:xfrm>
            <a:off x="5947244" y="2767118"/>
            <a:ext cx="2717800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050" dirty="0">
                <a:solidFill>
                  <a:srgbClr val="C6D3E8"/>
                </a:solidFill>
                <a:latin typeface="Montserrat"/>
              </a:rPr>
              <a:t>61,4% </a:t>
            </a:r>
            <a:r>
              <a:rPr lang="en-US" sz="1050" dirty="0" err="1">
                <a:solidFill>
                  <a:srgbClr val="C6D3E8"/>
                </a:solidFill>
                <a:latin typeface="Montserrat"/>
              </a:rPr>
              <a:t>ukupnog</a:t>
            </a:r>
            <a:r>
              <a:rPr lang="en-US" sz="1050" dirty="0">
                <a:solidFill>
                  <a:srgbClr val="C6D3E8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rgbClr val="C6D3E8"/>
                </a:solidFill>
                <a:latin typeface="Montserrat"/>
              </a:rPr>
              <a:t>izvoza</a:t>
            </a:r>
            <a:r>
              <a:rPr lang="en-US" sz="1050" dirty="0">
                <a:solidFill>
                  <a:srgbClr val="C6D3E8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rgbClr val="C6D3E8"/>
                </a:solidFill>
                <a:latin typeface="Montserrat"/>
              </a:rPr>
              <a:t>privrede</a:t>
            </a:r>
            <a:r>
              <a:rPr lang="en-US" sz="1050" dirty="0">
                <a:solidFill>
                  <a:srgbClr val="C6D3E8"/>
                </a:solidFill>
                <a:latin typeface="Montserrat"/>
              </a:rPr>
              <a:t> FBiH</a:t>
            </a:r>
          </a:p>
        </p:txBody>
      </p:sp>
      <p:sp>
        <p:nvSpPr>
          <p:cNvPr id="100" name="Hit_0"/>
          <p:cNvSpPr/>
          <p:nvPr/>
        </p:nvSpPr>
        <p:spPr>
          <a:xfrm>
            <a:off x="4813578" y="2267543"/>
            <a:ext cx="380901" cy="380901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1" name="Hit_7"/>
          <p:cNvSpPr/>
          <p:nvPr/>
        </p:nvSpPr>
        <p:spPr>
          <a:xfrm>
            <a:off x="1794299" y="3457346"/>
            <a:ext cx="290307" cy="290307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Hit_5"/>
          <p:cNvSpPr/>
          <p:nvPr/>
        </p:nvSpPr>
        <p:spPr>
          <a:xfrm>
            <a:off x="2032633" y="2006085"/>
            <a:ext cx="230127" cy="230127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3" name="Hit_1"/>
          <p:cNvSpPr/>
          <p:nvPr/>
        </p:nvSpPr>
        <p:spPr>
          <a:xfrm>
            <a:off x="2384354" y="2440904"/>
            <a:ext cx="225569" cy="225569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4" name="Hit_9"/>
          <p:cNvSpPr/>
          <p:nvPr/>
        </p:nvSpPr>
        <p:spPr>
          <a:xfrm>
            <a:off x="1793395" y="2217304"/>
            <a:ext cx="221090" cy="22109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5" name="Hit_11"/>
          <p:cNvSpPr/>
          <p:nvPr/>
        </p:nvSpPr>
        <p:spPr>
          <a:xfrm>
            <a:off x="1337135" y="2139346"/>
            <a:ext cx="208584" cy="208584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6" name="Hit_15"/>
          <p:cNvSpPr/>
          <p:nvPr/>
        </p:nvSpPr>
        <p:spPr>
          <a:xfrm>
            <a:off x="1258986" y="1941296"/>
            <a:ext cx="183627" cy="183627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7" name="Hit_16"/>
          <p:cNvSpPr/>
          <p:nvPr/>
        </p:nvSpPr>
        <p:spPr>
          <a:xfrm>
            <a:off x="1250849" y="3549634"/>
            <a:ext cx="182287" cy="182287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8" name="Hit_13"/>
          <p:cNvSpPr/>
          <p:nvPr/>
        </p:nvSpPr>
        <p:spPr>
          <a:xfrm>
            <a:off x="1298999" y="2401722"/>
            <a:ext cx="181444" cy="181444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9" name="Hit_3"/>
          <p:cNvSpPr/>
          <p:nvPr/>
        </p:nvSpPr>
        <p:spPr>
          <a:xfrm>
            <a:off x="2254241" y="1800308"/>
            <a:ext cx="167036" cy="167036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0" name="Hit_10"/>
          <p:cNvSpPr/>
          <p:nvPr/>
        </p:nvSpPr>
        <p:spPr>
          <a:xfrm>
            <a:off x="1802069" y="2901836"/>
            <a:ext cx="161127" cy="161127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1" name="Hit_2"/>
          <p:cNvSpPr/>
          <p:nvPr/>
        </p:nvSpPr>
        <p:spPr>
          <a:xfrm>
            <a:off x="2267240" y="1834554"/>
            <a:ext cx="159789" cy="159789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2" name="Hit_4"/>
          <p:cNvSpPr/>
          <p:nvPr/>
        </p:nvSpPr>
        <p:spPr>
          <a:xfrm>
            <a:off x="2081724" y="2339688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3" name="Hit_6"/>
          <p:cNvSpPr/>
          <p:nvPr/>
        </p:nvSpPr>
        <p:spPr>
          <a:xfrm>
            <a:off x="1920356" y="2270788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4" name="Hit_8"/>
          <p:cNvSpPr/>
          <p:nvPr/>
        </p:nvSpPr>
        <p:spPr>
          <a:xfrm>
            <a:off x="1841377" y="2404760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5" name="Hit_12"/>
          <p:cNvSpPr/>
          <p:nvPr/>
        </p:nvSpPr>
        <p:spPr>
          <a:xfrm>
            <a:off x="1339374" y="1819110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6" name="Hit_14"/>
          <p:cNvSpPr/>
          <p:nvPr/>
        </p:nvSpPr>
        <p:spPr>
          <a:xfrm>
            <a:off x="1293918" y="1447815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7" name="Hit_17"/>
          <p:cNvSpPr/>
          <p:nvPr/>
        </p:nvSpPr>
        <p:spPr>
          <a:xfrm>
            <a:off x="1205279" y="2622944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8" name="Hit_18"/>
          <p:cNvSpPr/>
          <p:nvPr/>
        </p:nvSpPr>
        <p:spPr>
          <a:xfrm>
            <a:off x="1193063" y="2079399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9" name="Hit_19"/>
          <p:cNvSpPr/>
          <p:nvPr/>
        </p:nvSpPr>
        <p:spPr>
          <a:xfrm>
            <a:off x="1077150" y="3357877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0" name="Hit_20"/>
          <p:cNvSpPr/>
          <p:nvPr/>
        </p:nvSpPr>
        <p:spPr>
          <a:xfrm>
            <a:off x="1075446" y="3679411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Hit_21"/>
          <p:cNvSpPr/>
          <p:nvPr/>
        </p:nvSpPr>
        <p:spPr>
          <a:xfrm>
            <a:off x="991352" y="2994238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2" name="Hit_22"/>
          <p:cNvSpPr/>
          <p:nvPr/>
        </p:nvSpPr>
        <p:spPr>
          <a:xfrm>
            <a:off x="989080" y="2190405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3" name="Hit_23"/>
          <p:cNvSpPr/>
          <p:nvPr/>
        </p:nvSpPr>
        <p:spPr>
          <a:xfrm>
            <a:off x="984250" y="3905250"/>
            <a:ext cx="152400" cy="152400"/>
          </a:xfrm>
          <a:prstGeom prst="ellipse">
            <a:avLst/>
          </a:prstGeom>
          <a:solidFill>
            <a:srgbClr val="FFFFFF">
              <a:alpha val="1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4" name="Card_0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Gotovi metalni proizvodi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1.388,1 mil. KM · 23,1%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39,8% · 18.928 zaposlenih</a:t>
            </a:r>
          </a:p>
        </p:txBody>
      </p:sp>
      <p:sp>
        <p:nvSpPr>
          <p:cNvPr id="125" name="Card_1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Guma i plastika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505,7 mil. KM · 8,4%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37,3% · 6.638 zaposlenih</a:t>
            </a:r>
          </a:p>
        </p:txBody>
      </p:sp>
      <p:sp>
        <p:nvSpPr>
          <p:cNvPr id="126" name="Card_2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Hemikalije i hem. proizvodi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452,9 mil. KM · 7,6%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54,0% · 3.331 zaposlenih</a:t>
            </a:r>
          </a:p>
        </p:txBody>
      </p:sp>
      <p:sp>
        <p:nvSpPr>
          <p:cNvPr id="127" name="Card_3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Motorna vozila i dijelovi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449,6 mil. KM · 7,5%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54,8% · 3.640 zaposlenih</a:t>
            </a:r>
          </a:p>
        </p:txBody>
      </p:sp>
      <p:sp>
        <p:nvSpPr>
          <p:cNvPr id="128" name="Card_4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Bazni metali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386,3 mil. KM · 6,4%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40,9% · 2.794 zaposlenih</a:t>
            </a:r>
          </a:p>
        </p:txBody>
      </p:sp>
      <p:sp>
        <p:nvSpPr>
          <p:cNvPr id="129" name="Card_5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Drvo i proizvodi od drveta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382,7 mil. KM · 6,4%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48,6% · 6.909 zaposlenih</a:t>
            </a:r>
          </a:p>
        </p:txBody>
      </p:sp>
      <p:sp>
        <p:nvSpPr>
          <p:cNvPr id="130" name="Card_6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Mašine i uređaji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329,5 mil. KM · 5,5%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42,7% · 2.996 zaposlenih</a:t>
            </a:r>
          </a:p>
        </p:txBody>
      </p:sp>
      <p:sp>
        <p:nvSpPr>
          <p:cNvPr id="131" name="Card_7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Prehrambeni proizvodi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309,4 mil. KM · 5,2%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9,9% · 10.995 zaposlenih</a:t>
            </a:r>
          </a:p>
        </p:txBody>
      </p:sp>
      <p:sp>
        <p:nvSpPr>
          <p:cNvPr id="132" name="Card_8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Papir i karton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301,7 mil. KM · 5,0%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39,2% · 2.558 zaposlenih</a:t>
            </a:r>
          </a:p>
        </p:txBody>
      </p:sp>
      <p:sp>
        <p:nvSpPr>
          <p:cNvPr id="133" name="Card_9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Namještaj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296,9 mil. KM · 5,0%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43,2% · 6.377 zaposlenih</a:t>
            </a:r>
          </a:p>
        </p:txBody>
      </p:sp>
      <p:sp>
        <p:nvSpPr>
          <p:cNvPr id="134" name="Card_10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Električna oprema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289,4 mil. KM · 4,8%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26,1% · 3.387 zaposlenih</a:t>
            </a:r>
          </a:p>
        </p:txBody>
      </p:sp>
      <p:sp>
        <p:nvSpPr>
          <p:cNvPr id="135" name="Card_11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Odjeća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134,1 mil. KM · 2,2%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45,4% · 5.676 zaposlenih</a:t>
            </a:r>
          </a:p>
        </p:txBody>
      </p:sp>
      <p:sp>
        <p:nvSpPr>
          <p:cNvPr id="136" name="Card_12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Farmaceutski proizvodi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125,0 mil. KM · 2,1%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54,5% · 1.120 zaposlenih</a:t>
            </a:r>
          </a:p>
        </p:txBody>
      </p:sp>
      <p:sp>
        <p:nvSpPr>
          <p:cNvPr id="137" name="Card_13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Tekstil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115,9 mil. KM · 1,9%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38,9% · 4.295 zaposlenih</a:t>
            </a:r>
          </a:p>
        </p:txBody>
      </p:sp>
      <p:sp>
        <p:nvSpPr>
          <p:cNvPr id="138" name="Card_14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Ostala prerađivačka industrija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109,0 mil. KM · 1,8%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64,2% · 1.506 zaposlenih</a:t>
            </a:r>
          </a:p>
        </p:txBody>
      </p:sp>
      <p:sp>
        <p:nvSpPr>
          <p:cNvPr id="139" name="Card_15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Koža i obuća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102,2 mil. KM · 1,7%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50,9% · 4.399 zaposlenih</a:t>
            </a:r>
          </a:p>
        </p:txBody>
      </p:sp>
      <p:sp>
        <p:nvSpPr>
          <p:cNvPr id="140" name="Card_16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Nemetalni mineralni proizvodi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99,1 mil. KM · 1,7%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8,9% · 4.335 zaposlenih</a:t>
            </a:r>
          </a:p>
        </p:txBody>
      </p:sp>
      <p:sp>
        <p:nvSpPr>
          <p:cNvPr id="141" name="Card_17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Štampanje i reprodukcija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77,8 mil. KM · 1,3%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33,5% · 1.235 zaposlenih</a:t>
            </a:r>
          </a:p>
        </p:txBody>
      </p:sp>
      <p:sp>
        <p:nvSpPr>
          <p:cNvPr id="142" name="Card_18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Popravak i instaliranje mašina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73,5 mil. KM · 1,2%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47,7% · 1.080 zaposlenih</a:t>
            </a:r>
          </a:p>
        </p:txBody>
      </p:sp>
      <p:sp>
        <p:nvSpPr>
          <p:cNvPr id="143" name="Card_19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Računari, elektronika, optika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32,7 mil. KM · 0,5%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14,3% · 581 zaposlenih</a:t>
            </a:r>
          </a:p>
        </p:txBody>
      </p:sp>
      <p:sp>
        <p:nvSpPr>
          <p:cNvPr id="144" name="Card_20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Pića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32,1 mil. KM · 0,5%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5,9% · 1.962 zaposlenih</a:t>
            </a:r>
          </a:p>
        </p:txBody>
      </p:sp>
      <p:sp>
        <p:nvSpPr>
          <p:cNvPr id="145" name="Card_21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Naftni derivati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2,5 mil. KM · 0,0%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23,8% · 41 zaposlenih</a:t>
            </a:r>
          </a:p>
        </p:txBody>
      </p:sp>
      <p:sp>
        <p:nvSpPr>
          <p:cNvPr id="146" name="Card_22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Ostala prijevozna sredstva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1,7 mil. KM · 0,0%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44,8% · 61 zaposlenih</a:t>
            </a:r>
          </a:p>
        </p:txBody>
      </p:sp>
      <p:sp>
        <p:nvSpPr>
          <p:cNvPr id="147" name="Card_23"/>
          <p:cNvSpPr/>
          <p:nvPr/>
        </p:nvSpPr>
        <p:spPr>
          <a:xfrm>
            <a:off x="2730500" y="3048000"/>
            <a:ext cx="2895600" cy="7112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txBody>
          <a:bodyPr lIns="76200" tIns="45720" rIns="76200" bIns="45720" anchor="ctr">
            <a:noAutofit/>
          </a:bodyPr>
          <a:lstStyle/>
          <a:p>
            <a:pPr>
              <a:lnSpc>
                <a:spcPts val="1250"/>
              </a:lnSpc>
              <a:buNone/>
            </a:pPr>
            <a:r>
              <a:rPr lang="bs-Latn-BA" sz="1100" b="1" dirty="0">
                <a:solidFill>
                  <a:srgbClr val="1F3864"/>
                </a:solidFill>
                <a:latin typeface="Montserrat"/>
              </a:rPr>
              <a:t>Duhanski proizvodi</a:t>
            </a:r>
          </a:p>
          <a:p>
            <a:pPr>
              <a:lnSpc>
                <a:spcPts val="1150"/>
              </a:lnSpc>
              <a:spcBef>
                <a:spcPts val="200"/>
              </a:spcBef>
              <a:buNone/>
            </a:pPr>
            <a:r>
              <a:rPr lang="bs-Latn-BA" sz="1000" dirty="0">
                <a:solidFill>
                  <a:srgbClr val="3C4858"/>
                </a:solidFill>
                <a:latin typeface="Montserrat"/>
              </a:rPr>
              <a:t>0,0 mil. KM · 0,0% izvoza sektora</a:t>
            </a:r>
          </a:p>
          <a:p>
            <a:pPr>
              <a:lnSpc>
                <a:spcPts val="1150"/>
              </a:lnSpc>
              <a:buNone/>
            </a:pPr>
            <a:r>
              <a:rPr lang="bs-Latn-BA" sz="1000" dirty="0">
                <a:solidFill>
                  <a:srgbClr val="5A6A7A"/>
                </a:solidFill>
                <a:latin typeface="Montserrat"/>
              </a:rPr>
              <a:t>Orijentacija 0,0% · 10 zaposlenih</a:t>
            </a:r>
          </a:p>
        </p:txBody>
      </p:sp>
    </p:spTree>
    <p:extLst>
      <p:ext uri="{BB962C8B-B14F-4D97-AF65-F5344CB8AC3E}">
        <p14:creationId xmlns:p14="http://schemas.microsoft.com/office/powerpoint/2010/main" val="97646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0" grpId="0" animBg="1"/>
      <p:bldP spid="130" grpId="1" animBg="1"/>
      <p:bldP spid="131" grpId="0" animBg="1"/>
      <p:bldP spid="131" grpId="1" animBg="1"/>
      <p:bldP spid="132" grpId="0" animBg="1"/>
      <p:bldP spid="132" grpId="1" animBg="1"/>
      <p:bldP spid="133" grpId="0" animBg="1"/>
      <p:bldP spid="133" grpId="1" animBg="1"/>
      <p:bldP spid="134" grpId="0" animBg="1"/>
      <p:bldP spid="134" grpId="1" animBg="1"/>
      <p:bldP spid="135" grpId="0" animBg="1"/>
      <p:bldP spid="135" grpId="1" animBg="1"/>
      <p:bldP spid="136" grpId="0" animBg="1"/>
      <p:bldP spid="136" grpId="1" animBg="1"/>
      <p:bldP spid="137" grpId="0" animBg="1"/>
      <p:bldP spid="137" grpId="1" animBg="1"/>
      <p:bldP spid="138" grpId="0" animBg="1"/>
      <p:bldP spid="138" grpId="1" animBg="1"/>
      <p:bldP spid="139" grpId="0" animBg="1"/>
      <p:bldP spid="139" grpId="1" animBg="1"/>
      <p:bldP spid="140" grpId="0" animBg="1"/>
      <p:bldP spid="140" grpId="1" animBg="1"/>
      <p:bldP spid="141" grpId="0" animBg="1"/>
      <p:bldP spid="141" grpId="1" animBg="1"/>
      <p:bldP spid="142" grpId="0" animBg="1"/>
      <p:bldP spid="142" grpId="1" animBg="1"/>
      <p:bldP spid="143" grpId="0" animBg="1"/>
      <p:bldP spid="143" grpId="1" animBg="1"/>
      <p:bldP spid="144" grpId="0" animBg="1"/>
      <p:bldP spid="144" grpId="1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7" y="0"/>
            <a:ext cx="85953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09  |  Polarizacija po veličini društava · Sektor C · Industrija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56032" y="744593"/>
            <a:ext cx="86319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E</a:t>
            </a:r>
            <a:r>
              <a:rPr lang="en-US" b="1" dirty="0" err="1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fikasnost</a:t>
            </a:r>
            <a:r>
              <a:rPr lang="en-US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prema veličini privrednog društva</a:t>
            </a:r>
            <a:endParaRPr lang="en-US" dirty="0">
              <a:latin typeface="Montserrat" panose="00000500000000000000" pitchFamily="2" charset="0"/>
            </a:endParaRPr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698970"/>
              </p:ext>
            </p:extLst>
          </p:nvPr>
        </p:nvGraphicFramePr>
        <p:xfrm>
          <a:off x="256032" y="1166032"/>
          <a:ext cx="8595360" cy="149098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3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00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006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Veličina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Br.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firmi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Prihodi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bs-Latn-BA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(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mil. 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Marža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Mj.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troškovi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plata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po zap.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 po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zaposlenom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Zaposleni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Veliko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100 (2%)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10.381 (57%)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6,8%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2.988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293.955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35.3</a:t>
                      </a:r>
                      <a:r>
                        <a:rPr lang="bs-Latn-BA" sz="1100" b="1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25</a:t>
                      </a:r>
                      <a:r>
                        <a:rPr lang="en-US" sz="1100" b="1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1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(37%)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Srednje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325 (8%)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4.417 (24%)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7,1%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2.503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145.748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30.308 (32%)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Malo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1.225 (29%)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2.884 (16%)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8,1%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2.178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123.932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23.272 (25%)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Mikro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2.616 (61%)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486 (3%)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−1,9%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1.984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81.651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5.958 (6%)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Ukupno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4.266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18.169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6,8%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2.571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191.550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94.8</a:t>
                      </a:r>
                      <a:r>
                        <a:rPr lang="bs-Latn-BA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63</a:t>
                      </a: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256032" y="2904946"/>
            <a:ext cx="274320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329184" y="2904946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Mikro 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privredna društva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256032" y="3265491"/>
            <a:ext cx="2743200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29184" y="3082611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61%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29184" y="3671027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tek 3% ukupnog prihoda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3200400" y="2904946"/>
            <a:ext cx="2743200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3273552" y="2904946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Mal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i srednj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 privredna društva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6" name="Shape 10"/>
          <p:cNvSpPr/>
          <p:nvPr/>
        </p:nvSpPr>
        <p:spPr>
          <a:xfrm>
            <a:off x="3200400" y="3265491"/>
            <a:ext cx="2743200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3291840" y="3056284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~36% firmi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273552" y="3671027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generišu 40% prihoda</a:t>
            </a:r>
            <a:endParaRPr lang="en-US" sz="950" dirty="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srednji i mali segment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6144768" y="2904946"/>
            <a:ext cx="2706624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6217920" y="2904946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Velika </a:t>
            </a: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privredna dr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144768" y="3265491"/>
            <a:ext cx="2706624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6217920" y="3082611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2% firmi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217920" y="3671027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drže 57% prihoda</a:t>
            </a:r>
            <a:endParaRPr lang="en-US" sz="950" dirty="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marža 6,8%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256032" y="4151990"/>
            <a:ext cx="8595360" cy="842704"/>
          </a:xfrm>
          <a:prstGeom prst="rect">
            <a:avLst/>
          </a:prstGeom>
          <a:solidFill>
            <a:srgbClr val="FFF9E6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329184" y="4135569"/>
            <a:ext cx="8513064" cy="85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Strukturni jaz: 100 velikih firmi (2,3%) generiše 57,1% prihoda uz maržu 6,8</a:t>
            </a:r>
            <a:r>
              <a:rPr lang="en-US" sz="140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%. </a:t>
            </a:r>
            <a:endParaRPr lang="bs-Latn-BA" sz="1400">
              <a:solidFill>
                <a:srgbClr val="1A2A3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Mikro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segment čini 61,3% firmi, a tek 2,7% prihoda</a:t>
            </a:r>
            <a:r>
              <a:rPr lang="en-US" sz="140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 </a:t>
            </a:r>
            <a:endParaRPr lang="bs-Latn-BA" sz="1400">
              <a:solidFill>
                <a:srgbClr val="1A2A3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Najveću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maržu ima segment: malo (8,1%).</a:t>
            </a:r>
            <a:endParaRPr lang="en-US" sz="14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24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F6A8F-5652-4A2A-04F6-0F9A322B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2207F46-20D0-6C79-2AB0-CCA26C9BBD14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C7B7552-07CA-B052-FF93-9278B8B512A4}"/>
              </a:ext>
            </a:extLst>
          </p:cNvPr>
          <p:cNvSpPr/>
          <p:nvPr/>
        </p:nvSpPr>
        <p:spPr>
          <a:xfrm>
            <a:off x="201168" y="0"/>
            <a:ext cx="889711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b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10  </a:t>
            </a:r>
            <a:r>
              <a:rPr lang="bs-Latn-BA" b="1" dirty="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|  Lideri sektora · Sektor C · Industrija · FBiH 2025</a:t>
            </a:r>
            <a:endParaRPr lang="en-US" dirty="0">
              <a:latin typeface="Montserrat" pitchFamily="2" charset="0"/>
            </a:endParaRPr>
          </a:p>
        </p:txBody>
      </p:sp>
      <p:sp>
        <p:nvSpPr>
          <p:cNvPr id="546" name="Shape 4">
            <a:extLst>
              <a:ext uri="{FF2B5EF4-FFF2-40B4-BE49-F238E27FC236}">
                <a16:creationId xmlns:a16="http://schemas.microsoft.com/office/drawing/2014/main" id="{A3D8E4A0-ED37-E37F-7B38-7866294C8E6F}"/>
              </a:ext>
            </a:extLst>
          </p:cNvPr>
          <p:cNvSpPr/>
          <p:nvPr/>
        </p:nvSpPr>
        <p:spPr>
          <a:xfrm>
            <a:off x="169816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7" name="Shape 5">
            <a:extLst>
              <a:ext uri="{FF2B5EF4-FFF2-40B4-BE49-F238E27FC236}">
                <a16:creationId xmlns:a16="http://schemas.microsoft.com/office/drawing/2014/main" id="{D74044AC-148D-35D7-B688-A84DC5330E13}"/>
              </a:ext>
            </a:extLst>
          </p:cNvPr>
          <p:cNvSpPr/>
          <p:nvPr/>
        </p:nvSpPr>
        <p:spPr>
          <a:xfrm>
            <a:off x="169816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1A7A8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8" name="Shape 6">
            <a:extLst>
              <a:ext uri="{FF2B5EF4-FFF2-40B4-BE49-F238E27FC236}">
                <a16:creationId xmlns:a16="http://schemas.microsoft.com/office/drawing/2014/main" id="{A167485B-04DF-F159-72B8-B4192788C89C}"/>
              </a:ext>
            </a:extLst>
          </p:cNvPr>
          <p:cNvSpPr/>
          <p:nvPr/>
        </p:nvSpPr>
        <p:spPr>
          <a:xfrm>
            <a:off x="169816" y="1239811"/>
            <a:ext cx="2803639" cy="411480"/>
          </a:xfrm>
          <a:prstGeom prst="rect">
            <a:avLst/>
          </a:prstGeom>
          <a:solidFill>
            <a:srgbClr val="1A7A8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9" name="Text 7">
            <a:extLst>
              <a:ext uri="{FF2B5EF4-FFF2-40B4-BE49-F238E27FC236}">
                <a16:creationId xmlns:a16="http://schemas.microsoft.com/office/drawing/2014/main" id="{16B854C1-3ABE-6CC5-B1DA-4E4C05FCFB12}"/>
              </a:ext>
            </a:extLst>
          </p:cNvPr>
          <p:cNvSpPr/>
          <p:nvPr/>
        </p:nvSpPr>
        <p:spPr>
          <a:xfrm>
            <a:off x="238954" y="947203"/>
            <a:ext cx="317388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NAJVEĆA PO OBIMU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50" name="Text 8">
            <a:extLst>
              <a:ext uri="{FF2B5EF4-FFF2-40B4-BE49-F238E27FC236}">
                <a16:creationId xmlns:a16="http://schemas.microsoft.com/office/drawing/2014/main" id="{C2AD6723-101A-7A07-4CC6-0FE2FFDAB963}"/>
              </a:ext>
            </a:extLst>
          </p:cNvPr>
          <p:cNvSpPr/>
          <p:nvPr/>
        </p:nvSpPr>
        <p:spPr>
          <a:xfrm>
            <a:off x="238954" y="1157515"/>
            <a:ext cx="285414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Nova željezara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Zenica</a:t>
            </a:r>
            <a:r>
              <a:rPr kumimoji="0" lang="bs-Latn-BA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d.o.o.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1" name="Text 9">
            <a:extLst>
              <a:ext uri="{FF2B5EF4-FFF2-40B4-BE49-F238E27FC236}">
                <a16:creationId xmlns:a16="http://schemas.microsoft.com/office/drawing/2014/main" id="{1507E6C5-9B58-45F2-B81C-7F6A9960AE4B}"/>
              </a:ext>
            </a:extLst>
          </p:cNvPr>
          <p:cNvSpPr/>
          <p:nvPr/>
        </p:nvSpPr>
        <p:spPr>
          <a:xfrm>
            <a:off x="389272" y="1779307"/>
            <a:ext cx="249460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UKUPNI PRIHOD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2" name="Text 10">
            <a:extLst>
              <a:ext uri="{FF2B5EF4-FFF2-40B4-BE49-F238E27FC236}">
                <a16:creationId xmlns:a16="http://schemas.microsoft.com/office/drawing/2014/main" id="{3B8B3B73-C837-FB93-BA71-936841512EFA}"/>
              </a:ext>
            </a:extLst>
          </p:cNvPr>
          <p:cNvSpPr/>
          <p:nvPr/>
        </p:nvSpPr>
        <p:spPr>
          <a:xfrm>
            <a:off x="389272" y="1962187"/>
            <a:ext cx="227354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668,4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3" name="Text 11">
            <a:extLst>
              <a:ext uri="{FF2B5EF4-FFF2-40B4-BE49-F238E27FC236}">
                <a16:creationId xmlns:a16="http://schemas.microsoft.com/office/drawing/2014/main" id="{786D1153-D7DD-577B-EFF4-DF51B6673B77}"/>
              </a:ext>
            </a:extLst>
          </p:cNvPr>
          <p:cNvSpPr/>
          <p:nvPr/>
        </p:nvSpPr>
        <p:spPr>
          <a:xfrm>
            <a:off x="389272" y="2346235"/>
            <a:ext cx="207759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PRIHOD OD IZVOZA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4" name="Text 12">
            <a:extLst>
              <a:ext uri="{FF2B5EF4-FFF2-40B4-BE49-F238E27FC236}">
                <a16:creationId xmlns:a16="http://schemas.microsoft.com/office/drawing/2014/main" id="{5E56CE45-11B0-79C6-C92D-631BDA79A4B9}"/>
              </a:ext>
            </a:extLst>
          </p:cNvPr>
          <p:cNvSpPr/>
          <p:nvPr/>
        </p:nvSpPr>
        <p:spPr>
          <a:xfrm>
            <a:off x="389272" y="2529115"/>
            <a:ext cx="227354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306,8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5" name="Text 13">
            <a:extLst>
              <a:ext uri="{FF2B5EF4-FFF2-40B4-BE49-F238E27FC236}">
                <a16:creationId xmlns:a16="http://schemas.microsoft.com/office/drawing/2014/main" id="{AABE219D-1262-BB03-5088-B6DA6B45AED8}"/>
              </a:ext>
            </a:extLst>
          </p:cNvPr>
          <p:cNvSpPr/>
          <p:nvPr/>
        </p:nvSpPr>
        <p:spPr>
          <a:xfrm>
            <a:off x="389272" y="2913163"/>
            <a:ext cx="198716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ZAPOSLENI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6" name="Text 14">
            <a:extLst>
              <a:ext uri="{FF2B5EF4-FFF2-40B4-BE49-F238E27FC236}">
                <a16:creationId xmlns:a16="http://schemas.microsoft.com/office/drawing/2014/main" id="{E679DFE4-26FD-0583-6848-E8C4FC4AEF61}"/>
              </a:ext>
            </a:extLst>
          </p:cNvPr>
          <p:cNvSpPr/>
          <p:nvPr/>
        </p:nvSpPr>
        <p:spPr>
          <a:xfrm>
            <a:off x="389272" y="3096043"/>
            <a:ext cx="230188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1.878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7" name="Shape 15">
            <a:extLst>
              <a:ext uri="{FF2B5EF4-FFF2-40B4-BE49-F238E27FC236}">
                <a16:creationId xmlns:a16="http://schemas.microsoft.com/office/drawing/2014/main" id="{EEE5CD47-86D1-7312-97FD-ABD88073386D}"/>
              </a:ext>
            </a:extLst>
          </p:cNvPr>
          <p:cNvSpPr/>
          <p:nvPr/>
        </p:nvSpPr>
        <p:spPr>
          <a:xfrm>
            <a:off x="1248857" y="3278622"/>
            <a:ext cx="1762740" cy="384048"/>
          </a:xfrm>
          <a:prstGeom prst="roundRect">
            <a:avLst>
              <a:gd name="adj" fmla="val 11905"/>
            </a:avLst>
          </a:prstGeom>
          <a:solidFill>
            <a:srgbClr val="FBEAE8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8" name="Text 16">
            <a:extLst>
              <a:ext uri="{FF2B5EF4-FFF2-40B4-BE49-F238E27FC236}">
                <a16:creationId xmlns:a16="http://schemas.microsoft.com/office/drawing/2014/main" id="{4D1A5437-6DF5-D673-1DF7-8229154061AA}"/>
              </a:ext>
            </a:extLst>
          </p:cNvPr>
          <p:cNvSpPr/>
          <p:nvPr/>
        </p:nvSpPr>
        <p:spPr>
          <a:xfrm>
            <a:off x="1312864" y="3278622"/>
            <a:ext cx="169873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C4382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Gubitak: −94,9 mil. KM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59" name="Shape 17">
            <a:extLst>
              <a:ext uri="{FF2B5EF4-FFF2-40B4-BE49-F238E27FC236}">
                <a16:creationId xmlns:a16="http://schemas.microsoft.com/office/drawing/2014/main" id="{9FB8E36D-5669-73DF-9FEB-131290C92CAC}"/>
              </a:ext>
            </a:extLst>
          </p:cNvPr>
          <p:cNvSpPr/>
          <p:nvPr/>
        </p:nvSpPr>
        <p:spPr>
          <a:xfrm>
            <a:off x="3131239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0" name="Shape 18">
            <a:extLst>
              <a:ext uri="{FF2B5EF4-FFF2-40B4-BE49-F238E27FC236}">
                <a16:creationId xmlns:a16="http://schemas.microsoft.com/office/drawing/2014/main" id="{46B9311B-DC77-3279-40A5-3872805B288F}"/>
              </a:ext>
            </a:extLst>
          </p:cNvPr>
          <p:cNvSpPr/>
          <p:nvPr/>
        </p:nvSpPr>
        <p:spPr>
          <a:xfrm>
            <a:off x="3131239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0A6E56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1" name="Shape 19">
            <a:extLst>
              <a:ext uri="{FF2B5EF4-FFF2-40B4-BE49-F238E27FC236}">
                <a16:creationId xmlns:a16="http://schemas.microsoft.com/office/drawing/2014/main" id="{87C9E60D-9B72-860F-7B27-B0D0C5374554}"/>
              </a:ext>
            </a:extLst>
          </p:cNvPr>
          <p:cNvSpPr/>
          <p:nvPr/>
        </p:nvSpPr>
        <p:spPr>
          <a:xfrm>
            <a:off x="3131239" y="1239811"/>
            <a:ext cx="2803639" cy="411480"/>
          </a:xfrm>
          <a:prstGeom prst="rect">
            <a:avLst/>
          </a:prstGeom>
          <a:solidFill>
            <a:srgbClr val="0A6E56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2" name="Text 20">
            <a:extLst>
              <a:ext uri="{FF2B5EF4-FFF2-40B4-BE49-F238E27FC236}">
                <a16:creationId xmlns:a16="http://schemas.microsoft.com/office/drawing/2014/main" id="{9A035D6C-9A4D-007D-7134-B69D0085D3D8}"/>
              </a:ext>
            </a:extLst>
          </p:cNvPr>
          <p:cNvSpPr/>
          <p:nvPr/>
        </p:nvSpPr>
        <p:spPr>
          <a:xfrm>
            <a:off x="3200377" y="947203"/>
            <a:ext cx="317388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NAJPROFITABILNIJA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63" name="Text 21">
            <a:extLst>
              <a:ext uri="{FF2B5EF4-FFF2-40B4-BE49-F238E27FC236}">
                <a16:creationId xmlns:a16="http://schemas.microsoft.com/office/drawing/2014/main" id="{1C22C128-BD0A-BB7D-9151-EA4B37B16F33}"/>
              </a:ext>
            </a:extLst>
          </p:cNvPr>
          <p:cNvSpPr/>
          <p:nvPr/>
        </p:nvSpPr>
        <p:spPr>
          <a:xfrm>
            <a:off x="3200377" y="1157515"/>
            <a:ext cx="317388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L</a:t>
            </a:r>
            <a:r>
              <a:rPr kumimoji="0" lang="bs-Latn-BA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ager d.o.o. Posušje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4" name="Text 22">
            <a:extLst>
              <a:ext uri="{FF2B5EF4-FFF2-40B4-BE49-F238E27FC236}">
                <a16:creationId xmlns:a16="http://schemas.microsoft.com/office/drawing/2014/main" id="{C75548B3-51AC-E56A-B7BC-11ED664181CF}"/>
              </a:ext>
            </a:extLst>
          </p:cNvPr>
          <p:cNvSpPr/>
          <p:nvPr/>
        </p:nvSpPr>
        <p:spPr>
          <a:xfrm>
            <a:off x="3350695" y="1779307"/>
            <a:ext cx="253763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NETO DOBIT (BR. 1 U SEKTORU)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5" name="Text 23">
            <a:extLst>
              <a:ext uri="{FF2B5EF4-FFF2-40B4-BE49-F238E27FC236}">
                <a16:creationId xmlns:a16="http://schemas.microsoft.com/office/drawing/2014/main" id="{938067A7-8893-F374-6E03-AB47B9583708}"/>
              </a:ext>
            </a:extLst>
          </p:cNvPr>
          <p:cNvSpPr/>
          <p:nvPr/>
        </p:nvSpPr>
        <p:spPr>
          <a:xfrm>
            <a:off x="3350695" y="1962187"/>
            <a:ext cx="1643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A6E5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78,0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6" name="Text 24">
            <a:extLst>
              <a:ext uri="{FF2B5EF4-FFF2-40B4-BE49-F238E27FC236}">
                <a16:creationId xmlns:a16="http://schemas.microsoft.com/office/drawing/2014/main" id="{F7EF3CCB-2120-27C4-AA48-F95CDB4327CC}"/>
              </a:ext>
            </a:extLst>
          </p:cNvPr>
          <p:cNvSpPr/>
          <p:nvPr/>
        </p:nvSpPr>
        <p:spPr>
          <a:xfrm>
            <a:off x="3350695" y="2346235"/>
            <a:ext cx="20147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UKUPNI PRIHOD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7" name="Text 25">
            <a:extLst>
              <a:ext uri="{FF2B5EF4-FFF2-40B4-BE49-F238E27FC236}">
                <a16:creationId xmlns:a16="http://schemas.microsoft.com/office/drawing/2014/main" id="{D469BD4B-9DED-AEF1-0F34-DBFF0958BB6A}"/>
              </a:ext>
            </a:extLst>
          </p:cNvPr>
          <p:cNvSpPr/>
          <p:nvPr/>
        </p:nvSpPr>
        <p:spPr>
          <a:xfrm>
            <a:off x="3350695" y="2529115"/>
            <a:ext cx="20147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312,9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8" name="Shape 26">
            <a:extLst>
              <a:ext uri="{FF2B5EF4-FFF2-40B4-BE49-F238E27FC236}">
                <a16:creationId xmlns:a16="http://schemas.microsoft.com/office/drawing/2014/main" id="{C3DD357F-209A-4A10-EED1-5BBB6B5E5F1F}"/>
              </a:ext>
            </a:extLst>
          </p:cNvPr>
          <p:cNvSpPr/>
          <p:nvPr/>
        </p:nvSpPr>
        <p:spPr>
          <a:xfrm>
            <a:off x="6086086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9" name="Shape 27">
            <a:extLst>
              <a:ext uri="{FF2B5EF4-FFF2-40B4-BE49-F238E27FC236}">
                <a16:creationId xmlns:a16="http://schemas.microsoft.com/office/drawing/2014/main" id="{410DB930-A210-24AC-B648-1F6BBED1A891}"/>
              </a:ext>
            </a:extLst>
          </p:cNvPr>
          <p:cNvSpPr/>
          <p:nvPr/>
        </p:nvSpPr>
        <p:spPr>
          <a:xfrm>
            <a:off x="6086086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1" name="Text 29">
            <a:extLst>
              <a:ext uri="{FF2B5EF4-FFF2-40B4-BE49-F238E27FC236}">
                <a16:creationId xmlns:a16="http://schemas.microsoft.com/office/drawing/2014/main" id="{6ECA7FD4-988A-4BBD-AD02-3CAD5F161862}"/>
              </a:ext>
            </a:extLst>
          </p:cNvPr>
          <p:cNvSpPr/>
          <p:nvPr/>
        </p:nvSpPr>
        <p:spPr>
          <a:xfrm>
            <a:off x="6155224" y="947203"/>
            <a:ext cx="2803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NAJURAVNOTEŽENIJA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72" name="Text 30">
            <a:extLst>
              <a:ext uri="{FF2B5EF4-FFF2-40B4-BE49-F238E27FC236}">
                <a16:creationId xmlns:a16="http://schemas.microsoft.com/office/drawing/2014/main" id="{B61D74A8-4631-7FA6-91CA-D7AFE52399CC}"/>
              </a:ext>
            </a:extLst>
          </p:cNvPr>
          <p:cNvSpPr/>
          <p:nvPr/>
        </p:nvSpPr>
        <p:spPr>
          <a:xfrm>
            <a:off x="6155224" y="1157515"/>
            <a:ext cx="251445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Violeta</a:t>
            </a:r>
            <a:r>
              <a:rPr kumimoji="0" lang="bs-Latn-BA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d.o.o.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Grude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3" name="Text 31">
            <a:extLst>
              <a:ext uri="{FF2B5EF4-FFF2-40B4-BE49-F238E27FC236}">
                <a16:creationId xmlns:a16="http://schemas.microsoft.com/office/drawing/2014/main" id="{BD1AAA36-0698-D74A-F112-D096AE09D9C6}"/>
              </a:ext>
            </a:extLst>
          </p:cNvPr>
          <p:cNvSpPr/>
          <p:nvPr/>
        </p:nvSpPr>
        <p:spPr>
          <a:xfrm>
            <a:off x="6305542" y="1779307"/>
            <a:ext cx="249681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UKUPNI PRIHOD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4" name="Text 32">
            <a:extLst>
              <a:ext uri="{FF2B5EF4-FFF2-40B4-BE49-F238E27FC236}">
                <a16:creationId xmlns:a16="http://schemas.microsoft.com/office/drawing/2014/main" id="{5CFA0DA9-D1EE-A07F-2EDF-C3572EAD4148}"/>
              </a:ext>
            </a:extLst>
          </p:cNvPr>
          <p:cNvSpPr/>
          <p:nvPr/>
        </p:nvSpPr>
        <p:spPr>
          <a:xfrm>
            <a:off x="6305542" y="1962187"/>
            <a:ext cx="244918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458,2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5" name="Text 33">
            <a:extLst>
              <a:ext uri="{FF2B5EF4-FFF2-40B4-BE49-F238E27FC236}">
                <a16:creationId xmlns:a16="http://schemas.microsoft.com/office/drawing/2014/main" id="{6CC876B3-B0D4-6D11-E34A-1A36155AB89C}"/>
              </a:ext>
            </a:extLst>
          </p:cNvPr>
          <p:cNvSpPr/>
          <p:nvPr/>
        </p:nvSpPr>
        <p:spPr>
          <a:xfrm>
            <a:off x="6305542" y="2346235"/>
            <a:ext cx="23641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NETO DOBIT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6" name="Text 34">
            <a:extLst>
              <a:ext uri="{FF2B5EF4-FFF2-40B4-BE49-F238E27FC236}">
                <a16:creationId xmlns:a16="http://schemas.microsoft.com/office/drawing/2014/main" id="{5BC70171-2567-5105-C840-DF01882B3530}"/>
              </a:ext>
            </a:extLst>
          </p:cNvPr>
          <p:cNvSpPr/>
          <p:nvPr/>
        </p:nvSpPr>
        <p:spPr>
          <a:xfrm>
            <a:off x="6305542" y="2529115"/>
            <a:ext cx="22438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43,2 mil.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7" name="Text 35">
            <a:extLst>
              <a:ext uri="{FF2B5EF4-FFF2-40B4-BE49-F238E27FC236}">
                <a16:creationId xmlns:a16="http://schemas.microsoft.com/office/drawing/2014/main" id="{BAD46221-211A-3E89-D2FB-BBD4898FEACC}"/>
              </a:ext>
            </a:extLst>
          </p:cNvPr>
          <p:cNvSpPr/>
          <p:nvPr/>
        </p:nvSpPr>
        <p:spPr>
          <a:xfrm>
            <a:off x="6305542" y="2913163"/>
            <a:ext cx="214410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ZAPOSLENI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8" name="Text 36">
            <a:extLst>
              <a:ext uri="{FF2B5EF4-FFF2-40B4-BE49-F238E27FC236}">
                <a16:creationId xmlns:a16="http://schemas.microsoft.com/office/drawing/2014/main" id="{F1ADE308-EAB6-FD76-E247-39E023563689}"/>
              </a:ext>
            </a:extLst>
          </p:cNvPr>
          <p:cNvSpPr/>
          <p:nvPr/>
        </p:nvSpPr>
        <p:spPr>
          <a:xfrm>
            <a:off x="6305542" y="3096043"/>
            <a:ext cx="23641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898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9" name="Text 37">
            <a:extLst>
              <a:ext uri="{FF2B5EF4-FFF2-40B4-BE49-F238E27FC236}">
                <a16:creationId xmlns:a16="http://schemas.microsoft.com/office/drawing/2014/main" id="{FA0FE66C-5401-E220-7119-35005C8E13BD}"/>
              </a:ext>
            </a:extLst>
          </p:cNvPr>
          <p:cNvSpPr/>
          <p:nvPr/>
        </p:nvSpPr>
        <p:spPr>
          <a:xfrm>
            <a:off x="169816" y="3636805"/>
            <a:ext cx="118467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10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OSTALI LIDERI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0" name="Shape 38">
            <a:extLst>
              <a:ext uri="{FF2B5EF4-FFF2-40B4-BE49-F238E27FC236}">
                <a16:creationId xmlns:a16="http://schemas.microsoft.com/office/drawing/2014/main" id="{59891872-5235-FA5D-2855-25305F3C0C46}"/>
              </a:ext>
            </a:extLst>
          </p:cNvPr>
          <p:cNvSpPr/>
          <p:nvPr/>
        </p:nvSpPr>
        <p:spPr>
          <a:xfrm>
            <a:off x="190716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1" name="Shape 39">
            <a:extLst>
              <a:ext uri="{FF2B5EF4-FFF2-40B4-BE49-F238E27FC236}">
                <a16:creationId xmlns:a16="http://schemas.microsoft.com/office/drawing/2014/main" id="{B47DE1CF-0248-CF4F-BE25-C14D700C4498}"/>
              </a:ext>
            </a:extLst>
          </p:cNvPr>
          <p:cNvSpPr/>
          <p:nvPr/>
        </p:nvSpPr>
        <p:spPr>
          <a:xfrm>
            <a:off x="190716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2" name="Text 40">
            <a:extLst>
              <a:ext uri="{FF2B5EF4-FFF2-40B4-BE49-F238E27FC236}">
                <a16:creationId xmlns:a16="http://schemas.microsoft.com/office/drawing/2014/main" id="{7CB016F4-BA46-74AD-2600-950E8E8C8EA8}"/>
              </a:ext>
            </a:extLst>
          </p:cNvPr>
          <p:cNvSpPr/>
          <p:nvPr/>
        </p:nvSpPr>
        <p:spPr>
          <a:xfrm>
            <a:off x="394496" y="4011709"/>
            <a:ext cx="149228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TT KABELI</a:t>
            </a:r>
            <a:r>
              <a:rPr kumimoji="0" lang="bs-Latn-BA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d.o.o. Široki Brijeg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3" name="Text 41">
            <a:extLst>
              <a:ext uri="{FF2B5EF4-FFF2-40B4-BE49-F238E27FC236}">
                <a16:creationId xmlns:a16="http://schemas.microsoft.com/office/drawing/2014/main" id="{B45B9F5D-1A4F-2E03-D5B1-54343FECC0C8}"/>
              </a:ext>
            </a:extLst>
          </p:cNvPr>
          <p:cNvSpPr/>
          <p:nvPr/>
        </p:nvSpPr>
        <p:spPr>
          <a:xfrm>
            <a:off x="348476" y="4304317"/>
            <a:ext cx="15927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Prihod: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403,6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4" name="Shape 42">
            <a:extLst>
              <a:ext uri="{FF2B5EF4-FFF2-40B4-BE49-F238E27FC236}">
                <a16:creationId xmlns:a16="http://schemas.microsoft.com/office/drawing/2014/main" id="{0116BF79-DC17-BFB7-00F2-4450D0A0994B}"/>
              </a:ext>
            </a:extLst>
          </p:cNvPr>
          <p:cNvSpPr/>
          <p:nvPr/>
        </p:nvSpPr>
        <p:spPr>
          <a:xfrm>
            <a:off x="1963145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5" name="Shape 43">
            <a:extLst>
              <a:ext uri="{FF2B5EF4-FFF2-40B4-BE49-F238E27FC236}">
                <a16:creationId xmlns:a16="http://schemas.microsoft.com/office/drawing/2014/main" id="{B1D3F64B-38E7-6805-3A11-2692F20BFDDF}"/>
              </a:ext>
            </a:extLst>
          </p:cNvPr>
          <p:cNvSpPr/>
          <p:nvPr/>
        </p:nvSpPr>
        <p:spPr>
          <a:xfrm>
            <a:off x="1963145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6" name="Text 44">
            <a:extLst>
              <a:ext uri="{FF2B5EF4-FFF2-40B4-BE49-F238E27FC236}">
                <a16:creationId xmlns:a16="http://schemas.microsoft.com/office/drawing/2014/main" id="{00F2C521-240C-E975-9CFA-41236E66A75C}"/>
              </a:ext>
            </a:extLst>
          </p:cNvPr>
          <p:cNvSpPr/>
          <p:nvPr/>
        </p:nvSpPr>
        <p:spPr>
          <a:xfrm>
            <a:off x="2156073" y="4011709"/>
            <a:ext cx="13053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Sisecam Soda Lukavac d.o.o.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7" name="Text 45">
            <a:extLst>
              <a:ext uri="{FF2B5EF4-FFF2-40B4-BE49-F238E27FC236}">
                <a16:creationId xmlns:a16="http://schemas.microsoft.com/office/drawing/2014/main" id="{CC92E080-4350-9B4E-00E3-07699AB3B0DA}"/>
              </a:ext>
            </a:extLst>
          </p:cNvPr>
          <p:cNvSpPr/>
          <p:nvPr/>
        </p:nvSpPr>
        <p:spPr>
          <a:xfrm>
            <a:off x="2130953" y="4304317"/>
            <a:ext cx="1560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Izvoz: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260,2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8" name="Shape 46">
            <a:extLst>
              <a:ext uri="{FF2B5EF4-FFF2-40B4-BE49-F238E27FC236}">
                <a16:creationId xmlns:a16="http://schemas.microsoft.com/office/drawing/2014/main" id="{D3478D87-D50A-55F7-9EA0-9A24E181F3E3}"/>
              </a:ext>
            </a:extLst>
          </p:cNvPr>
          <p:cNvSpPr/>
          <p:nvPr/>
        </p:nvSpPr>
        <p:spPr>
          <a:xfrm>
            <a:off x="3729084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9" name="Shape 47">
            <a:extLst>
              <a:ext uri="{FF2B5EF4-FFF2-40B4-BE49-F238E27FC236}">
                <a16:creationId xmlns:a16="http://schemas.microsoft.com/office/drawing/2014/main" id="{218C1E39-42B1-A4F5-30A6-08A6805ADAC9}"/>
              </a:ext>
            </a:extLst>
          </p:cNvPr>
          <p:cNvSpPr/>
          <p:nvPr/>
        </p:nvSpPr>
        <p:spPr>
          <a:xfrm>
            <a:off x="3729084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0" name="Text 48">
            <a:extLst>
              <a:ext uri="{FF2B5EF4-FFF2-40B4-BE49-F238E27FC236}">
                <a16:creationId xmlns:a16="http://schemas.microsoft.com/office/drawing/2014/main" id="{E73F8F1E-F450-BAD6-1AE0-FF50E59FE666}"/>
              </a:ext>
            </a:extLst>
          </p:cNvPr>
          <p:cNvSpPr/>
          <p:nvPr/>
        </p:nvSpPr>
        <p:spPr>
          <a:xfrm>
            <a:off x="3911965" y="4011709"/>
            <a:ext cx="15641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Heidelberg</a:t>
            </a:r>
            <a:r>
              <a:rPr kumimoji="0" lang="bs-Latn-BA" sz="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Materials Cement BiH d.o.o. </a:t>
            </a:r>
            <a:r>
              <a:rPr lang="bs-Latn-BA" sz="900" b="1" kern="0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Kakanj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1" name="Text 49">
            <a:extLst>
              <a:ext uri="{FF2B5EF4-FFF2-40B4-BE49-F238E27FC236}">
                <a16:creationId xmlns:a16="http://schemas.microsoft.com/office/drawing/2014/main" id="{4922A6AF-1813-D349-09AF-AF685DAB8F64}"/>
              </a:ext>
            </a:extLst>
          </p:cNvPr>
          <p:cNvSpPr/>
          <p:nvPr/>
        </p:nvSpPr>
        <p:spPr>
          <a:xfrm>
            <a:off x="3886843" y="4304317"/>
            <a:ext cx="14868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000" kern="0" dirty="0">
                <a:solidFill>
                  <a:srgbClr val="5A6A7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Dobit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61,4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92" name="Shape 50">
            <a:extLst>
              <a:ext uri="{FF2B5EF4-FFF2-40B4-BE49-F238E27FC236}">
                <a16:creationId xmlns:a16="http://schemas.microsoft.com/office/drawing/2014/main" id="{51702115-4420-2119-2BD3-5F2AA22702A7}"/>
              </a:ext>
            </a:extLst>
          </p:cNvPr>
          <p:cNvSpPr/>
          <p:nvPr/>
        </p:nvSpPr>
        <p:spPr>
          <a:xfrm>
            <a:off x="5505069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3" name="Shape 51">
            <a:extLst>
              <a:ext uri="{FF2B5EF4-FFF2-40B4-BE49-F238E27FC236}">
                <a16:creationId xmlns:a16="http://schemas.microsoft.com/office/drawing/2014/main" id="{07474D1D-CC28-9C39-4C41-63C675A37BE1}"/>
              </a:ext>
            </a:extLst>
          </p:cNvPr>
          <p:cNvSpPr/>
          <p:nvPr/>
        </p:nvSpPr>
        <p:spPr>
          <a:xfrm>
            <a:off x="5505069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4" name="Text 52">
            <a:extLst>
              <a:ext uri="{FF2B5EF4-FFF2-40B4-BE49-F238E27FC236}">
                <a16:creationId xmlns:a16="http://schemas.microsoft.com/office/drawing/2014/main" id="{7F12901B-C56A-30D6-E7FC-F3DD7D7C6F28}"/>
              </a:ext>
            </a:extLst>
          </p:cNvPr>
          <p:cNvSpPr/>
          <p:nvPr/>
        </p:nvSpPr>
        <p:spPr>
          <a:xfrm>
            <a:off x="5687949" y="4011709"/>
            <a:ext cx="149027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</a:t>
            </a:r>
            <a:r>
              <a:rPr kumimoji="0" lang="bs-Latn-BA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gman d.d.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Konjic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5" name="Text 53">
            <a:extLst>
              <a:ext uri="{FF2B5EF4-FFF2-40B4-BE49-F238E27FC236}">
                <a16:creationId xmlns:a16="http://schemas.microsoft.com/office/drawing/2014/main" id="{684F0EE2-0132-3EF0-2AB3-52B0786C220F}"/>
              </a:ext>
            </a:extLst>
          </p:cNvPr>
          <p:cNvSpPr/>
          <p:nvPr/>
        </p:nvSpPr>
        <p:spPr>
          <a:xfrm>
            <a:off x="5662829" y="4304317"/>
            <a:ext cx="1560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Zaposleni: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1.361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96" name="Shape 54">
            <a:extLst>
              <a:ext uri="{FF2B5EF4-FFF2-40B4-BE49-F238E27FC236}">
                <a16:creationId xmlns:a16="http://schemas.microsoft.com/office/drawing/2014/main" id="{390E99C4-D39C-DFC4-B76C-52BAD5B73ACB}"/>
              </a:ext>
            </a:extLst>
          </p:cNvPr>
          <p:cNvSpPr/>
          <p:nvPr/>
        </p:nvSpPr>
        <p:spPr>
          <a:xfrm>
            <a:off x="7269660" y="3965189"/>
            <a:ext cx="1711510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7" name="Shape 55">
            <a:extLst>
              <a:ext uri="{FF2B5EF4-FFF2-40B4-BE49-F238E27FC236}">
                <a16:creationId xmlns:a16="http://schemas.microsoft.com/office/drawing/2014/main" id="{5A922AD1-2368-7ABB-02DD-85AD77D000BD}"/>
              </a:ext>
            </a:extLst>
          </p:cNvPr>
          <p:cNvSpPr/>
          <p:nvPr/>
        </p:nvSpPr>
        <p:spPr>
          <a:xfrm>
            <a:off x="7269660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8" name="Text 56">
            <a:extLst>
              <a:ext uri="{FF2B5EF4-FFF2-40B4-BE49-F238E27FC236}">
                <a16:creationId xmlns:a16="http://schemas.microsoft.com/office/drawing/2014/main" id="{E5F8F17F-5AE1-23A9-E8C4-9737C67C4315}"/>
              </a:ext>
            </a:extLst>
          </p:cNvPr>
          <p:cNvSpPr/>
          <p:nvPr/>
        </p:nvSpPr>
        <p:spPr>
          <a:xfrm>
            <a:off x="7452540" y="4011709"/>
            <a:ext cx="152863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2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Natron-Hayat d.o.o. Maglaj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9" name="Text 57">
            <a:extLst>
              <a:ext uri="{FF2B5EF4-FFF2-40B4-BE49-F238E27FC236}">
                <a16:creationId xmlns:a16="http://schemas.microsoft.com/office/drawing/2014/main" id="{86931E84-636F-9D3E-9768-DC08E16D6219}"/>
              </a:ext>
            </a:extLst>
          </p:cNvPr>
          <p:cNvSpPr/>
          <p:nvPr/>
        </p:nvSpPr>
        <p:spPr>
          <a:xfrm>
            <a:off x="7427419" y="4304317"/>
            <a:ext cx="15486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Izvoz: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159,6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600" name="Text 58">
            <a:extLst>
              <a:ext uri="{FF2B5EF4-FFF2-40B4-BE49-F238E27FC236}">
                <a16:creationId xmlns:a16="http://schemas.microsoft.com/office/drawing/2014/main" id="{87D54FE0-7387-3CAC-523B-74D80FB4107D}"/>
              </a:ext>
            </a:extLst>
          </p:cNvPr>
          <p:cNvSpPr/>
          <p:nvPr/>
        </p:nvSpPr>
        <p:spPr>
          <a:xfrm>
            <a:off x="190716" y="4727524"/>
            <a:ext cx="878534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Uvid:  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tri profila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uspjeha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Nova željezara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vodila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po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obimu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prihoda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ali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poslovala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s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gubitkom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L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ager d.o.o.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po profitu, Violeta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d.o.o.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ujednačeno u svemu.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602" name="Shape 15">
            <a:extLst>
              <a:ext uri="{FF2B5EF4-FFF2-40B4-BE49-F238E27FC236}">
                <a16:creationId xmlns:a16="http://schemas.microsoft.com/office/drawing/2014/main" id="{CCA70053-454C-DC83-75E0-783062912AE0}"/>
              </a:ext>
            </a:extLst>
          </p:cNvPr>
          <p:cNvSpPr/>
          <p:nvPr/>
        </p:nvSpPr>
        <p:spPr>
          <a:xfrm>
            <a:off x="4411499" y="3315499"/>
            <a:ext cx="1585168" cy="384048"/>
          </a:xfrm>
          <a:prstGeom prst="roundRect">
            <a:avLst>
              <a:gd name="adj" fmla="val 11905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04" name="Text 16">
            <a:extLst>
              <a:ext uri="{FF2B5EF4-FFF2-40B4-BE49-F238E27FC236}">
                <a16:creationId xmlns:a16="http://schemas.microsoft.com/office/drawing/2014/main" id="{8F4D2A0A-704C-015B-0C6F-23DB90456B41}"/>
              </a:ext>
            </a:extLst>
          </p:cNvPr>
          <p:cNvSpPr/>
          <p:nvPr/>
        </p:nvSpPr>
        <p:spPr>
          <a:xfrm>
            <a:off x="4475506" y="3315499"/>
            <a:ext cx="152116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100" b="1" kern="0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Profitna marža 25%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829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E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5457CD-D01A-125E-7477-7A80CBBAC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41C0FB1-7FFF-9513-5068-1FAF0718F30D}"/>
              </a:ext>
            </a:extLst>
          </p:cNvPr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BCE2A89-9770-6386-DB22-FE5B14E7CFF9}"/>
              </a:ext>
            </a:extLst>
          </p:cNvPr>
          <p:cNvSpPr/>
          <p:nvPr/>
        </p:nvSpPr>
        <p:spPr>
          <a:xfrm>
            <a:off x="472356" y="4114800"/>
            <a:ext cx="8686800" cy="1028700"/>
          </a:xfrm>
          <a:prstGeom prst="rect">
            <a:avLst/>
          </a:prstGeom>
          <a:solidFill>
            <a:srgbClr val="152E61"/>
          </a:solidFill>
          <a:ln w="12700">
            <a:solidFill>
              <a:srgbClr val="152E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A04588B-10A5-15D1-9030-7C107499A403}"/>
              </a:ext>
            </a:extLst>
          </p:cNvPr>
          <p:cNvSpPr/>
          <p:nvPr/>
        </p:nvSpPr>
        <p:spPr>
          <a:xfrm>
            <a:off x="731520" y="1429800"/>
            <a:ext cx="7772400" cy="11472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Sektor D · Energija</a:t>
            </a:r>
            <a:endParaRPr lang="es-ES" sz="2800" b="1" dirty="0">
              <a:solidFill>
                <a:srgbClr val="FFFFFF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F894EAC-FD3F-3361-10FA-23D5202DD898}"/>
              </a:ext>
            </a:extLst>
          </p:cNvPr>
          <p:cNvSpPr/>
          <p:nvPr/>
        </p:nvSpPr>
        <p:spPr>
          <a:xfrm>
            <a:off x="731520" y="3337560"/>
            <a:ext cx="731520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bs-Latn-BA" sz="1300" dirty="0">
              <a:solidFill>
                <a:srgbClr val="D6E4F7"/>
              </a:solidFill>
              <a:latin typeface="Montserrat"/>
            </a:endParaRPr>
          </a:p>
        </p:txBody>
      </p:sp>
      <p:sp>
        <p:nvSpPr>
          <p:cNvPr id="9" name="Shape 12">
            <a:extLst>
              <a:ext uri="{FF2B5EF4-FFF2-40B4-BE49-F238E27FC236}">
                <a16:creationId xmlns:a16="http://schemas.microsoft.com/office/drawing/2014/main" id="{44164194-9457-694C-3166-BB53C2F0CA28}"/>
              </a:ext>
            </a:extLst>
          </p:cNvPr>
          <p:cNvSpPr/>
          <p:nvPr/>
        </p:nvSpPr>
        <p:spPr>
          <a:xfrm>
            <a:off x="822455" y="2529945"/>
            <a:ext cx="1280160" cy="4572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64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8726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01  |  Ključni pokazatelji i pozicija u privredi FBiH · Sektor D · Energija · 2025</a:t>
            </a:r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465034" y="2287300"/>
            <a:ext cx="2596896" cy="310896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38186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rezultat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65034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519898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>
                <a:solidFill>
                  <a:srgbClr val="B3261E"/>
                </a:solidFill>
                <a:latin typeface="Montserrat"/>
                <a:ea typeface="Calibri" pitchFamily="34" charset="-122"/>
                <a:cs typeface="Calibri" pitchFamily="34" charset="-120"/>
              </a:rPr>
              <a:t>−7,2 mil. KM</a:t>
            </a:r>
            <a:endParaRPr lang="en-US" sz="2000" b="1" dirty="0">
              <a:solidFill>
                <a:srgbClr val="B3261E"/>
              </a:solidFill>
              <a:latin typeface="Montserrat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519898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Dobit 64,4 vs gubitak 71,5 mil. KM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3226522" y="2287300"/>
            <a:ext cx="2596896" cy="310896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299674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marža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3226522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281386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B3261E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−0,2%</a:t>
            </a:r>
            <a:endParaRPr lang="en-US" sz="1900" dirty="0">
              <a:solidFill>
                <a:srgbClr val="B3261E"/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3281386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Prosjek privrede FBiH: +6,2%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5988010" y="2287300"/>
            <a:ext cx="2596896" cy="310896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6061162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 po zaposlenom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5988010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042874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431.119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6042874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2× prosjek FBiH (214.817 KM)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52" name="Shape 17">
            <a:extLst>
              <a:ext uri="{FF2B5EF4-FFF2-40B4-BE49-F238E27FC236}">
                <a16:creationId xmlns:a16="http://schemas.microsoft.com/office/drawing/2014/main" id="{4ADD4D74-5573-5B35-0C7C-B7A28D37D19A}"/>
              </a:ext>
            </a:extLst>
          </p:cNvPr>
          <p:cNvSpPr/>
          <p:nvPr/>
        </p:nvSpPr>
        <p:spPr>
          <a:xfrm>
            <a:off x="455891" y="1114258"/>
            <a:ext cx="2596896" cy="310896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18">
            <a:extLst>
              <a:ext uri="{FF2B5EF4-FFF2-40B4-BE49-F238E27FC236}">
                <a16:creationId xmlns:a16="http://schemas.microsoft.com/office/drawing/2014/main" id="{7B147432-8FFF-4184-F6C0-56D8D4B91F51}"/>
              </a:ext>
            </a:extLst>
          </p:cNvPr>
          <p:cNvSpPr/>
          <p:nvPr/>
        </p:nvSpPr>
        <p:spPr>
          <a:xfrm>
            <a:off x="529043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Broj privrednih društava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4" name="Shape 19">
            <a:extLst>
              <a:ext uri="{FF2B5EF4-FFF2-40B4-BE49-F238E27FC236}">
                <a16:creationId xmlns:a16="http://schemas.microsoft.com/office/drawing/2014/main" id="{7B8908E2-E189-34A0-57CF-DD50FD9E15FF}"/>
              </a:ext>
            </a:extLst>
          </p:cNvPr>
          <p:cNvSpPr/>
          <p:nvPr/>
        </p:nvSpPr>
        <p:spPr>
          <a:xfrm>
            <a:off x="455891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20">
            <a:extLst>
              <a:ext uri="{FF2B5EF4-FFF2-40B4-BE49-F238E27FC236}">
                <a16:creationId xmlns:a16="http://schemas.microsoft.com/office/drawing/2014/main" id="{C45D8B22-61C5-BB5B-FC26-54C7F1EF9769}"/>
              </a:ext>
            </a:extLst>
          </p:cNvPr>
          <p:cNvSpPr/>
          <p:nvPr/>
        </p:nvSpPr>
        <p:spPr>
          <a:xfrm>
            <a:off x="510755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548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57" name="Shape 22">
            <a:extLst>
              <a:ext uri="{FF2B5EF4-FFF2-40B4-BE49-F238E27FC236}">
                <a16:creationId xmlns:a16="http://schemas.microsoft.com/office/drawing/2014/main" id="{CB5F9CDD-6A65-F31C-9BCE-B3C5014F3AE5}"/>
              </a:ext>
            </a:extLst>
          </p:cNvPr>
          <p:cNvSpPr/>
          <p:nvPr/>
        </p:nvSpPr>
        <p:spPr>
          <a:xfrm>
            <a:off x="3217379" y="1114258"/>
            <a:ext cx="2596896" cy="310896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23">
            <a:extLst>
              <a:ext uri="{FF2B5EF4-FFF2-40B4-BE49-F238E27FC236}">
                <a16:creationId xmlns:a16="http://schemas.microsoft.com/office/drawing/2014/main" id="{F50B93A2-B334-BEA9-21F6-66AC5D1AA2C7}"/>
              </a:ext>
            </a:extLst>
          </p:cNvPr>
          <p:cNvSpPr/>
          <p:nvPr/>
        </p:nvSpPr>
        <p:spPr>
          <a:xfrm>
            <a:off x="3290531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Broj zaposlenih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9" name="Shape 24">
            <a:extLst>
              <a:ext uri="{FF2B5EF4-FFF2-40B4-BE49-F238E27FC236}">
                <a16:creationId xmlns:a16="http://schemas.microsoft.com/office/drawing/2014/main" id="{495705C9-6FC9-88CB-FF94-8BE62608DDC0}"/>
              </a:ext>
            </a:extLst>
          </p:cNvPr>
          <p:cNvSpPr/>
          <p:nvPr/>
        </p:nvSpPr>
        <p:spPr>
          <a:xfrm>
            <a:off x="3217379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25">
            <a:extLst>
              <a:ext uri="{FF2B5EF4-FFF2-40B4-BE49-F238E27FC236}">
                <a16:creationId xmlns:a16="http://schemas.microsoft.com/office/drawing/2014/main" id="{4D55886A-59A6-B09C-4824-FE6A156D9F52}"/>
              </a:ext>
            </a:extLst>
          </p:cNvPr>
          <p:cNvSpPr/>
          <p:nvPr/>
        </p:nvSpPr>
        <p:spPr>
          <a:xfrm>
            <a:off x="3272243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7.971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61" name="Text 26">
            <a:extLst>
              <a:ext uri="{FF2B5EF4-FFF2-40B4-BE49-F238E27FC236}">
                <a16:creationId xmlns:a16="http://schemas.microsoft.com/office/drawing/2014/main" id="{81E1684F-1A03-67AE-A6A1-E4F1B9FC7F11}"/>
              </a:ext>
            </a:extLst>
          </p:cNvPr>
          <p:cNvSpPr/>
          <p:nvPr/>
        </p:nvSpPr>
        <p:spPr>
          <a:xfrm>
            <a:off x="3272243" y="1828222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bs-Latn-BA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2,2% zaposlenih u privredi FBiH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62" name="Shape 27">
            <a:extLst>
              <a:ext uri="{FF2B5EF4-FFF2-40B4-BE49-F238E27FC236}">
                <a16:creationId xmlns:a16="http://schemas.microsoft.com/office/drawing/2014/main" id="{B3DC33D8-C32A-10CA-B105-DFEA96AB86BB}"/>
              </a:ext>
            </a:extLst>
          </p:cNvPr>
          <p:cNvSpPr/>
          <p:nvPr/>
        </p:nvSpPr>
        <p:spPr>
          <a:xfrm>
            <a:off x="5978867" y="1114258"/>
            <a:ext cx="2596896" cy="310896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28">
            <a:extLst>
              <a:ext uri="{FF2B5EF4-FFF2-40B4-BE49-F238E27FC236}">
                <a16:creationId xmlns:a16="http://schemas.microsoft.com/office/drawing/2014/main" id="{6DF9E916-085A-2423-2678-777581697C04}"/>
              </a:ext>
            </a:extLst>
          </p:cNvPr>
          <p:cNvSpPr/>
          <p:nvPr/>
        </p:nvSpPr>
        <p:spPr>
          <a:xfrm>
            <a:off x="6052019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</a:t>
            </a:r>
            <a:r>
              <a:rPr lang="bs-Latn-BA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</a:t>
            </a:r>
          </a:p>
        </p:txBody>
      </p:sp>
      <p:sp>
        <p:nvSpPr>
          <p:cNvPr id="64" name="Shape 29">
            <a:extLst>
              <a:ext uri="{FF2B5EF4-FFF2-40B4-BE49-F238E27FC236}">
                <a16:creationId xmlns:a16="http://schemas.microsoft.com/office/drawing/2014/main" id="{8A6A16BE-4CB9-6FA2-686E-529A29F58D01}"/>
              </a:ext>
            </a:extLst>
          </p:cNvPr>
          <p:cNvSpPr/>
          <p:nvPr/>
        </p:nvSpPr>
        <p:spPr>
          <a:xfrm>
            <a:off x="5978867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30">
            <a:extLst>
              <a:ext uri="{FF2B5EF4-FFF2-40B4-BE49-F238E27FC236}">
                <a16:creationId xmlns:a16="http://schemas.microsoft.com/office/drawing/2014/main" id="{A2FEF82A-219C-B76A-34B8-925ABE3793F9}"/>
              </a:ext>
            </a:extLst>
          </p:cNvPr>
          <p:cNvSpPr/>
          <p:nvPr/>
        </p:nvSpPr>
        <p:spPr>
          <a:xfrm>
            <a:off x="6033731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3,44 mlrd.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66" name="Text 31">
            <a:extLst>
              <a:ext uri="{FF2B5EF4-FFF2-40B4-BE49-F238E27FC236}">
                <a16:creationId xmlns:a16="http://schemas.microsoft.com/office/drawing/2014/main" id="{42EA3670-E3DF-D188-C07E-9DDD5269101F}"/>
              </a:ext>
            </a:extLst>
          </p:cNvPr>
          <p:cNvSpPr/>
          <p:nvPr/>
        </p:nvSpPr>
        <p:spPr>
          <a:xfrm>
            <a:off x="6033731" y="1828222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4,3% prihoda privrede FBiH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SubFirme">
            <a:extLst>
              <a:ext uri="{FF2B5EF4-FFF2-40B4-BE49-F238E27FC236}">
                <a16:creationId xmlns:a16="http://schemas.microsoft.com/office/drawing/2014/main" id="{4BDD1404-A714-4F2A-BF16-7278E2F57F0B}"/>
              </a:ext>
            </a:extLst>
          </p:cNvPr>
          <p:cNvSpPr txBox="1"/>
          <p:nvPr/>
        </p:nvSpPr>
        <p:spPr>
          <a:xfrm>
            <a:off x="508000" y="1828800"/>
            <a:ext cx="25019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000">
                <a:solidFill>
                  <a:srgbClr val="41505F"/>
                </a:solidFill>
                <a:latin typeface="Montserrat"/>
              </a:rPr>
              <a:t>1,9% firmi u privredi FBiH</a:t>
            </a:r>
          </a:p>
        </p:txBody>
      </p:sp>
      <p:sp>
        <p:nvSpPr>
          <p:cNvPr id="5" name="InsightBar">
            <a:extLst>
              <a:ext uri="{FF2B5EF4-FFF2-40B4-BE49-F238E27FC236}">
                <a16:creationId xmlns:a16="http://schemas.microsoft.com/office/drawing/2014/main" id="{0B236081-1026-4E93-8291-F3AD26DC83AF}"/>
              </a:ext>
            </a:extLst>
          </p:cNvPr>
          <p:cNvSpPr/>
          <p:nvPr/>
        </p:nvSpPr>
        <p:spPr>
          <a:xfrm>
            <a:off x="469900" y="3555999"/>
            <a:ext cx="8102600" cy="1283419"/>
          </a:xfrm>
          <a:prstGeom prst="rect">
            <a:avLst/>
          </a:prstGeom>
          <a:solidFill>
            <a:srgbClr val="F1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InsightChip">
            <a:extLst>
              <a:ext uri="{FF2B5EF4-FFF2-40B4-BE49-F238E27FC236}">
                <a16:creationId xmlns:a16="http://schemas.microsoft.com/office/drawing/2014/main" id="{4CA3ECD8-92AC-4176-BB4F-32602D20099F}"/>
              </a:ext>
            </a:extLst>
          </p:cNvPr>
          <p:cNvSpPr/>
          <p:nvPr/>
        </p:nvSpPr>
        <p:spPr>
          <a:xfrm>
            <a:off x="469900" y="3556000"/>
            <a:ext cx="49998" cy="1283418"/>
          </a:xfrm>
          <a:prstGeom prst="rect">
            <a:avLst/>
          </a:prstGeom>
          <a:solidFill>
            <a:srgbClr val="1B3A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InsightTitle">
            <a:extLst>
              <a:ext uri="{FF2B5EF4-FFF2-40B4-BE49-F238E27FC236}">
                <a16:creationId xmlns:a16="http://schemas.microsoft.com/office/drawing/2014/main" id="{E3CF359A-A770-4C1E-9D68-586B97CED62D}"/>
              </a:ext>
            </a:extLst>
          </p:cNvPr>
          <p:cNvSpPr txBox="1"/>
          <p:nvPr/>
        </p:nvSpPr>
        <p:spPr>
          <a:xfrm>
            <a:off x="698500" y="3566811"/>
            <a:ext cx="7747000" cy="2032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B3A6B"/>
                </a:solidFill>
                <a:latin typeface="Montserrat"/>
              </a:rPr>
              <a:t>Mali sektor, velika produktivnost, negativan rezultat</a:t>
            </a:r>
          </a:p>
        </p:txBody>
      </p:sp>
      <p:sp>
        <p:nvSpPr>
          <p:cNvPr id="8" name="InsightBody">
            <a:extLst>
              <a:ext uri="{FF2B5EF4-FFF2-40B4-BE49-F238E27FC236}">
                <a16:creationId xmlns:a16="http://schemas.microsoft.com/office/drawing/2014/main" id="{9AD463C6-0F9D-4460-83D9-008ADAC38A2E}"/>
              </a:ext>
            </a:extLst>
          </p:cNvPr>
          <p:cNvSpPr txBox="1"/>
          <p:nvPr/>
        </p:nvSpPr>
        <p:spPr>
          <a:xfrm>
            <a:off x="673100" y="3847380"/>
            <a:ext cx="7747000" cy="992038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A2A3A"/>
                </a:solidFill>
                <a:latin typeface="Montserrat"/>
              </a:rPr>
              <a:t>Sektor D drži 1,9% firmi i 2,2% zaposlenih, a 4,3% prihoda privrede FBiH </a:t>
            </a:r>
            <a:r>
              <a:rPr lang="bs-Latn-BA" sz="1400">
                <a:solidFill>
                  <a:srgbClr val="1A2A3A"/>
                </a:solidFill>
                <a:latin typeface="Montserrat"/>
              </a:rPr>
              <a:t>–</a:t>
            </a:r>
            <a:r>
              <a:rPr lang="en-US" sz="1400">
                <a:solidFill>
                  <a:srgbClr val="1A2A3A"/>
                </a:solidFill>
                <a:latin typeface="Montserrat"/>
              </a:rPr>
              <a:t> prihod po zaposlenom je dvostruko veći od prosjeka. </a:t>
            </a:r>
            <a:endParaRPr lang="bs-Latn-BA" sz="1400">
              <a:solidFill>
                <a:srgbClr val="1A2A3A"/>
              </a:solidFill>
              <a:latin typeface="Montserra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A2A3A"/>
                </a:solidFill>
                <a:latin typeface="Montserrat"/>
              </a:rPr>
              <a:t>Ipak, 2025. je završena s neto gubitkom </a:t>
            </a:r>
            <a:r>
              <a:rPr lang="en-US" sz="1400" b="1">
                <a:solidFill>
                  <a:srgbClr val="C00000"/>
                </a:solidFill>
                <a:latin typeface="Montserrat"/>
              </a:rPr>
              <a:t>−7,2 mil. KM</a:t>
            </a:r>
            <a:r>
              <a:rPr lang="en-US" sz="1400">
                <a:solidFill>
                  <a:srgbClr val="1A2A3A"/>
                </a:solidFill>
                <a:latin typeface="Montserrat"/>
              </a:rPr>
              <a:t>, dok privreda FBiH ima maržu </a:t>
            </a:r>
            <a:r>
              <a:rPr lang="en-US" sz="1400" b="1">
                <a:solidFill>
                  <a:srgbClr val="1A2A3A"/>
                </a:solidFill>
                <a:latin typeface="Montserrat"/>
              </a:rPr>
              <a:t>+6,2%. </a:t>
            </a:r>
            <a:r>
              <a:rPr lang="en-US" sz="1400">
                <a:solidFill>
                  <a:srgbClr val="1A2A3A"/>
                </a:solidFill>
                <a:latin typeface="Montserrat"/>
              </a:rPr>
              <a:t>Izvoz je marginalan: 63,6 mil. KM.</a:t>
            </a:r>
          </a:p>
        </p:txBody>
      </p:sp>
    </p:spTree>
    <p:extLst>
      <p:ext uri="{BB962C8B-B14F-4D97-AF65-F5344CB8AC3E}">
        <p14:creationId xmlns:p14="http://schemas.microsoft.com/office/powerpoint/2010/main" val="3673435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7406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02  |  Trend prihoda · Sektor D · Energija · 202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1–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prihodi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3,4 mlrd. KM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Nominalni 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rast 2021→</a:t>
            </a: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+9,1%</a:t>
            </a:r>
            <a:endParaRPr lang="bs-Latn-BA" sz="2200" b="1" dirty="0">
              <a:solidFill>
                <a:srgbClr val="0A6E56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tekuće cijene</a:t>
            </a: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Realni pad </a:t>
            </a: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2024→2025</a:t>
            </a: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−12,9</a:t>
            </a:r>
            <a:r>
              <a:rPr lang="en-US" sz="2200" b="1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</a:t>
            </a:r>
            <a:endParaRPr lang="en-US" sz="2200" dirty="0">
              <a:solidFill>
                <a:srgbClr val="C43829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950" dirty="0">
              <a:latin typeface="Montserrat" panose="00000500000000000000" pitchFamily="2" charset="0"/>
            </a:endParaRPr>
          </a:p>
        </p:txBody>
      </p:sp>
      <p:graphicFrame>
        <p:nvGraphicFramePr>
          <p:cNvPr id="20" name="Chart 0"/>
          <p:cNvGraphicFramePr/>
          <p:nvPr/>
        </p:nvGraphicFramePr>
        <p:xfrm>
          <a:off x="256032" y="1874520"/>
          <a:ext cx="5669280" cy="2852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11">
            <a:extLst>
              <a:ext uri="{FF2B5EF4-FFF2-40B4-BE49-F238E27FC236}">
                <a16:creationId xmlns:a16="http://schemas.microsoft.com/office/drawing/2014/main" id="{9141D5C1-9FA0-04D0-7C28-BAAB406EDB69}"/>
              </a:ext>
            </a:extLst>
          </p:cNvPr>
          <p:cNvSpPr/>
          <p:nvPr/>
        </p:nvSpPr>
        <p:spPr>
          <a:xfrm>
            <a:off x="6163056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Stalne cijene 2021.  (CPI)</a:t>
            </a:r>
            <a:endParaRPr lang="bs-Latn-BA" sz="950" dirty="0">
              <a:solidFill>
                <a:srgbClr val="5A6A7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43819451-8C3E-38BD-DC45-A8A915BE2D2D}"/>
              </a:ext>
            </a:extLst>
          </p:cNvPr>
          <p:cNvSpPr/>
          <p:nvPr/>
        </p:nvSpPr>
        <p:spPr>
          <a:xfrm>
            <a:off x="5943600" y="1920240"/>
            <a:ext cx="2798064" cy="681228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87C0A3F5-DB66-E0D9-0F53-2D55E6A7B949}"/>
              </a:ext>
            </a:extLst>
          </p:cNvPr>
          <p:cNvSpPr/>
          <p:nvPr/>
        </p:nvSpPr>
        <p:spPr>
          <a:xfrm>
            <a:off x="5943600" y="1920240"/>
            <a:ext cx="73152" cy="681228"/>
          </a:xfrm>
          <a:prstGeom prst="rect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19">
            <a:extLst>
              <a:ext uri="{FF2B5EF4-FFF2-40B4-BE49-F238E27FC236}">
                <a16:creationId xmlns:a16="http://schemas.microsoft.com/office/drawing/2014/main" id="{89C6385E-F869-FC25-C6A8-FB2F7EE81ECF}"/>
              </a:ext>
            </a:extLst>
          </p:cNvPr>
          <p:cNvSpPr/>
          <p:nvPr/>
        </p:nvSpPr>
        <p:spPr>
          <a:xfrm>
            <a:off x="6108192" y="1956816"/>
            <a:ext cx="25420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5B8D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2022. · Vrhunac</a:t>
            </a:r>
            <a:endParaRPr lang="en-US" sz="1250" dirty="0"/>
          </a:p>
        </p:txBody>
      </p:sp>
      <p:sp>
        <p:nvSpPr>
          <p:cNvPr id="42" name="Text 20">
            <a:extLst>
              <a:ext uri="{FF2B5EF4-FFF2-40B4-BE49-F238E27FC236}">
                <a16:creationId xmlns:a16="http://schemas.microsoft.com/office/drawing/2014/main" id="{8C1D57BE-3D76-335F-4827-E0FA08D3E767}"/>
              </a:ext>
            </a:extLst>
          </p:cNvPr>
          <p:cNvSpPr/>
          <p:nvPr/>
        </p:nvSpPr>
        <p:spPr>
          <a:xfrm>
            <a:off x="6108192" y="2194560"/>
            <a:ext cx="2542032" cy="37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Prihodi</a:t>
            </a:r>
            <a:r>
              <a:rPr lang="en-US" sz="10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4,2 mlrd. KM</a:t>
            </a:r>
            <a:endParaRPr lang="en-US" sz="1000" dirty="0">
              <a:latin typeface="Montserrat" panose="00000500000000000000" pitchFamily="2" charset="0"/>
            </a:endParaRPr>
          </a:p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cjenovni šok, potom pad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43" name="Shape 21">
            <a:extLst>
              <a:ext uri="{FF2B5EF4-FFF2-40B4-BE49-F238E27FC236}">
                <a16:creationId xmlns:a16="http://schemas.microsoft.com/office/drawing/2014/main" id="{FE031982-BF79-F987-D8CE-1178C239CFD2}"/>
              </a:ext>
            </a:extLst>
          </p:cNvPr>
          <p:cNvSpPr/>
          <p:nvPr/>
        </p:nvSpPr>
        <p:spPr>
          <a:xfrm>
            <a:off x="5943600" y="2692908"/>
            <a:ext cx="2798064" cy="681228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22">
            <a:extLst>
              <a:ext uri="{FF2B5EF4-FFF2-40B4-BE49-F238E27FC236}">
                <a16:creationId xmlns:a16="http://schemas.microsoft.com/office/drawing/2014/main" id="{5F9DD6B2-C057-1720-F1F9-20F013C32EF9}"/>
              </a:ext>
            </a:extLst>
          </p:cNvPr>
          <p:cNvSpPr/>
          <p:nvPr/>
        </p:nvSpPr>
        <p:spPr>
          <a:xfrm>
            <a:off x="5943600" y="2692908"/>
            <a:ext cx="73152" cy="681228"/>
          </a:xfrm>
          <a:prstGeom prst="rect">
            <a:avLst/>
          </a:prstGeom>
          <a:solidFill>
            <a:srgbClr val="C4382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23">
            <a:extLst>
              <a:ext uri="{FF2B5EF4-FFF2-40B4-BE49-F238E27FC236}">
                <a16:creationId xmlns:a16="http://schemas.microsoft.com/office/drawing/2014/main" id="{58CC3946-18A9-A197-C786-0EB17906BC04}"/>
              </a:ext>
            </a:extLst>
          </p:cNvPr>
          <p:cNvSpPr/>
          <p:nvPr/>
        </p:nvSpPr>
        <p:spPr>
          <a:xfrm>
            <a:off x="6108192" y="2729484"/>
            <a:ext cx="25420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C438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2023. · </a:t>
            </a:r>
            <a:r>
              <a:rPr lang="bs-Latn-BA" sz="1250" b="1" dirty="0">
                <a:solidFill>
                  <a:srgbClr val="C438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Najslabiji rezultat</a:t>
            </a:r>
            <a:endParaRPr lang="en-US" sz="1250" dirty="0"/>
          </a:p>
        </p:txBody>
      </p:sp>
      <p:sp>
        <p:nvSpPr>
          <p:cNvPr id="46" name="Text 24">
            <a:extLst>
              <a:ext uri="{FF2B5EF4-FFF2-40B4-BE49-F238E27FC236}">
                <a16:creationId xmlns:a16="http://schemas.microsoft.com/office/drawing/2014/main" id="{159BAB18-938E-58C4-3CF6-55BF407043CB}"/>
              </a:ext>
            </a:extLst>
          </p:cNvPr>
          <p:cNvSpPr/>
          <p:nvPr/>
        </p:nvSpPr>
        <p:spPr>
          <a:xfrm>
            <a:off x="6108192" y="2967228"/>
            <a:ext cx="2542032" cy="37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−40,1 mil. KM</a:t>
            </a:r>
            <a:endParaRPr lang="en-US" sz="1000" dirty="0">
              <a:latin typeface="Montserrat" panose="00000500000000000000" pitchFamily="2" charset="0"/>
            </a:endParaRPr>
          </a:p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najslabija godina perioda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47" name="Shape 25">
            <a:extLst>
              <a:ext uri="{FF2B5EF4-FFF2-40B4-BE49-F238E27FC236}">
                <a16:creationId xmlns:a16="http://schemas.microsoft.com/office/drawing/2014/main" id="{73807409-B664-E782-300D-CBE51FACBD7F}"/>
              </a:ext>
            </a:extLst>
          </p:cNvPr>
          <p:cNvSpPr/>
          <p:nvPr/>
        </p:nvSpPr>
        <p:spPr>
          <a:xfrm>
            <a:off x="5943600" y="3465576"/>
            <a:ext cx="2798064" cy="681228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26">
            <a:extLst>
              <a:ext uri="{FF2B5EF4-FFF2-40B4-BE49-F238E27FC236}">
                <a16:creationId xmlns:a16="http://schemas.microsoft.com/office/drawing/2014/main" id="{0AE501B5-3300-77DE-C94B-06F2CF868B72}"/>
              </a:ext>
            </a:extLst>
          </p:cNvPr>
          <p:cNvSpPr/>
          <p:nvPr/>
        </p:nvSpPr>
        <p:spPr>
          <a:xfrm>
            <a:off x="5943600" y="3465576"/>
            <a:ext cx="73152" cy="681228"/>
          </a:xfrm>
          <a:prstGeom prst="rect">
            <a:avLst/>
          </a:prstGeom>
          <a:solidFill>
            <a:srgbClr val="0A6E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27">
            <a:extLst>
              <a:ext uri="{FF2B5EF4-FFF2-40B4-BE49-F238E27FC236}">
                <a16:creationId xmlns:a16="http://schemas.microsoft.com/office/drawing/2014/main" id="{078EF610-73FD-AA0E-FFBE-833A98A8DF9E}"/>
              </a:ext>
            </a:extLst>
          </p:cNvPr>
          <p:cNvSpPr/>
          <p:nvPr/>
        </p:nvSpPr>
        <p:spPr>
          <a:xfrm>
            <a:off x="6108192" y="3502152"/>
            <a:ext cx="25420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A6E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2025. · Oporavak</a:t>
            </a:r>
            <a:endParaRPr lang="en-US" sz="1250" dirty="0"/>
          </a:p>
        </p:txBody>
      </p:sp>
      <p:sp>
        <p:nvSpPr>
          <p:cNvPr id="50" name="Text 28">
            <a:extLst>
              <a:ext uri="{FF2B5EF4-FFF2-40B4-BE49-F238E27FC236}">
                <a16:creationId xmlns:a16="http://schemas.microsoft.com/office/drawing/2014/main" id="{84F4F029-8499-4DB6-4B41-A858E748D899}"/>
              </a:ext>
            </a:extLst>
          </p:cNvPr>
          <p:cNvSpPr/>
          <p:nvPr/>
        </p:nvSpPr>
        <p:spPr>
          <a:xfrm>
            <a:off x="6108192" y="3739896"/>
            <a:ext cx="2542032" cy="37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−7,2 mil. KM</a:t>
            </a:r>
            <a:endParaRPr lang="en-US" sz="1000" dirty="0">
              <a:latin typeface="Montserrat" panose="00000500000000000000" pitchFamily="2" charset="0"/>
            </a:endParaRPr>
          </a:p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marža −0,2%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51" name="Shape 29">
            <a:extLst>
              <a:ext uri="{FF2B5EF4-FFF2-40B4-BE49-F238E27FC236}">
                <a16:creationId xmlns:a16="http://schemas.microsoft.com/office/drawing/2014/main" id="{87238638-FB01-4871-A397-1C286DE4EADC}"/>
              </a:ext>
            </a:extLst>
          </p:cNvPr>
          <p:cNvSpPr/>
          <p:nvPr/>
        </p:nvSpPr>
        <p:spPr>
          <a:xfrm>
            <a:off x="5943600" y="4238244"/>
            <a:ext cx="2798064" cy="681228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30">
            <a:extLst>
              <a:ext uri="{FF2B5EF4-FFF2-40B4-BE49-F238E27FC236}">
                <a16:creationId xmlns:a16="http://schemas.microsoft.com/office/drawing/2014/main" id="{11F3F7A4-2E19-18F3-1B6A-A7E1396884DB}"/>
              </a:ext>
            </a:extLst>
          </p:cNvPr>
          <p:cNvSpPr/>
          <p:nvPr/>
        </p:nvSpPr>
        <p:spPr>
          <a:xfrm>
            <a:off x="5943600" y="4238244"/>
            <a:ext cx="73152" cy="681228"/>
          </a:xfrm>
          <a:prstGeom prst="rect">
            <a:avLst/>
          </a:prstGeom>
          <a:solidFill>
            <a:srgbClr val="1D428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31">
            <a:extLst>
              <a:ext uri="{FF2B5EF4-FFF2-40B4-BE49-F238E27FC236}">
                <a16:creationId xmlns:a16="http://schemas.microsoft.com/office/drawing/2014/main" id="{A6A32725-2854-8AA3-B101-969338F69976}"/>
              </a:ext>
            </a:extLst>
          </p:cNvPr>
          <p:cNvSpPr/>
          <p:nvPr/>
        </p:nvSpPr>
        <p:spPr>
          <a:xfrm>
            <a:off x="6108192" y="4274820"/>
            <a:ext cx="25420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D428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Trend</a:t>
            </a:r>
            <a:endParaRPr lang="en-US" sz="1250" dirty="0"/>
          </a:p>
        </p:txBody>
      </p:sp>
      <p:sp>
        <p:nvSpPr>
          <p:cNvPr id="54" name="Text 32">
            <a:extLst>
              <a:ext uri="{FF2B5EF4-FFF2-40B4-BE49-F238E27FC236}">
                <a16:creationId xmlns:a16="http://schemas.microsoft.com/office/drawing/2014/main" id="{B92523A4-5BCF-A2E5-19BF-515D4C3011B2}"/>
              </a:ext>
            </a:extLst>
          </p:cNvPr>
          <p:cNvSpPr/>
          <p:nvPr/>
        </p:nvSpPr>
        <p:spPr>
          <a:xfrm>
            <a:off x="6108192" y="4512564"/>
            <a:ext cx="2542032" cy="37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Gubitak smanjen ~82%</a:t>
            </a:r>
            <a:endParaRPr lang="en-US" sz="1000" dirty="0">
              <a:latin typeface="Montserrat" panose="00000500000000000000" pitchFamily="2" charset="0"/>
            </a:endParaRPr>
          </a:p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2023→2025, uz realni pad prihoda</a:t>
            </a:r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55" name="Text 6">
            <a:extLst>
              <a:ext uri="{FF2B5EF4-FFF2-40B4-BE49-F238E27FC236}">
                <a16:creationId xmlns:a16="http://schemas.microsoft.com/office/drawing/2014/main" id="{CEEE3595-C103-3B24-1111-9CFC234DC469}"/>
              </a:ext>
            </a:extLst>
          </p:cNvPr>
          <p:cNvSpPr/>
          <p:nvPr/>
        </p:nvSpPr>
        <p:spPr>
          <a:xfrm>
            <a:off x="256032" y="1461101"/>
            <a:ext cx="2731008" cy="2747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4,3% prihoda privrede FBiH</a:t>
            </a:r>
            <a:endParaRPr lang="en-US" sz="9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12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7406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</a:rPr>
              <a:t>03  |  Rezultat poslovanja · Sektor D · Energija</a:t>
            </a: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Ukupna dobit 2025</a:t>
            </a: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</a:rPr>
              <a:t>64,4 mil. KM</a:t>
            </a: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zbir dobiti društava u plusu</a:t>
            </a: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Ukupni gubitak 2025</a:t>
            </a: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00000"/>
                </a:solidFill>
                <a:latin typeface="Montserrat" panose="00000500000000000000" pitchFamily="2" charset="0"/>
              </a:rPr>
              <a:t>71,5 mil. KM</a:t>
            </a: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zbir gubitaka društava u minusu</a:t>
            </a: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Neto rezultat 2025</a:t>
            </a: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D57800"/>
                </a:solidFill>
                <a:latin typeface="Montserrat" panose="00000500000000000000" pitchFamily="2" charset="0"/>
              </a:rPr>
              <a:t>−7,2 mil. KM</a:t>
            </a: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neto marža −0,2%</a:t>
            </a:r>
          </a:p>
        </p:txBody>
      </p:sp>
      <p:graphicFrame>
        <p:nvGraphicFramePr>
          <p:cNvPr id="20" name="Chart A">
            <a:extLst>
              <a:ext uri="{FF2B5EF4-FFF2-40B4-BE49-F238E27FC236}">
                <a16:creationId xmlns:a16="http://schemas.microsoft.com/office/drawing/2014/main" id="{6802AC9B-FC73-06F8-397A-65F48EEA882D}"/>
              </a:ext>
            </a:extLst>
          </p:cNvPr>
          <p:cNvGraphicFramePr/>
          <p:nvPr/>
        </p:nvGraphicFramePr>
        <p:xfrm>
          <a:off x="254000" y="1879600"/>
          <a:ext cx="4267200" cy="298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Chart B">
            <a:extLst>
              <a:ext uri="{FF2B5EF4-FFF2-40B4-BE49-F238E27FC236}">
                <a16:creationId xmlns:a16="http://schemas.microsoft.com/office/drawing/2014/main" id="{47AC076D-9F86-4BDA-A279-F50B18278B51}"/>
              </a:ext>
            </a:extLst>
          </p:cNvPr>
          <p:cNvGraphicFramePr/>
          <p:nvPr/>
        </p:nvGraphicFramePr>
        <p:xfrm>
          <a:off x="4622800" y="1879600"/>
          <a:ext cx="4267200" cy="298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2207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7" y="0"/>
            <a:ext cx="8889823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04  |  Zaposlenost i troškovi plata · Sektor D · Energija · 202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1–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Zaposleni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7.971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2,2% radne snage u društvima FBiH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Prosječni mjesečni trošak plate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4.315 KM/mj.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↑ +3,0% vs 2024.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Troškovi plata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413 mil. KM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↑ +4,0% vs 2024.</a:t>
            </a:r>
            <a:endParaRPr lang="en-US" sz="950" dirty="0">
              <a:latin typeface="Montserrat" panose="00000500000000000000" pitchFamily="2" charset="0"/>
            </a:endParaRPr>
          </a:p>
        </p:txBody>
      </p:sp>
      <p:graphicFrame>
        <p:nvGraphicFramePr>
          <p:cNvPr id="20" name="Chart 0"/>
          <p:cNvGraphicFramePr/>
          <p:nvPr/>
        </p:nvGraphicFramePr>
        <p:xfrm>
          <a:off x="256032" y="1883664"/>
          <a:ext cx="411480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1"/>
          <p:cNvGraphicFramePr/>
          <p:nvPr/>
        </p:nvGraphicFramePr>
        <p:xfrm>
          <a:off x="4617720" y="1883663"/>
          <a:ext cx="4270248" cy="3127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3442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Geografska koncentracija – Prihodi po kantonima · Sektor D · Energija · 2025</a:t>
            </a:r>
            <a:endParaRPr lang="en-US" sz="2000" dirty="0"/>
          </a:p>
        </p:txBody>
      </p:sp>
      <p:pic>
        <p:nvPicPr>
          <p:cNvPr id="4" name="Image 0" descr="/home/claude/fia_logo.jpe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772400" y="73152"/>
            <a:ext cx="1188720" cy="5212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8112" y="786637"/>
            <a:ext cx="248978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s-Latn-BA" sz="1600" b="1" dirty="0">
                <a:solidFill>
                  <a:srgbClr val="1D4289"/>
                </a:solidFill>
                <a:latin typeface="Montserrat" panose="00000500000000000000" pitchFamily="2" charset="0"/>
                <a:cs typeface="Calibri" pitchFamily="34" charset="-120"/>
              </a:rPr>
              <a:t>Prihodi po kantonima</a:t>
            </a:r>
            <a:endParaRPr lang="en-US" sz="1600" b="1" dirty="0">
              <a:solidFill>
                <a:srgbClr val="1D4289"/>
              </a:solidFill>
              <a:latin typeface="Montserrat" panose="00000500000000000000" pitchFamily="2" charset="0"/>
              <a:cs typeface="Calibri" pitchFamily="34" charset="-120"/>
            </a:endParaRPr>
          </a:p>
        </p:txBody>
      </p:sp>
      <p:graphicFrame>
        <p:nvGraphicFramePr>
          <p:cNvPr id="6" name="Chart 0"/>
          <p:cNvGraphicFramePr/>
          <p:nvPr/>
        </p:nvGraphicFramePr>
        <p:xfrm>
          <a:off x="628112" y="1218025"/>
          <a:ext cx="51435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6070600" y="1079499"/>
            <a:ext cx="2755900" cy="2400643"/>
          </a:xfrm>
          <a:prstGeom prst="roundRect">
            <a:avLst>
              <a:gd name="adj" fmla="val 5517"/>
            </a:avLst>
          </a:prstGeom>
          <a:solidFill>
            <a:srgbClr val="EEF4FB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6172200" y="1168399"/>
            <a:ext cx="2552700" cy="21268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bs-Latn-BA" b="1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Koncentracija prihoda</a:t>
            </a:r>
          </a:p>
          <a:p>
            <a:endParaRPr lang="bs-Latn-BA" sz="800" b="1" dirty="0"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bs-Latn-BA" sz="12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Kanton Sarajevo sam čini 76,5% </a:t>
            </a:r>
            <a:r>
              <a:rPr lang="bs-Latn-BA" sz="120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prihoda sektora.</a:t>
            </a:r>
            <a:endParaRPr lang="bs-Latn-BA" sz="1200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endParaRPr lang="bs-Latn-BA" sz="800" dirty="0"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bs-Latn-BA" sz="12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Sektor D nosi 4,3% prihoda privrede FBiH, ali je 2025. u neto minusu: −7,2 mil. KM (marža −0,21%).</a:t>
            </a:r>
          </a:p>
        </p:txBody>
      </p:sp>
      <p:sp>
        <p:nvSpPr>
          <p:cNvPr id="23" name="Shape 0">
            <a:extLst>
              <a:ext uri="{FF2B5EF4-FFF2-40B4-BE49-F238E27FC236}">
                <a16:creationId xmlns:a16="http://schemas.microsoft.com/office/drawing/2014/main" id="{BEF01643-6C86-4C31-86BE-37259782D6FE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18686A4E-3F39-3CE5-2327-744C98873DE7}"/>
              </a:ext>
            </a:extLst>
          </p:cNvPr>
          <p:cNvSpPr/>
          <p:nvPr/>
        </p:nvSpPr>
        <p:spPr>
          <a:xfrm>
            <a:off x="201168" y="0"/>
            <a:ext cx="85770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05  |  Geografska koncentracija · Sektor D · Energija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2" name="Hole_196">
            <a:extLst>
              <a:ext uri="{FF2B5EF4-FFF2-40B4-BE49-F238E27FC236}">
                <a16:creationId xmlns:a16="http://schemas.microsoft.com/office/drawing/2014/main" id="{4C53C012-1E32-4FF6-9F18-D41E12F961DC}"/>
              </a:ext>
            </a:extLst>
          </p:cNvPr>
          <p:cNvSpPr txBox="1"/>
          <p:nvPr/>
        </p:nvSpPr>
        <p:spPr>
          <a:xfrm>
            <a:off x="2637423" y="2886975"/>
            <a:ext cx="1443882" cy="279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400" b="1" dirty="0">
                <a:solidFill>
                  <a:srgbClr val="1B3A6B"/>
                </a:solidFill>
                <a:latin typeface="Montserrat"/>
              </a:rPr>
              <a:t>3</a:t>
            </a:r>
            <a:r>
              <a:rPr lang="bs-Latn-BA" sz="1400" b="1" dirty="0">
                <a:solidFill>
                  <a:srgbClr val="1B3A6B"/>
                </a:solidFill>
                <a:latin typeface="Montserrat"/>
              </a:rPr>
              <a:t>,</a:t>
            </a:r>
            <a:r>
              <a:rPr lang="en-US" sz="1400" b="1" dirty="0">
                <a:solidFill>
                  <a:srgbClr val="1B3A6B"/>
                </a:solidFill>
                <a:latin typeface="Montserrat"/>
              </a:rPr>
              <a:t>4</a:t>
            </a:r>
            <a:r>
              <a:rPr lang="bs-Latn-BA" sz="1400" b="1" dirty="0">
                <a:solidFill>
                  <a:srgbClr val="1B3A6B"/>
                </a:solidFill>
                <a:latin typeface="Montserrat"/>
              </a:rPr>
              <a:t> mlrd. KM</a:t>
            </a:r>
            <a:endParaRPr lang="en-US" sz="1400" b="1" dirty="0">
              <a:solidFill>
                <a:srgbClr val="1B3A6B"/>
              </a:solidFill>
              <a:latin typeface="Montserrat"/>
            </a:endParaRPr>
          </a:p>
        </p:txBody>
      </p:sp>
      <p:sp>
        <p:nvSpPr>
          <p:cNvPr id="9" name="Hole_216">
            <a:extLst>
              <a:ext uri="{FF2B5EF4-FFF2-40B4-BE49-F238E27FC236}">
                <a16:creationId xmlns:a16="http://schemas.microsoft.com/office/drawing/2014/main" id="{5A7704A3-5323-4A16-A4C3-8E43AAE37BA0}"/>
              </a:ext>
            </a:extLst>
          </p:cNvPr>
          <p:cNvSpPr txBox="1"/>
          <p:nvPr/>
        </p:nvSpPr>
        <p:spPr>
          <a:xfrm>
            <a:off x="2902853" y="3200743"/>
            <a:ext cx="714466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bs-Latn-BA" sz="1200" dirty="0">
                <a:solidFill>
                  <a:srgbClr val="5A6A7A"/>
                </a:solidFill>
                <a:latin typeface="Montserrat"/>
              </a:rPr>
              <a:t>U</a:t>
            </a:r>
            <a:r>
              <a:rPr lang="en-US" sz="1200" dirty="0" err="1">
                <a:solidFill>
                  <a:srgbClr val="5A6A7A"/>
                </a:solidFill>
                <a:latin typeface="Montserrat"/>
              </a:rPr>
              <a:t>kupno</a:t>
            </a:r>
            <a:endParaRPr lang="en-US" sz="1200" dirty="0">
              <a:solidFill>
                <a:srgbClr val="5A6A7A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86313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7" y="0"/>
            <a:ext cx="882787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b="1" dirty="0">
                <a:solidFill>
                  <a:srgbClr val="FFFFFF"/>
                </a:solidFill>
                <a:latin typeface="Montserrat" pitchFamily="2" charset="0"/>
              </a:rPr>
              <a:t>06  |  Struktura sektora po šiframa djelatnosti · Sektor D · Energija · 2025</a:t>
            </a:r>
          </a:p>
        </p:txBody>
      </p:sp>
      <p:sp>
        <p:nvSpPr>
          <p:cNvPr id="5" name="Text 2"/>
          <p:cNvSpPr/>
          <p:nvPr/>
        </p:nvSpPr>
        <p:spPr>
          <a:xfrm>
            <a:off x="256032" y="850392"/>
            <a:ext cx="86319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bs-Latn-BA" sz="1400" b="1" dirty="0">
                <a:solidFill>
                  <a:srgbClr val="1D4289"/>
                </a:solidFill>
                <a:latin typeface="Montserrat" panose="00000500000000000000" pitchFamily="2" charset="0"/>
              </a:rPr>
              <a:t>Ključni pokazatelji sektora i sve četiri šifre djelatnosti</a:t>
            </a:r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947452"/>
              </p:ext>
            </p:extLst>
          </p:nvPr>
        </p:nvGraphicFramePr>
        <p:xfrm>
          <a:off x="256032" y="2184400"/>
          <a:ext cx="8633968" cy="1911162"/>
        </p:xfrm>
        <a:graphic>
          <a:graphicData uri="http://schemas.openxmlformats.org/drawingml/2006/table">
            <a:tbl>
              <a:tblPr/>
              <a:tblGrid>
                <a:gridCol w="2625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5659">
                  <a:extLst>
                    <a:ext uri="{9D8B030D-6E8A-4147-A177-3AD203B41FA5}">
                      <a16:colId xmlns:a16="http://schemas.microsoft.com/office/drawing/2014/main" val="2760758554"/>
                    </a:ext>
                  </a:extLst>
                </a:gridCol>
                <a:gridCol w="959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9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81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1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Naziv djelatnosti</a:t>
                      </a:r>
                      <a:endParaRPr lang="en-US" sz="1100" dirty="0">
                        <a:latin typeface="Montserrat" panose="00000500000000000000" pitchFamily="2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Prihodi</a:t>
                      </a:r>
                      <a:endParaRPr lang="bs-Latn-BA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(m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il.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KM)</a:t>
                      </a:r>
                      <a:endParaRPr lang="en-US" sz="1100" dirty="0">
                        <a:latin typeface="Montserrat" panose="00000500000000000000" pitchFamily="2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Finansijski rezultat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(mil. 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Neto marža</a:t>
                      </a:r>
                      <a:endParaRPr lang="en-US" sz="1100" dirty="0">
                        <a:latin typeface="Montserrat" panose="00000500000000000000" pitchFamily="2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Zaposleni</a:t>
                      </a:r>
                      <a:endParaRPr lang="en-US" sz="1100" dirty="0">
                        <a:latin typeface="Montserrat" panose="00000500000000000000" pitchFamily="2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od po 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oslenom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(KM)</a:t>
                      </a:r>
                      <a:endParaRPr lang="en-US" sz="1100" dirty="0">
                        <a:latin typeface="Montserrat" panose="00000500000000000000" pitchFamily="2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Proizvodnja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električne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energije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0"/>
                        </a:rPr>
                        <a:t>2.041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bs-Latn-BA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0"/>
                        </a:rPr>
                        <a:t>−33,7</a:t>
                      </a:r>
                      <a:endParaRPr lang="en-US" sz="1100" b="0" i="0" u="none" strike="noStrike" dirty="0">
                        <a:solidFill>
                          <a:srgbClr val="C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0"/>
                        </a:rPr>
                        <a:t>−1,6%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0"/>
                        </a:rPr>
                        <a:t>6.555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311.427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Trgovina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električnom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energijom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Montserrat" pitchFamily="2" charset="0"/>
                        </a:rPr>
                        <a:t>1.049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bs-Latn-BA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0"/>
                        </a:rPr>
                        <a:t>16,4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Montserrat" pitchFamily="2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0"/>
                        </a:rPr>
                        <a:t>34.979.824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Proizvodnja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opskrba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parom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klimatizacija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bs-Latn-BA" sz="11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9,2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1.056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191.278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Distribucija plinovitih goriva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bs-Latn-BA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0,8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0"/>
                        </a:rPr>
                        <a:t>435.330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256032" y="4319885"/>
            <a:ext cx="8631936" cy="749808"/>
          </a:xfrm>
          <a:prstGeom prst="rect">
            <a:avLst/>
          </a:prstGeom>
          <a:solidFill>
            <a:srgbClr val="FFF9E6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316800" y="4319885"/>
            <a:ext cx="85254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Tx/>
              <a:buChar char="-"/>
            </a:pPr>
            <a:r>
              <a:rPr lang="bs-Latn-BA" sz="1150" dirty="0">
                <a:solidFill>
                  <a:srgbClr val="1A2A3A"/>
                </a:solidFill>
                <a:latin typeface="Montserrat" panose="00000500000000000000" pitchFamily="2" charset="0"/>
              </a:rPr>
              <a:t>Proizvodnja električne energije nosi </a:t>
            </a:r>
            <a:r>
              <a:rPr lang="bs-Latn-BA" sz="1150" b="1" dirty="0">
                <a:solidFill>
                  <a:srgbClr val="1A2A3A"/>
                </a:solidFill>
                <a:latin typeface="Montserrat" panose="00000500000000000000" pitchFamily="2" charset="0"/>
              </a:rPr>
              <a:t>59%</a:t>
            </a:r>
            <a:r>
              <a:rPr lang="bs-Latn-BA" sz="1150" dirty="0">
                <a:solidFill>
                  <a:srgbClr val="1A2A3A"/>
                </a:solidFill>
                <a:latin typeface="Montserrat" panose="00000500000000000000" pitchFamily="2" charset="0"/>
              </a:rPr>
              <a:t> prihoda sektora (2 milijarde KM), ali posluje s gubitkom – marža </a:t>
            </a:r>
            <a:r>
              <a:rPr lang="bs-Latn-BA" sz="1150" dirty="0">
                <a:solidFill>
                  <a:srgbClr val="FF0000"/>
                </a:solidFill>
                <a:latin typeface="Montserrat" panose="00000500000000000000" pitchFamily="2" charset="0"/>
              </a:rPr>
              <a:t>−1,6%.</a:t>
            </a:r>
          </a:p>
          <a:p>
            <a:pPr marL="171450" indent="-171450">
              <a:buFontTx/>
              <a:buChar char="-"/>
            </a:pPr>
            <a:r>
              <a:rPr lang="bs-Latn-BA" sz="1150" dirty="0">
                <a:solidFill>
                  <a:srgbClr val="1A2A3A"/>
                </a:solidFill>
                <a:latin typeface="Montserrat" panose="00000500000000000000" pitchFamily="2" charset="0"/>
              </a:rPr>
              <a:t>Trgovina električnom energijom ostvaruje 1 </a:t>
            </a:r>
            <a:r>
              <a:rPr lang="bs-Latn-BA" sz="1150">
                <a:solidFill>
                  <a:srgbClr val="1A2A3A"/>
                </a:solidFill>
                <a:latin typeface="Montserrat" panose="00000500000000000000" pitchFamily="2" charset="0"/>
              </a:rPr>
              <a:t>milijardu KM prihoda </a:t>
            </a:r>
            <a:r>
              <a:rPr lang="bs-Latn-BA" sz="1150" dirty="0">
                <a:solidFill>
                  <a:srgbClr val="1A2A3A"/>
                </a:solidFill>
                <a:latin typeface="Montserrat" panose="00000500000000000000" pitchFamily="2" charset="0"/>
              </a:rPr>
              <a:t>sa samo </a:t>
            </a:r>
            <a:r>
              <a:rPr lang="bs-Latn-BA" sz="1150" b="1">
                <a:solidFill>
                  <a:srgbClr val="1A2A3A"/>
                </a:solidFill>
                <a:latin typeface="Montserrat" panose="00000500000000000000" pitchFamily="2" charset="0"/>
              </a:rPr>
              <a:t>30</a:t>
            </a:r>
            <a:r>
              <a:rPr lang="bs-Latn-BA" sz="1150">
                <a:solidFill>
                  <a:srgbClr val="1A2A3A"/>
                </a:solidFill>
                <a:latin typeface="Montserrat" panose="00000500000000000000" pitchFamily="2" charset="0"/>
              </a:rPr>
              <a:t> zaposlenih.</a:t>
            </a:r>
            <a:endParaRPr lang="bs-Latn-BA" sz="1150" dirty="0">
              <a:solidFill>
                <a:srgbClr val="1A2A3A"/>
              </a:solidFill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bs-Latn-BA" sz="1150" dirty="0">
                <a:solidFill>
                  <a:srgbClr val="1A2A3A"/>
                </a:solidFill>
                <a:latin typeface="Montserrat" panose="00000500000000000000" pitchFamily="2" charset="0"/>
              </a:rPr>
              <a:t>Jedina značajnije profitabilna djelatnost je Proizvodnja i opskrba parom i klimatizacija – marža </a:t>
            </a:r>
            <a:r>
              <a:rPr lang="bs-Latn-BA" sz="1150" b="1" dirty="0">
                <a:solidFill>
                  <a:srgbClr val="00B050"/>
                </a:solidFill>
                <a:latin typeface="Montserrat" panose="00000500000000000000" pitchFamily="2" charset="0"/>
              </a:rPr>
              <a:t>4,6%</a:t>
            </a:r>
            <a:r>
              <a:rPr lang="bs-Latn-BA" sz="1150" dirty="0">
                <a:solidFill>
                  <a:srgbClr val="1A2A3A"/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4" name="SD_KPI0">
            <a:extLst>
              <a:ext uri="{FF2B5EF4-FFF2-40B4-BE49-F238E27FC236}">
                <a16:creationId xmlns:a16="http://schemas.microsoft.com/office/drawing/2014/main" id="{A7007815-40F5-4948-9D63-9D63909C2E83}"/>
              </a:ext>
            </a:extLst>
          </p:cNvPr>
          <p:cNvSpPr/>
          <p:nvPr/>
        </p:nvSpPr>
        <p:spPr>
          <a:xfrm>
            <a:off x="254000" y="1244600"/>
            <a:ext cx="2120900" cy="838200"/>
          </a:xfrm>
          <a:prstGeom prst="rect">
            <a:avLst/>
          </a:prstGeom>
          <a:solidFill>
            <a:srgbClr val="1B3A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SD_val0">
            <a:extLst>
              <a:ext uri="{FF2B5EF4-FFF2-40B4-BE49-F238E27FC236}">
                <a16:creationId xmlns:a16="http://schemas.microsoft.com/office/drawing/2014/main" id="{FFCE8192-FA40-4156-ADC5-7D058AAFD6A8}"/>
              </a:ext>
            </a:extLst>
          </p:cNvPr>
          <p:cNvSpPr txBox="1"/>
          <p:nvPr/>
        </p:nvSpPr>
        <p:spPr>
          <a:xfrm>
            <a:off x="431800" y="1346200"/>
            <a:ext cx="1841500" cy="381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2200" b="1" dirty="0">
                <a:solidFill>
                  <a:srgbClr val="FFFFFF"/>
                </a:solidFill>
                <a:latin typeface="Montserrat"/>
              </a:rPr>
              <a:t>3</a:t>
            </a:r>
            <a:r>
              <a:rPr lang="bs-Latn-BA" sz="2200" b="1" dirty="0">
                <a:solidFill>
                  <a:srgbClr val="FFFFFF"/>
                </a:solidFill>
                <a:latin typeface="Montserrat"/>
              </a:rPr>
              <a:t>,</a:t>
            </a:r>
            <a:r>
              <a:rPr lang="en-US" sz="2200" b="1" dirty="0">
                <a:solidFill>
                  <a:srgbClr val="FFFFFF"/>
                </a:solidFill>
                <a:latin typeface="Montserrat"/>
              </a:rPr>
              <a:t>4</a:t>
            </a:r>
          </a:p>
        </p:txBody>
      </p:sp>
      <p:sp>
        <p:nvSpPr>
          <p:cNvPr id="10" name="SD_lbl0">
            <a:extLst>
              <a:ext uri="{FF2B5EF4-FFF2-40B4-BE49-F238E27FC236}">
                <a16:creationId xmlns:a16="http://schemas.microsoft.com/office/drawing/2014/main" id="{06690A61-B85B-42E8-A218-67D19D571AB2}"/>
              </a:ext>
            </a:extLst>
          </p:cNvPr>
          <p:cNvSpPr txBox="1"/>
          <p:nvPr/>
        </p:nvSpPr>
        <p:spPr>
          <a:xfrm>
            <a:off x="431800" y="1752600"/>
            <a:ext cx="1841500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100" b="1" dirty="0">
                <a:solidFill>
                  <a:srgbClr val="C6D3E8"/>
                </a:solidFill>
                <a:latin typeface="Montserrat"/>
              </a:rPr>
              <a:t>Mil</a:t>
            </a:r>
            <a:r>
              <a:rPr lang="bs-Latn-BA" sz="1100" b="1" dirty="0">
                <a:solidFill>
                  <a:srgbClr val="C6D3E8"/>
                </a:solidFill>
                <a:latin typeface="Montserrat"/>
              </a:rPr>
              <a:t>ijarde </a:t>
            </a:r>
            <a:r>
              <a:rPr lang="en-US" sz="1100" b="1" dirty="0">
                <a:solidFill>
                  <a:srgbClr val="C6D3E8"/>
                </a:solidFill>
                <a:latin typeface="Montserrat"/>
              </a:rPr>
              <a:t>KM </a:t>
            </a:r>
            <a:r>
              <a:rPr lang="en-US" sz="1100" b="1" dirty="0" err="1">
                <a:solidFill>
                  <a:srgbClr val="C6D3E8"/>
                </a:solidFill>
                <a:latin typeface="Montserrat"/>
              </a:rPr>
              <a:t>prihoda</a:t>
            </a:r>
            <a:endParaRPr lang="en-US" sz="1100" b="1" dirty="0">
              <a:solidFill>
                <a:srgbClr val="C6D3E8"/>
              </a:solidFill>
              <a:latin typeface="Montserrat"/>
            </a:endParaRPr>
          </a:p>
        </p:txBody>
      </p:sp>
      <p:sp>
        <p:nvSpPr>
          <p:cNvPr id="11" name="SD_KPI1">
            <a:extLst>
              <a:ext uri="{FF2B5EF4-FFF2-40B4-BE49-F238E27FC236}">
                <a16:creationId xmlns:a16="http://schemas.microsoft.com/office/drawing/2014/main" id="{4EFC0092-7591-4456-86F6-C15342BBA54D}"/>
              </a:ext>
            </a:extLst>
          </p:cNvPr>
          <p:cNvSpPr/>
          <p:nvPr/>
        </p:nvSpPr>
        <p:spPr>
          <a:xfrm>
            <a:off x="2425700" y="1244600"/>
            <a:ext cx="2120900" cy="838200"/>
          </a:xfrm>
          <a:prstGeom prst="rect">
            <a:avLst/>
          </a:prstGeom>
          <a:solidFill>
            <a:srgbClr val="1B3A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4" name="SD_val1">
            <a:extLst>
              <a:ext uri="{FF2B5EF4-FFF2-40B4-BE49-F238E27FC236}">
                <a16:creationId xmlns:a16="http://schemas.microsoft.com/office/drawing/2014/main" id="{961B155D-EB44-4E7D-8D14-A2E2440FF081}"/>
              </a:ext>
            </a:extLst>
          </p:cNvPr>
          <p:cNvSpPr txBox="1"/>
          <p:nvPr/>
        </p:nvSpPr>
        <p:spPr>
          <a:xfrm>
            <a:off x="2603500" y="1346200"/>
            <a:ext cx="1841500" cy="381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2200" b="1">
                <a:solidFill>
                  <a:srgbClr val="FFFFFF"/>
                </a:solidFill>
                <a:latin typeface="Montserrat"/>
              </a:rPr>
              <a:t>548</a:t>
            </a:r>
          </a:p>
        </p:txBody>
      </p:sp>
      <p:sp>
        <p:nvSpPr>
          <p:cNvPr id="15" name="SD_lbl1">
            <a:extLst>
              <a:ext uri="{FF2B5EF4-FFF2-40B4-BE49-F238E27FC236}">
                <a16:creationId xmlns:a16="http://schemas.microsoft.com/office/drawing/2014/main" id="{D91ED417-3EDB-49A2-8B4E-B0975487E409}"/>
              </a:ext>
            </a:extLst>
          </p:cNvPr>
          <p:cNvSpPr txBox="1"/>
          <p:nvPr/>
        </p:nvSpPr>
        <p:spPr>
          <a:xfrm>
            <a:off x="2603500" y="1752600"/>
            <a:ext cx="1841500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050" b="1" dirty="0" err="1">
                <a:solidFill>
                  <a:srgbClr val="C6D3E8"/>
                </a:solidFill>
                <a:latin typeface="Montserrat"/>
              </a:rPr>
              <a:t>privrednih</a:t>
            </a:r>
            <a:r>
              <a:rPr lang="en-US" sz="1050" b="1" dirty="0">
                <a:solidFill>
                  <a:srgbClr val="C6D3E8"/>
                </a:solidFill>
                <a:latin typeface="Montserrat"/>
              </a:rPr>
              <a:t> </a:t>
            </a:r>
            <a:r>
              <a:rPr lang="en-US" sz="1050" b="1" dirty="0" err="1">
                <a:solidFill>
                  <a:srgbClr val="C6D3E8"/>
                </a:solidFill>
                <a:latin typeface="Montserrat"/>
              </a:rPr>
              <a:t>društava</a:t>
            </a:r>
            <a:endParaRPr lang="en-US" sz="1050" b="1" dirty="0">
              <a:solidFill>
                <a:srgbClr val="C6D3E8"/>
              </a:solidFill>
              <a:latin typeface="Montserrat"/>
            </a:endParaRPr>
          </a:p>
        </p:txBody>
      </p:sp>
      <p:sp>
        <p:nvSpPr>
          <p:cNvPr id="16" name="SD_KPI2">
            <a:extLst>
              <a:ext uri="{FF2B5EF4-FFF2-40B4-BE49-F238E27FC236}">
                <a16:creationId xmlns:a16="http://schemas.microsoft.com/office/drawing/2014/main" id="{0CAA2023-A61E-432C-96C0-60959F27B57A}"/>
              </a:ext>
            </a:extLst>
          </p:cNvPr>
          <p:cNvSpPr/>
          <p:nvPr/>
        </p:nvSpPr>
        <p:spPr>
          <a:xfrm>
            <a:off x="4597400" y="1244600"/>
            <a:ext cx="2120900" cy="838200"/>
          </a:xfrm>
          <a:prstGeom prst="rect">
            <a:avLst/>
          </a:prstGeom>
          <a:solidFill>
            <a:srgbClr val="1B3A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8" name="SD_val2">
            <a:extLst>
              <a:ext uri="{FF2B5EF4-FFF2-40B4-BE49-F238E27FC236}">
                <a16:creationId xmlns:a16="http://schemas.microsoft.com/office/drawing/2014/main" id="{CE9565A3-8F21-4D18-92A3-C3A453EE1533}"/>
              </a:ext>
            </a:extLst>
          </p:cNvPr>
          <p:cNvSpPr txBox="1"/>
          <p:nvPr/>
        </p:nvSpPr>
        <p:spPr>
          <a:xfrm>
            <a:off x="4775200" y="1346200"/>
            <a:ext cx="1841500" cy="381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2200" b="1">
                <a:solidFill>
                  <a:srgbClr val="FFFFFF"/>
                </a:solidFill>
                <a:latin typeface="Montserrat"/>
              </a:rPr>
              <a:t>7.971</a:t>
            </a:r>
          </a:p>
        </p:txBody>
      </p:sp>
      <p:sp>
        <p:nvSpPr>
          <p:cNvPr id="19" name="SD_lbl2">
            <a:extLst>
              <a:ext uri="{FF2B5EF4-FFF2-40B4-BE49-F238E27FC236}">
                <a16:creationId xmlns:a16="http://schemas.microsoft.com/office/drawing/2014/main" id="{EFC776FB-CA3D-43D7-918D-8A6A5360F05D}"/>
              </a:ext>
            </a:extLst>
          </p:cNvPr>
          <p:cNvSpPr txBox="1"/>
          <p:nvPr/>
        </p:nvSpPr>
        <p:spPr>
          <a:xfrm>
            <a:off x="4775200" y="1752600"/>
            <a:ext cx="1841500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050" b="1">
                <a:solidFill>
                  <a:srgbClr val="C6D3E8"/>
                </a:solidFill>
                <a:latin typeface="Montserrat"/>
              </a:rPr>
              <a:t>zaposlenih</a:t>
            </a:r>
          </a:p>
        </p:txBody>
      </p:sp>
      <p:sp>
        <p:nvSpPr>
          <p:cNvPr id="20" name="SD_KPI3">
            <a:extLst>
              <a:ext uri="{FF2B5EF4-FFF2-40B4-BE49-F238E27FC236}">
                <a16:creationId xmlns:a16="http://schemas.microsoft.com/office/drawing/2014/main" id="{B55D9AEF-82DE-4B90-A663-7225B8D846E9}"/>
              </a:ext>
            </a:extLst>
          </p:cNvPr>
          <p:cNvSpPr/>
          <p:nvPr/>
        </p:nvSpPr>
        <p:spPr>
          <a:xfrm>
            <a:off x="6769100" y="1244600"/>
            <a:ext cx="2120900" cy="838200"/>
          </a:xfrm>
          <a:prstGeom prst="rect">
            <a:avLst/>
          </a:prstGeom>
          <a:solidFill>
            <a:srgbClr val="B3261E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2" name="SD_val3">
            <a:extLst>
              <a:ext uri="{FF2B5EF4-FFF2-40B4-BE49-F238E27FC236}">
                <a16:creationId xmlns:a16="http://schemas.microsoft.com/office/drawing/2014/main" id="{AAF1AC9C-295E-4566-8AA6-EBCC4BE1BBC2}"/>
              </a:ext>
            </a:extLst>
          </p:cNvPr>
          <p:cNvSpPr txBox="1"/>
          <p:nvPr/>
        </p:nvSpPr>
        <p:spPr>
          <a:xfrm>
            <a:off x="6946900" y="1346200"/>
            <a:ext cx="1841500" cy="381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2200" b="1">
                <a:solidFill>
                  <a:srgbClr val="FFFFFF"/>
                </a:solidFill>
                <a:latin typeface="Montserrat"/>
              </a:rPr>
              <a:t>−0,2%</a:t>
            </a:r>
          </a:p>
        </p:txBody>
      </p:sp>
      <p:sp>
        <p:nvSpPr>
          <p:cNvPr id="23" name="SD_lbl3">
            <a:extLst>
              <a:ext uri="{FF2B5EF4-FFF2-40B4-BE49-F238E27FC236}">
                <a16:creationId xmlns:a16="http://schemas.microsoft.com/office/drawing/2014/main" id="{A25E4581-98CF-4CA2-B697-9A59641021DD}"/>
              </a:ext>
            </a:extLst>
          </p:cNvPr>
          <p:cNvSpPr txBox="1"/>
          <p:nvPr/>
        </p:nvSpPr>
        <p:spPr>
          <a:xfrm>
            <a:off x="6946900" y="1752600"/>
            <a:ext cx="1841500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050" b="1">
                <a:solidFill>
                  <a:srgbClr val="F7CFCB"/>
                </a:solidFill>
                <a:latin typeface="Montserrat"/>
              </a:rPr>
              <a:t>neto marža sektora</a:t>
            </a:r>
          </a:p>
        </p:txBody>
      </p:sp>
    </p:spTree>
    <p:extLst>
      <p:ext uri="{BB962C8B-B14F-4D97-AF65-F5344CB8AC3E}">
        <p14:creationId xmlns:p14="http://schemas.microsoft.com/office/powerpoint/2010/main" val="270502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E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959DB-C019-720E-8888-D070F27F2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622927E-E076-3632-D64C-46F8488F9BF4}"/>
              </a:ext>
            </a:extLst>
          </p:cNvPr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D85C4E6-E1C1-1E4B-49FA-A11498805873}"/>
              </a:ext>
            </a:extLst>
          </p:cNvPr>
          <p:cNvSpPr/>
          <p:nvPr/>
        </p:nvSpPr>
        <p:spPr>
          <a:xfrm>
            <a:off x="472356" y="4114800"/>
            <a:ext cx="8686800" cy="1028700"/>
          </a:xfrm>
          <a:prstGeom prst="rect">
            <a:avLst/>
          </a:prstGeom>
          <a:solidFill>
            <a:srgbClr val="152E61"/>
          </a:solidFill>
          <a:ln w="12700">
            <a:solidFill>
              <a:srgbClr val="152E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48608C2-908E-9A6E-046F-25E54004DF93}"/>
              </a:ext>
            </a:extLst>
          </p:cNvPr>
          <p:cNvSpPr/>
          <p:nvPr/>
        </p:nvSpPr>
        <p:spPr>
          <a:xfrm>
            <a:off x="731520" y="1429800"/>
            <a:ext cx="7772400" cy="11472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s-ES" sz="28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Sektor B · Rudarstvo </a:t>
            </a:r>
            <a:endParaRPr lang="es-ES" sz="2800" b="1" dirty="0">
              <a:solidFill>
                <a:srgbClr val="FFFFFF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AE8EBEC-73E1-AE10-6283-C7CA7ED0E5DE}"/>
              </a:ext>
            </a:extLst>
          </p:cNvPr>
          <p:cNvSpPr/>
          <p:nvPr/>
        </p:nvSpPr>
        <p:spPr>
          <a:xfrm>
            <a:off x="731520" y="3337560"/>
            <a:ext cx="731520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bs-Latn-BA" sz="1300" dirty="0">
              <a:solidFill>
                <a:srgbClr val="D6E4F7"/>
              </a:solidFill>
              <a:latin typeface="Montserrat"/>
            </a:endParaRPr>
          </a:p>
        </p:txBody>
      </p:sp>
      <p:sp>
        <p:nvSpPr>
          <p:cNvPr id="9" name="Shape 12">
            <a:extLst>
              <a:ext uri="{FF2B5EF4-FFF2-40B4-BE49-F238E27FC236}">
                <a16:creationId xmlns:a16="http://schemas.microsoft.com/office/drawing/2014/main" id="{71C2C493-8AAF-05BB-694C-953AA3332E9A}"/>
              </a:ext>
            </a:extLst>
          </p:cNvPr>
          <p:cNvSpPr/>
          <p:nvPr/>
        </p:nvSpPr>
        <p:spPr>
          <a:xfrm>
            <a:off x="822455" y="2529945"/>
            <a:ext cx="1280160" cy="4572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25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7" y="0"/>
            <a:ext cx="85953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07  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|  Polarizacija po veličini društava · Sektor D · Energija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56032" y="744593"/>
            <a:ext cx="86319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E</a:t>
            </a:r>
            <a:r>
              <a:rPr lang="en-US" b="1" dirty="0" err="1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fikasnost</a:t>
            </a:r>
            <a:r>
              <a:rPr lang="en-US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prema veličini privrednog društva</a:t>
            </a:r>
            <a:endParaRPr lang="en-US" dirty="0">
              <a:latin typeface="Montserrat" panose="00000500000000000000" pitchFamily="2" charset="0"/>
            </a:endParaRPr>
          </a:p>
        </p:txBody>
      </p:sp>
      <p:graphicFrame>
        <p:nvGraphicFramePr>
          <p:cNvPr id="14" name="Table 0"/>
          <p:cNvGraphicFramePr>
            <a:graphicFrameLocks noGrp="1"/>
          </p:cNvGraphicFramePr>
          <p:nvPr/>
        </p:nvGraphicFramePr>
        <p:xfrm>
          <a:off x="256032" y="1166032"/>
          <a:ext cx="8595360" cy="1515238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3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0001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val="30002"/>
                    </a:ext>
                  </a:extLst>
                </a:gridCol>
                <a:gridCol w="679269">
                  <a:extLst>
                    <a:ext uri="{9D8B030D-6E8A-4147-A177-3AD203B41FA5}">
                      <a16:colId xmlns:a16="http://schemas.microsoft.com/office/drawing/2014/main" val="30003"/>
                    </a:ext>
                  </a:extLst>
                </a:gridCol>
                <a:gridCol w="1533579">
                  <a:extLst>
                    <a:ext uri="{9D8B030D-6E8A-4147-A177-3AD203B41FA5}">
                      <a16:colId xmlns:a16="http://schemas.microsoft.com/office/drawing/2014/main" val="3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00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006"/>
                    </a:ext>
                  </a:extLst>
                </a:gridCol>
              </a:tblGrid>
              <a:tr h="37223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Veličina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Br.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firmi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Prihodi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bs-Latn-BA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(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mil. 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Marža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Mj.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troškovi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plata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po zap. (KM)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 po </a:t>
                      </a: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zaposlenom</a:t>
                      </a:r>
                      <a:r>
                        <a:rPr lang="bs-Latn-BA" sz="11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(KM)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Zaposleni</a:t>
                      </a:r>
                      <a:endParaRPr lang="en-US" sz="11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Veliko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 (2%)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2.990 (87%)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0" dirty="0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−1,0%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4.512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428.850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6.971 (87%)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Srednje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18 (3%)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340 (10%)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4,0%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3.125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704.795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483 (6%)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Malo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41 (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76 (2%)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15,6%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3.084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245.405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308 (4%)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Mikro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479 (87%)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31 (1%)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−5,5%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2.290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148.026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209 (3%)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D4289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Ukupno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548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3.436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−0,2%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4.315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431.119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7.971 (100%)</a:t>
                      </a:r>
                    </a:p>
                  </a:txBody>
                  <a:tcPr marT="6350" marB="6350"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256032" y="2835938"/>
            <a:ext cx="274320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329184" y="283593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Mikro 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privredna društva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256032" y="3196483"/>
            <a:ext cx="2743200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329184" y="3013603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87%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29184" y="3602019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tek 1% ukupnog prihoda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3200400" y="2835938"/>
            <a:ext cx="2743200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3273552" y="283593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Mal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i srednj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a privredna društva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6" name="Shape 10"/>
          <p:cNvSpPr/>
          <p:nvPr/>
        </p:nvSpPr>
        <p:spPr>
          <a:xfrm>
            <a:off x="3200400" y="3196483"/>
            <a:ext cx="2743200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3273552" y="3013603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~11% firmi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273552" y="3602019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generišu 12% prihoda</a:t>
            </a:r>
            <a:endParaRPr lang="en-US" sz="950" dirty="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srednji i mali segment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6144768" y="2835938"/>
            <a:ext cx="2706624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6217920" y="283593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Velika </a:t>
            </a:r>
            <a:r>
              <a:rPr lang="en-US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privredna dr</a:t>
            </a: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uštva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144768" y="3196483"/>
            <a:ext cx="2706624" cy="753727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6217920" y="3013603"/>
            <a:ext cx="265176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2% firmi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217920" y="3602019"/>
            <a:ext cx="2651760" cy="449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drže 87% prihoda</a:t>
            </a:r>
            <a:endParaRPr lang="en-US" sz="950" dirty="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marža −1,0%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256032" y="4151990"/>
            <a:ext cx="8595360" cy="663583"/>
          </a:xfrm>
          <a:prstGeom prst="rect">
            <a:avLst/>
          </a:prstGeom>
          <a:solidFill>
            <a:srgbClr val="FFF9E6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329184" y="4135569"/>
            <a:ext cx="8513064" cy="6635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Strukturni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jaz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: 10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velikih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firmi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bs-Latn-BA" sz="14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n-US" sz="14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%)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generiše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87%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prihoda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uz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maržu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−1,0%</a:t>
            </a:r>
            <a:r>
              <a:rPr lang="en-US" sz="1400" dirty="0"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1400" dirty="0">
                <a:solidFill>
                  <a:srgbClr val="FF00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Mikro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segment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čini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87%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firmi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, a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tek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bs-Latn-BA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prihoda</a:t>
            </a:r>
            <a:r>
              <a:rPr lang="en-US" sz="14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4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Najveću maržu ima segment: malo (15,6%).</a:t>
            </a:r>
            <a:endParaRPr lang="en-US" sz="14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9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F2AA1-0B68-E880-FACB-227566C6E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29DDD41-EF7D-EBA6-953A-104898707097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97CE343-CABD-1DF6-AA60-A111B1D5763E}"/>
              </a:ext>
            </a:extLst>
          </p:cNvPr>
          <p:cNvSpPr/>
          <p:nvPr/>
        </p:nvSpPr>
        <p:spPr>
          <a:xfrm>
            <a:off x="201168" y="0"/>
            <a:ext cx="889711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b="1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08  </a:t>
            </a:r>
            <a:r>
              <a:rPr lang="bs-Latn-BA" b="1" dirty="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|  Lideri sektora · Sektor D · Energija · FBiH 2025</a:t>
            </a:r>
            <a:endParaRPr lang="en-US" dirty="0">
              <a:latin typeface="Montserrat" pitchFamily="2" charset="0"/>
            </a:endParaRPr>
          </a:p>
        </p:txBody>
      </p:sp>
      <p:sp>
        <p:nvSpPr>
          <p:cNvPr id="546" name="Shape 4">
            <a:extLst>
              <a:ext uri="{FF2B5EF4-FFF2-40B4-BE49-F238E27FC236}">
                <a16:creationId xmlns:a16="http://schemas.microsoft.com/office/drawing/2014/main" id="{6ADCB12B-416A-A87E-A320-413084AE15BC}"/>
              </a:ext>
            </a:extLst>
          </p:cNvPr>
          <p:cNvSpPr/>
          <p:nvPr/>
        </p:nvSpPr>
        <p:spPr>
          <a:xfrm>
            <a:off x="169816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7" name="Shape 5">
            <a:extLst>
              <a:ext uri="{FF2B5EF4-FFF2-40B4-BE49-F238E27FC236}">
                <a16:creationId xmlns:a16="http://schemas.microsoft.com/office/drawing/2014/main" id="{B28FF0DE-4620-0270-7285-804F7AAA5671}"/>
              </a:ext>
            </a:extLst>
          </p:cNvPr>
          <p:cNvSpPr/>
          <p:nvPr/>
        </p:nvSpPr>
        <p:spPr>
          <a:xfrm>
            <a:off x="169816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1A7A8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8" name="Shape 6">
            <a:extLst>
              <a:ext uri="{FF2B5EF4-FFF2-40B4-BE49-F238E27FC236}">
                <a16:creationId xmlns:a16="http://schemas.microsoft.com/office/drawing/2014/main" id="{E5F8E79F-E40D-6A38-F958-017FA4A783BF}"/>
              </a:ext>
            </a:extLst>
          </p:cNvPr>
          <p:cNvSpPr/>
          <p:nvPr/>
        </p:nvSpPr>
        <p:spPr>
          <a:xfrm>
            <a:off x="169816" y="1239811"/>
            <a:ext cx="2803639" cy="411480"/>
          </a:xfrm>
          <a:prstGeom prst="rect">
            <a:avLst/>
          </a:prstGeom>
          <a:solidFill>
            <a:srgbClr val="1A7A8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9" name="Text 7">
            <a:extLst>
              <a:ext uri="{FF2B5EF4-FFF2-40B4-BE49-F238E27FC236}">
                <a16:creationId xmlns:a16="http://schemas.microsoft.com/office/drawing/2014/main" id="{09CC206A-6388-DD3C-A624-3D9AD55A712A}"/>
              </a:ext>
            </a:extLst>
          </p:cNvPr>
          <p:cNvSpPr/>
          <p:nvPr/>
        </p:nvSpPr>
        <p:spPr>
          <a:xfrm>
            <a:off x="238954" y="947203"/>
            <a:ext cx="264492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NAJVEĆA PO OBIMU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50" name="Text 8">
            <a:extLst>
              <a:ext uri="{FF2B5EF4-FFF2-40B4-BE49-F238E27FC236}">
                <a16:creationId xmlns:a16="http://schemas.microsoft.com/office/drawing/2014/main" id="{FBE07393-48AE-9C3B-512F-698E10A7D189}"/>
              </a:ext>
            </a:extLst>
          </p:cNvPr>
          <p:cNvSpPr/>
          <p:nvPr/>
        </p:nvSpPr>
        <p:spPr>
          <a:xfrm>
            <a:off x="238954" y="1157515"/>
            <a:ext cx="285414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JP </a:t>
            </a:r>
            <a:r>
              <a:rPr lang="en-US" sz="14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Elektroprivreda</a:t>
            </a: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BiH</a:t>
            </a:r>
            <a:r>
              <a:rPr lang="bs-Latn-BA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d.d.</a:t>
            </a:r>
            <a:endParaRPr lang="en-US" sz="1400" dirty="0"/>
          </a:p>
        </p:txBody>
      </p:sp>
      <p:sp>
        <p:nvSpPr>
          <p:cNvPr id="551" name="Text 9">
            <a:extLst>
              <a:ext uri="{FF2B5EF4-FFF2-40B4-BE49-F238E27FC236}">
                <a16:creationId xmlns:a16="http://schemas.microsoft.com/office/drawing/2014/main" id="{073916CA-36D6-565D-51E8-0C4DA8F5BEB4}"/>
              </a:ext>
            </a:extLst>
          </p:cNvPr>
          <p:cNvSpPr/>
          <p:nvPr/>
        </p:nvSpPr>
        <p:spPr>
          <a:xfrm>
            <a:off x="389272" y="1779307"/>
            <a:ext cx="249460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UKUPNI PRIHOD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2" name="Text 10">
            <a:extLst>
              <a:ext uri="{FF2B5EF4-FFF2-40B4-BE49-F238E27FC236}">
                <a16:creationId xmlns:a16="http://schemas.microsoft.com/office/drawing/2014/main" id="{A076AD48-9F62-1E5B-D8F0-847C4CF7058B}"/>
              </a:ext>
            </a:extLst>
          </p:cNvPr>
          <p:cNvSpPr/>
          <p:nvPr/>
        </p:nvSpPr>
        <p:spPr>
          <a:xfrm>
            <a:off x="389272" y="1962187"/>
            <a:ext cx="227354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1,49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</a:t>
            </a: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lrd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A7A8A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KM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5" name="Text 13">
            <a:extLst>
              <a:ext uri="{FF2B5EF4-FFF2-40B4-BE49-F238E27FC236}">
                <a16:creationId xmlns:a16="http://schemas.microsoft.com/office/drawing/2014/main" id="{9EEC5C19-B963-F038-0D49-63C369BA1457}"/>
              </a:ext>
            </a:extLst>
          </p:cNvPr>
          <p:cNvSpPr/>
          <p:nvPr/>
        </p:nvSpPr>
        <p:spPr>
          <a:xfrm>
            <a:off x="389272" y="2400698"/>
            <a:ext cx="198716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ea typeface="Calibri" pitchFamily="34" charset="-122"/>
                <a:cs typeface="Calibri" pitchFamily="34" charset="-120"/>
              </a:rPr>
              <a:t>ZAPOSLENI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6" name="Text 14">
            <a:extLst>
              <a:ext uri="{FF2B5EF4-FFF2-40B4-BE49-F238E27FC236}">
                <a16:creationId xmlns:a16="http://schemas.microsoft.com/office/drawing/2014/main" id="{2F7A412F-B27C-2685-FD2C-280B4A00D0BF}"/>
              </a:ext>
            </a:extLst>
          </p:cNvPr>
          <p:cNvSpPr/>
          <p:nvPr/>
        </p:nvSpPr>
        <p:spPr>
          <a:xfrm>
            <a:off x="389272" y="2583578"/>
            <a:ext cx="230188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900" b="1" kern="0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r>
              <a:rPr kumimoji="0" lang="bs-Latn-BA" sz="1900" b="1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907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7" name="Shape 15">
            <a:extLst>
              <a:ext uri="{FF2B5EF4-FFF2-40B4-BE49-F238E27FC236}">
                <a16:creationId xmlns:a16="http://schemas.microsoft.com/office/drawing/2014/main" id="{3263005A-8808-B1D3-D0D2-CE647FAFB239}"/>
              </a:ext>
            </a:extLst>
          </p:cNvPr>
          <p:cNvSpPr/>
          <p:nvPr/>
        </p:nvSpPr>
        <p:spPr>
          <a:xfrm>
            <a:off x="348476" y="3016376"/>
            <a:ext cx="1762740" cy="384048"/>
          </a:xfrm>
          <a:prstGeom prst="roundRect">
            <a:avLst>
              <a:gd name="adj" fmla="val 11905"/>
            </a:avLst>
          </a:prstGeom>
          <a:solidFill>
            <a:srgbClr val="FBEAE8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8" name="Text 16">
            <a:extLst>
              <a:ext uri="{FF2B5EF4-FFF2-40B4-BE49-F238E27FC236}">
                <a16:creationId xmlns:a16="http://schemas.microsoft.com/office/drawing/2014/main" id="{326A224F-45CE-81D6-D5B9-EA8B245D41C7}"/>
              </a:ext>
            </a:extLst>
          </p:cNvPr>
          <p:cNvSpPr/>
          <p:nvPr/>
        </p:nvSpPr>
        <p:spPr>
          <a:xfrm>
            <a:off x="412483" y="3016376"/>
            <a:ext cx="169873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C4382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Gubitak: −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C4382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52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C4382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C4382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4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C4382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59" name="Shape 17">
            <a:extLst>
              <a:ext uri="{FF2B5EF4-FFF2-40B4-BE49-F238E27FC236}">
                <a16:creationId xmlns:a16="http://schemas.microsoft.com/office/drawing/2014/main" id="{F5E43B53-2334-5DB7-7DEB-26DBFB4D0380}"/>
              </a:ext>
            </a:extLst>
          </p:cNvPr>
          <p:cNvSpPr/>
          <p:nvPr/>
        </p:nvSpPr>
        <p:spPr>
          <a:xfrm>
            <a:off x="3131239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0" name="Shape 18">
            <a:extLst>
              <a:ext uri="{FF2B5EF4-FFF2-40B4-BE49-F238E27FC236}">
                <a16:creationId xmlns:a16="http://schemas.microsoft.com/office/drawing/2014/main" id="{20FC4DF3-41C0-70E3-27E6-D54895A5AA23}"/>
              </a:ext>
            </a:extLst>
          </p:cNvPr>
          <p:cNvSpPr/>
          <p:nvPr/>
        </p:nvSpPr>
        <p:spPr>
          <a:xfrm>
            <a:off x="3131239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D57800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1" name="Shape 19">
            <a:extLst>
              <a:ext uri="{FF2B5EF4-FFF2-40B4-BE49-F238E27FC236}">
                <a16:creationId xmlns:a16="http://schemas.microsoft.com/office/drawing/2014/main" id="{5E561E8F-956E-48AA-978D-06592C7BCFD3}"/>
              </a:ext>
            </a:extLst>
          </p:cNvPr>
          <p:cNvSpPr/>
          <p:nvPr/>
        </p:nvSpPr>
        <p:spPr>
          <a:xfrm>
            <a:off x="3131239" y="1239811"/>
            <a:ext cx="2803639" cy="411480"/>
          </a:xfrm>
          <a:prstGeom prst="rect">
            <a:avLst/>
          </a:prstGeom>
          <a:solidFill>
            <a:srgbClr val="D57800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2" name="Text 20">
            <a:extLst>
              <a:ext uri="{FF2B5EF4-FFF2-40B4-BE49-F238E27FC236}">
                <a16:creationId xmlns:a16="http://schemas.microsoft.com/office/drawing/2014/main" id="{BA870633-4340-83CA-9AE6-DBB5F329EB40}"/>
              </a:ext>
            </a:extLst>
          </p:cNvPr>
          <p:cNvSpPr/>
          <p:nvPr/>
        </p:nvSpPr>
        <p:spPr>
          <a:xfrm>
            <a:off x="3200377" y="947203"/>
            <a:ext cx="266566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NAJVEĆI TRGOVAC / IZVOZNIK</a:t>
            </a:r>
          </a:p>
        </p:txBody>
      </p:sp>
      <p:sp>
        <p:nvSpPr>
          <p:cNvPr id="563" name="Text 21">
            <a:extLst>
              <a:ext uri="{FF2B5EF4-FFF2-40B4-BE49-F238E27FC236}">
                <a16:creationId xmlns:a16="http://schemas.microsoft.com/office/drawing/2014/main" id="{81676BCD-6580-53B5-5538-7CB85132646C}"/>
              </a:ext>
            </a:extLst>
          </p:cNvPr>
          <p:cNvSpPr/>
          <p:nvPr/>
        </p:nvSpPr>
        <p:spPr>
          <a:xfrm>
            <a:off x="3200377" y="1157515"/>
            <a:ext cx="317388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AXPO BH d.o.o. Mostar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8" name="Shape 26">
            <a:extLst>
              <a:ext uri="{FF2B5EF4-FFF2-40B4-BE49-F238E27FC236}">
                <a16:creationId xmlns:a16="http://schemas.microsoft.com/office/drawing/2014/main" id="{AC2F91C3-1516-7A0D-FC57-03D113762FAF}"/>
              </a:ext>
            </a:extLst>
          </p:cNvPr>
          <p:cNvSpPr/>
          <p:nvPr/>
        </p:nvSpPr>
        <p:spPr>
          <a:xfrm>
            <a:off x="6086086" y="828331"/>
            <a:ext cx="2803639" cy="2651760"/>
          </a:xfrm>
          <a:prstGeom prst="roundRect">
            <a:avLst>
              <a:gd name="adj" fmla="val 2000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  <a:effectLst>
            <a:outerShdw blurRad="76200" dist="25400" dir="5400000" algn="bl" rotWithShape="0">
              <a:srgbClr val="9FB0C4">
                <a:alpha val="30000"/>
              </a:srgbClr>
            </a:outerShdw>
          </a:effec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9" name="Shape 27">
            <a:extLst>
              <a:ext uri="{FF2B5EF4-FFF2-40B4-BE49-F238E27FC236}">
                <a16:creationId xmlns:a16="http://schemas.microsoft.com/office/drawing/2014/main" id="{13FE5797-8168-80A5-DFEB-7EB8279ACE2A}"/>
              </a:ext>
            </a:extLst>
          </p:cNvPr>
          <p:cNvSpPr/>
          <p:nvPr/>
        </p:nvSpPr>
        <p:spPr>
          <a:xfrm>
            <a:off x="6086086" y="828331"/>
            <a:ext cx="2803639" cy="822960"/>
          </a:xfrm>
          <a:prstGeom prst="roundRect">
            <a:avLst>
              <a:gd name="adj" fmla="val 7778"/>
            </a:avLst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1" name="Text 29">
            <a:extLst>
              <a:ext uri="{FF2B5EF4-FFF2-40B4-BE49-F238E27FC236}">
                <a16:creationId xmlns:a16="http://schemas.microsoft.com/office/drawing/2014/main" id="{2EC679FA-1000-93C5-EBE5-50CE0F335D91}"/>
              </a:ext>
            </a:extLst>
          </p:cNvPr>
          <p:cNvSpPr/>
          <p:nvPr/>
        </p:nvSpPr>
        <p:spPr>
          <a:xfrm>
            <a:off x="6155224" y="947203"/>
            <a:ext cx="2803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DRUGI JAVNI PROIZVOĐAČ</a:t>
            </a:r>
          </a:p>
        </p:txBody>
      </p:sp>
      <p:sp>
        <p:nvSpPr>
          <p:cNvPr id="572" name="Text 30">
            <a:extLst>
              <a:ext uri="{FF2B5EF4-FFF2-40B4-BE49-F238E27FC236}">
                <a16:creationId xmlns:a16="http://schemas.microsoft.com/office/drawing/2014/main" id="{5D16708D-BCFC-E828-74B4-DDCA5CA31813}"/>
              </a:ext>
            </a:extLst>
          </p:cNvPr>
          <p:cNvSpPr/>
          <p:nvPr/>
        </p:nvSpPr>
        <p:spPr>
          <a:xfrm>
            <a:off x="6155224" y="1157515"/>
            <a:ext cx="251445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Elektroprivreda</a:t>
            </a: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HZ HB</a:t>
            </a:r>
            <a:endParaRPr lang="en-US" sz="1600" dirty="0"/>
          </a:p>
        </p:txBody>
      </p:sp>
      <p:sp>
        <p:nvSpPr>
          <p:cNvPr id="579" name="Text 37">
            <a:extLst>
              <a:ext uri="{FF2B5EF4-FFF2-40B4-BE49-F238E27FC236}">
                <a16:creationId xmlns:a16="http://schemas.microsoft.com/office/drawing/2014/main" id="{5A7BB8CD-3107-F7DD-2A54-8C863ABA235E}"/>
              </a:ext>
            </a:extLst>
          </p:cNvPr>
          <p:cNvSpPr/>
          <p:nvPr/>
        </p:nvSpPr>
        <p:spPr>
          <a:xfrm>
            <a:off x="169816" y="3636805"/>
            <a:ext cx="118467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10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OSTALI LIDERI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0" name="Shape 38">
            <a:extLst>
              <a:ext uri="{FF2B5EF4-FFF2-40B4-BE49-F238E27FC236}">
                <a16:creationId xmlns:a16="http://schemas.microsoft.com/office/drawing/2014/main" id="{AB5362A4-D3A7-EB72-2CF8-56295375BB01}"/>
              </a:ext>
            </a:extLst>
          </p:cNvPr>
          <p:cNvSpPr/>
          <p:nvPr/>
        </p:nvSpPr>
        <p:spPr>
          <a:xfrm>
            <a:off x="190716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1" name="Shape 39">
            <a:extLst>
              <a:ext uri="{FF2B5EF4-FFF2-40B4-BE49-F238E27FC236}">
                <a16:creationId xmlns:a16="http://schemas.microsoft.com/office/drawing/2014/main" id="{53B463A7-0019-2903-C363-61B1F05A3447}"/>
              </a:ext>
            </a:extLst>
          </p:cNvPr>
          <p:cNvSpPr/>
          <p:nvPr/>
        </p:nvSpPr>
        <p:spPr>
          <a:xfrm>
            <a:off x="190716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2" name="Text 40">
            <a:extLst>
              <a:ext uri="{FF2B5EF4-FFF2-40B4-BE49-F238E27FC236}">
                <a16:creationId xmlns:a16="http://schemas.microsoft.com/office/drawing/2014/main" id="{88DB0958-706D-8B20-0160-708A4BC52B04}"/>
              </a:ext>
            </a:extLst>
          </p:cNvPr>
          <p:cNvSpPr/>
          <p:nvPr/>
        </p:nvSpPr>
        <p:spPr>
          <a:xfrm>
            <a:off x="394496" y="4011709"/>
            <a:ext cx="15023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GEN-I </a:t>
            </a:r>
            <a:r>
              <a:rPr lang="bs-Latn-BA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d.o.o. </a:t>
            </a:r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Sarajevo</a:t>
            </a:r>
            <a:endParaRPr lang="en-US" sz="1200" dirty="0"/>
          </a:p>
        </p:txBody>
      </p:sp>
      <p:sp>
        <p:nvSpPr>
          <p:cNvPr id="583" name="Text 41">
            <a:extLst>
              <a:ext uri="{FF2B5EF4-FFF2-40B4-BE49-F238E27FC236}">
                <a16:creationId xmlns:a16="http://schemas.microsoft.com/office/drawing/2014/main" id="{703582F1-BF70-B481-A878-0CC2BB9CB2F8}"/>
              </a:ext>
            </a:extLst>
          </p:cNvPr>
          <p:cNvSpPr/>
          <p:nvPr/>
        </p:nvSpPr>
        <p:spPr>
          <a:xfrm>
            <a:off x="348476" y="4304317"/>
            <a:ext cx="15927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Prihod: 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374,3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4" name="Shape 42">
            <a:extLst>
              <a:ext uri="{FF2B5EF4-FFF2-40B4-BE49-F238E27FC236}">
                <a16:creationId xmlns:a16="http://schemas.microsoft.com/office/drawing/2014/main" id="{2DB98FC9-CD5F-749D-C55F-44C7A5B5FC1C}"/>
              </a:ext>
            </a:extLst>
          </p:cNvPr>
          <p:cNvSpPr/>
          <p:nvPr/>
        </p:nvSpPr>
        <p:spPr>
          <a:xfrm>
            <a:off x="1963145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5" name="Shape 43">
            <a:extLst>
              <a:ext uri="{FF2B5EF4-FFF2-40B4-BE49-F238E27FC236}">
                <a16:creationId xmlns:a16="http://schemas.microsoft.com/office/drawing/2014/main" id="{A873DCD3-0A2A-AC60-27B9-C63066CBF0E5}"/>
              </a:ext>
            </a:extLst>
          </p:cNvPr>
          <p:cNvSpPr/>
          <p:nvPr/>
        </p:nvSpPr>
        <p:spPr>
          <a:xfrm>
            <a:off x="1963145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6" name="Text 44">
            <a:extLst>
              <a:ext uri="{FF2B5EF4-FFF2-40B4-BE49-F238E27FC236}">
                <a16:creationId xmlns:a16="http://schemas.microsoft.com/office/drawing/2014/main" id="{107AD7CB-04E6-9D3E-97DE-22DAF6AB5196}"/>
              </a:ext>
            </a:extLst>
          </p:cNvPr>
          <p:cNvSpPr/>
          <p:nvPr/>
        </p:nvSpPr>
        <p:spPr>
          <a:xfrm>
            <a:off x="2156073" y="4011709"/>
            <a:ext cx="13053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HSE BH</a:t>
            </a:r>
            <a:r>
              <a:rPr lang="bs-Latn-BA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d.o.o. Sarajevo</a:t>
            </a:r>
            <a:endParaRPr lang="en-US" sz="1200" dirty="0"/>
          </a:p>
        </p:txBody>
      </p:sp>
      <p:sp>
        <p:nvSpPr>
          <p:cNvPr id="587" name="Text 45">
            <a:extLst>
              <a:ext uri="{FF2B5EF4-FFF2-40B4-BE49-F238E27FC236}">
                <a16:creationId xmlns:a16="http://schemas.microsoft.com/office/drawing/2014/main" id="{0BF43BDF-7D71-AB8B-3520-61FA62F0AD37}"/>
              </a:ext>
            </a:extLst>
          </p:cNvPr>
          <p:cNvSpPr/>
          <p:nvPr/>
        </p:nvSpPr>
        <p:spPr>
          <a:xfrm>
            <a:off x="2130953" y="4304317"/>
            <a:ext cx="1560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000" kern="0" dirty="0">
                <a:solidFill>
                  <a:srgbClr val="5A6A7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Prihod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2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17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1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88" name="Shape 46">
            <a:extLst>
              <a:ext uri="{FF2B5EF4-FFF2-40B4-BE49-F238E27FC236}">
                <a16:creationId xmlns:a16="http://schemas.microsoft.com/office/drawing/2014/main" id="{37AD9562-E45A-814E-0759-B17832593059}"/>
              </a:ext>
            </a:extLst>
          </p:cNvPr>
          <p:cNvSpPr/>
          <p:nvPr/>
        </p:nvSpPr>
        <p:spPr>
          <a:xfrm>
            <a:off x="3729084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9" name="Shape 47">
            <a:extLst>
              <a:ext uri="{FF2B5EF4-FFF2-40B4-BE49-F238E27FC236}">
                <a16:creationId xmlns:a16="http://schemas.microsoft.com/office/drawing/2014/main" id="{DCE51EEF-3C12-EB27-BB6E-3D95175B8FD5}"/>
              </a:ext>
            </a:extLst>
          </p:cNvPr>
          <p:cNvSpPr/>
          <p:nvPr/>
        </p:nvSpPr>
        <p:spPr>
          <a:xfrm>
            <a:off x="3729084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0" name="Text 48">
            <a:extLst>
              <a:ext uri="{FF2B5EF4-FFF2-40B4-BE49-F238E27FC236}">
                <a16:creationId xmlns:a16="http://schemas.microsoft.com/office/drawing/2014/main" id="{CCA417CB-DDB1-AF6A-586C-6041E0E292A0}"/>
              </a:ext>
            </a:extLst>
          </p:cNvPr>
          <p:cNvSpPr/>
          <p:nvPr/>
        </p:nvSpPr>
        <p:spPr>
          <a:xfrm>
            <a:off x="3911965" y="4011709"/>
            <a:ext cx="11766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ECO-WAT</a:t>
            </a:r>
            <a:r>
              <a:rPr lang="bs-Latn-BA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d.o.o. Kiseljak</a:t>
            </a:r>
            <a:endParaRPr lang="en-US" sz="1200" dirty="0"/>
          </a:p>
        </p:txBody>
      </p:sp>
      <p:sp>
        <p:nvSpPr>
          <p:cNvPr id="591" name="Text 49">
            <a:extLst>
              <a:ext uri="{FF2B5EF4-FFF2-40B4-BE49-F238E27FC236}">
                <a16:creationId xmlns:a16="http://schemas.microsoft.com/office/drawing/2014/main" id="{3B80D134-9839-BD35-389A-E10B9D312ED1}"/>
              </a:ext>
            </a:extLst>
          </p:cNvPr>
          <p:cNvSpPr/>
          <p:nvPr/>
        </p:nvSpPr>
        <p:spPr>
          <a:xfrm>
            <a:off x="3886843" y="4304317"/>
            <a:ext cx="14868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s-Latn-BA" sz="1000" kern="0" dirty="0">
                <a:solidFill>
                  <a:srgbClr val="5A6A7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Dobit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bs-Latn-BA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9,4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92" name="Shape 50">
            <a:extLst>
              <a:ext uri="{FF2B5EF4-FFF2-40B4-BE49-F238E27FC236}">
                <a16:creationId xmlns:a16="http://schemas.microsoft.com/office/drawing/2014/main" id="{32A08E66-F6F4-0902-A4A5-7F1EF6F40CD4}"/>
              </a:ext>
            </a:extLst>
          </p:cNvPr>
          <p:cNvSpPr/>
          <p:nvPr/>
        </p:nvSpPr>
        <p:spPr>
          <a:xfrm>
            <a:off x="5505069" y="3965189"/>
            <a:ext cx="1713195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3" name="Shape 51">
            <a:extLst>
              <a:ext uri="{FF2B5EF4-FFF2-40B4-BE49-F238E27FC236}">
                <a16:creationId xmlns:a16="http://schemas.microsoft.com/office/drawing/2014/main" id="{9B769C37-93D3-192A-8966-E65EC883E00F}"/>
              </a:ext>
            </a:extLst>
          </p:cNvPr>
          <p:cNvSpPr/>
          <p:nvPr/>
        </p:nvSpPr>
        <p:spPr>
          <a:xfrm>
            <a:off x="5505069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4" name="Text 52">
            <a:extLst>
              <a:ext uri="{FF2B5EF4-FFF2-40B4-BE49-F238E27FC236}">
                <a16:creationId xmlns:a16="http://schemas.microsoft.com/office/drawing/2014/main" id="{6666BD9E-5ED5-FF81-03FB-8256E7EE5520}"/>
              </a:ext>
            </a:extLst>
          </p:cNvPr>
          <p:cNvSpPr/>
          <p:nvPr/>
        </p:nvSpPr>
        <p:spPr>
          <a:xfrm>
            <a:off x="5687949" y="4011709"/>
            <a:ext cx="131844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KJKP Toplane</a:t>
            </a:r>
            <a:r>
              <a:rPr lang="bs-Latn-BA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d.o.o. Sarajevo</a:t>
            </a:r>
            <a:endParaRPr lang="en-US" sz="1200" dirty="0"/>
          </a:p>
        </p:txBody>
      </p:sp>
      <p:sp>
        <p:nvSpPr>
          <p:cNvPr id="595" name="Text 53">
            <a:extLst>
              <a:ext uri="{FF2B5EF4-FFF2-40B4-BE49-F238E27FC236}">
                <a16:creationId xmlns:a16="http://schemas.microsoft.com/office/drawing/2014/main" id="{6BDA8D76-703C-FD95-E9D3-ED883ADF8133}"/>
              </a:ext>
            </a:extLst>
          </p:cNvPr>
          <p:cNvSpPr/>
          <p:nvPr/>
        </p:nvSpPr>
        <p:spPr>
          <a:xfrm>
            <a:off x="5662829" y="4304317"/>
            <a:ext cx="15603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Zaposleni: </a:t>
            </a:r>
            <a:r>
              <a:rPr lang="bs-Latn-BA" sz="1100" b="1" kern="0" dirty="0">
                <a:solidFill>
                  <a:srgbClr val="1D4289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350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96" name="Shape 54">
            <a:extLst>
              <a:ext uri="{FF2B5EF4-FFF2-40B4-BE49-F238E27FC236}">
                <a16:creationId xmlns:a16="http://schemas.microsoft.com/office/drawing/2014/main" id="{9F9491FD-86F5-2D1E-2428-795E0B6354CF}"/>
              </a:ext>
            </a:extLst>
          </p:cNvPr>
          <p:cNvSpPr/>
          <p:nvPr/>
        </p:nvSpPr>
        <p:spPr>
          <a:xfrm>
            <a:off x="7269660" y="3965189"/>
            <a:ext cx="1711510" cy="667105"/>
          </a:xfrm>
          <a:prstGeom prst="roundRect">
            <a:avLst>
              <a:gd name="adj" fmla="val 5435"/>
            </a:avLst>
          </a:prstGeom>
          <a:solidFill>
            <a:srgbClr val="F5F8FC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7" name="Shape 55">
            <a:extLst>
              <a:ext uri="{FF2B5EF4-FFF2-40B4-BE49-F238E27FC236}">
                <a16:creationId xmlns:a16="http://schemas.microsoft.com/office/drawing/2014/main" id="{4E8AC35B-BCC8-9F18-1B82-52B401D48FBA}"/>
              </a:ext>
            </a:extLst>
          </p:cNvPr>
          <p:cNvSpPr/>
          <p:nvPr/>
        </p:nvSpPr>
        <p:spPr>
          <a:xfrm>
            <a:off x="7269660" y="3965189"/>
            <a:ext cx="91440" cy="667105"/>
          </a:xfrm>
          <a:prstGeom prst="roundRect">
            <a:avLst/>
          </a:prstGeom>
          <a:solidFill>
            <a:srgbClr val="1D4289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8" name="Text 56">
            <a:extLst>
              <a:ext uri="{FF2B5EF4-FFF2-40B4-BE49-F238E27FC236}">
                <a16:creationId xmlns:a16="http://schemas.microsoft.com/office/drawing/2014/main" id="{56F3C6DC-6BB9-491E-ABF9-555B92BD9AC2}"/>
              </a:ext>
            </a:extLst>
          </p:cNvPr>
          <p:cNvSpPr/>
          <p:nvPr/>
        </p:nvSpPr>
        <p:spPr>
          <a:xfrm>
            <a:off x="7452540" y="4011709"/>
            <a:ext cx="15235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Winter Wind d.o.o. Tomislavgrad</a:t>
            </a:r>
          </a:p>
        </p:txBody>
      </p:sp>
      <p:sp>
        <p:nvSpPr>
          <p:cNvPr id="599" name="Text 57">
            <a:extLst>
              <a:ext uri="{FF2B5EF4-FFF2-40B4-BE49-F238E27FC236}">
                <a16:creationId xmlns:a16="http://schemas.microsoft.com/office/drawing/2014/main" id="{09D39B68-E7E4-9CB3-9431-0348820D8EDF}"/>
              </a:ext>
            </a:extLst>
          </p:cNvPr>
          <p:cNvSpPr/>
          <p:nvPr/>
        </p:nvSpPr>
        <p:spPr>
          <a:xfrm>
            <a:off x="7427419" y="4304317"/>
            <a:ext cx="15486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s-Latn-BA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Neto dobit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A6A7A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: </a:t>
            </a:r>
            <a:r>
              <a:rPr kumimoji="0" lang="bs-Latn-BA" sz="10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7,2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mil. KM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600" name="Text 58">
            <a:extLst>
              <a:ext uri="{FF2B5EF4-FFF2-40B4-BE49-F238E27FC236}">
                <a16:creationId xmlns:a16="http://schemas.microsoft.com/office/drawing/2014/main" id="{7412C1AF-0276-4AD2-5D25-C03DD70A8908}"/>
              </a:ext>
            </a:extLst>
          </p:cNvPr>
          <p:cNvSpPr/>
          <p:nvPr/>
        </p:nvSpPr>
        <p:spPr>
          <a:xfrm>
            <a:off x="190716" y="4727524"/>
            <a:ext cx="878534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D4289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Uvid: 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energetik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om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dominira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JP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Elektroprivreda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BiH 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po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prihodu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zaposlenima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izvozu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ali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najveći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sa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gubit</a:t>
            </a:r>
            <a:r>
              <a:rPr kumimoji="0" lang="bs-Latn-BA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kom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(−52,4 mil).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Privatni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trgovci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(AXPO, GEN-I)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manji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su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ali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profitabilni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Montserrat" pitchFamily="2" charset="0"/>
                <a:ea typeface="Calibri" pitchFamily="34" charset="-122"/>
                <a:cs typeface="Calibri" pitchFamily="34" charset="-120"/>
              </a:rPr>
              <a:t>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</a:endParaRPr>
          </a:p>
        </p:txBody>
      </p:sp>
      <p:sp>
        <p:nvSpPr>
          <p:cNvPr id="5" name="Text 22">
            <a:extLst>
              <a:ext uri="{FF2B5EF4-FFF2-40B4-BE49-F238E27FC236}">
                <a16:creationId xmlns:a16="http://schemas.microsoft.com/office/drawing/2014/main" id="{B4ADED69-7D2A-67F9-499A-F0FAA082BD17}"/>
              </a:ext>
            </a:extLst>
          </p:cNvPr>
          <p:cNvSpPr/>
          <p:nvPr/>
        </p:nvSpPr>
        <p:spPr>
          <a:xfrm>
            <a:off x="3296271" y="1724443"/>
            <a:ext cx="313730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PRIHOD OD IZVOZA</a:t>
            </a:r>
            <a:endParaRPr lang="en-US" sz="900" dirty="0"/>
          </a:p>
        </p:txBody>
      </p:sp>
      <p:sp>
        <p:nvSpPr>
          <p:cNvPr id="7" name="Text 23">
            <a:extLst>
              <a:ext uri="{FF2B5EF4-FFF2-40B4-BE49-F238E27FC236}">
                <a16:creationId xmlns:a16="http://schemas.microsoft.com/office/drawing/2014/main" id="{08459EA0-1DE6-14C4-EDA4-1FB6BC21EB60}"/>
              </a:ext>
            </a:extLst>
          </p:cNvPr>
          <p:cNvSpPr/>
          <p:nvPr/>
        </p:nvSpPr>
        <p:spPr>
          <a:xfrm>
            <a:off x="3296271" y="1907323"/>
            <a:ext cx="253177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57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34,5 mil. KM</a:t>
            </a:r>
            <a:endParaRPr lang="en-US" sz="1900" dirty="0"/>
          </a:p>
        </p:txBody>
      </p:sp>
      <p:sp>
        <p:nvSpPr>
          <p:cNvPr id="9" name="Text 24">
            <a:extLst>
              <a:ext uri="{FF2B5EF4-FFF2-40B4-BE49-F238E27FC236}">
                <a16:creationId xmlns:a16="http://schemas.microsoft.com/office/drawing/2014/main" id="{AA815DC7-8561-9CFA-0DAB-4EBD6B31D269}"/>
              </a:ext>
            </a:extLst>
          </p:cNvPr>
          <p:cNvSpPr/>
          <p:nvPr/>
        </p:nvSpPr>
        <p:spPr>
          <a:xfrm>
            <a:off x="3296271" y="2291371"/>
            <a:ext cx="313730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 DOBIT</a:t>
            </a:r>
            <a:endParaRPr lang="en-US" sz="900" dirty="0"/>
          </a:p>
        </p:txBody>
      </p:sp>
      <p:sp>
        <p:nvSpPr>
          <p:cNvPr id="11" name="Text 25">
            <a:extLst>
              <a:ext uri="{FF2B5EF4-FFF2-40B4-BE49-F238E27FC236}">
                <a16:creationId xmlns:a16="http://schemas.microsoft.com/office/drawing/2014/main" id="{0227B069-A285-3D72-372D-05D6AC9177A6}"/>
              </a:ext>
            </a:extLst>
          </p:cNvPr>
          <p:cNvSpPr/>
          <p:nvPr/>
        </p:nvSpPr>
        <p:spPr>
          <a:xfrm>
            <a:off x="3296271" y="2474251"/>
            <a:ext cx="24494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6,2 mil. KM</a:t>
            </a:r>
            <a:endParaRPr lang="en-US" sz="1900" dirty="0"/>
          </a:p>
        </p:txBody>
      </p:sp>
      <p:sp>
        <p:nvSpPr>
          <p:cNvPr id="13" name="Text 26">
            <a:extLst>
              <a:ext uri="{FF2B5EF4-FFF2-40B4-BE49-F238E27FC236}">
                <a16:creationId xmlns:a16="http://schemas.microsoft.com/office/drawing/2014/main" id="{4E6E3B7F-3C07-B56B-6D14-4678B1E9C6A5}"/>
              </a:ext>
            </a:extLst>
          </p:cNvPr>
          <p:cNvSpPr/>
          <p:nvPr/>
        </p:nvSpPr>
        <p:spPr>
          <a:xfrm>
            <a:off x="3296271" y="2858299"/>
            <a:ext cx="313730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UKUPNI PRIHOD</a:t>
            </a:r>
            <a:endParaRPr lang="en-US" sz="900" dirty="0"/>
          </a:p>
        </p:txBody>
      </p:sp>
      <p:sp>
        <p:nvSpPr>
          <p:cNvPr id="15" name="Text 27">
            <a:extLst>
              <a:ext uri="{FF2B5EF4-FFF2-40B4-BE49-F238E27FC236}">
                <a16:creationId xmlns:a16="http://schemas.microsoft.com/office/drawing/2014/main" id="{6CFA1BAF-8233-CF88-6B36-45CA00568EEC}"/>
              </a:ext>
            </a:extLst>
          </p:cNvPr>
          <p:cNvSpPr/>
          <p:nvPr/>
        </p:nvSpPr>
        <p:spPr>
          <a:xfrm>
            <a:off x="3296271" y="3041179"/>
            <a:ext cx="253177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167,8 mil. KM</a:t>
            </a:r>
            <a:endParaRPr lang="en-US" sz="1900" dirty="0"/>
          </a:p>
        </p:txBody>
      </p:sp>
      <p:sp>
        <p:nvSpPr>
          <p:cNvPr id="17" name="Text 33">
            <a:extLst>
              <a:ext uri="{FF2B5EF4-FFF2-40B4-BE49-F238E27FC236}">
                <a16:creationId xmlns:a16="http://schemas.microsoft.com/office/drawing/2014/main" id="{A400D502-F0E7-BC44-0E17-EAA841779859}"/>
              </a:ext>
            </a:extLst>
          </p:cNvPr>
          <p:cNvSpPr/>
          <p:nvPr/>
        </p:nvSpPr>
        <p:spPr>
          <a:xfrm>
            <a:off x="6242458" y="1715260"/>
            <a:ext cx="313730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UKUPNI PRIHOD</a:t>
            </a:r>
            <a:endParaRPr lang="en-US" sz="900" dirty="0"/>
          </a:p>
        </p:txBody>
      </p:sp>
      <p:sp>
        <p:nvSpPr>
          <p:cNvPr id="19" name="Text 34">
            <a:extLst>
              <a:ext uri="{FF2B5EF4-FFF2-40B4-BE49-F238E27FC236}">
                <a16:creationId xmlns:a16="http://schemas.microsoft.com/office/drawing/2014/main" id="{B7D55F8C-34F6-70B3-AEAC-F0FBCB3F2B99}"/>
              </a:ext>
            </a:extLst>
          </p:cNvPr>
          <p:cNvSpPr/>
          <p:nvPr/>
        </p:nvSpPr>
        <p:spPr>
          <a:xfrm>
            <a:off x="6242458" y="1898140"/>
            <a:ext cx="313730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D428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372,5 mil. KM</a:t>
            </a:r>
            <a:endParaRPr lang="en-US" sz="1900" dirty="0"/>
          </a:p>
        </p:txBody>
      </p:sp>
      <p:sp>
        <p:nvSpPr>
          <p:cNvPr id="21" name="Text 35">
            <a:extLst>
              <a:ext uri="{FF2B5EF4-FFF2-40B4-BE49-F238E27FC236}">
                <a16:creationId xmlns:a16="http://schemas.microsoft.com/office/drawing/2014/main" id="{9D537902-A8E1-73C0-6BA8-7579A21205A6}"/>
              </a:ext>
            </a:extLst>
          </p:cNvPr>
          <p:cNvSpPr/>
          <p:nvPr/>
        </p:nvSpPr>
        <p:spPr>
          <a:xfrm>
            <a:off x="6242458" y="2282188"/>
            <a:ext cx="313730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ZAPOSLENI</a:t>
            </a:r>
            <a:endParaRPr lang="en-US" sz="900" dirty="0"/>
          </a:p>
        </p:txBody>
      </p:sp>
      <p:sp>
        <p:nvSpPr>
          <p:cNvPr id="23" name="Text 36">
            <a:extLst>
              <a:ext uri="{FF2B5EF4-FFF2-40B4-BE49-F238E27FC236}">
                <a16:creationId xmlns:a16="http://schemas.microsoft.com/office/drawing/2014/main" id="{76351EC7-C04F-86BE-D679-67F2C99E0A1D}"/>
              </a:ext>
            </a:extLst>
          </p:cNvPr>
          <p:cNvSpPr/>
          <p:nvPr/>
        </p:nvSpPr>
        <p:spPr>
          <a:xfrm>
            <a:off x="6242458" y="2465068"/>
            <a:ext cx="313730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2.322</a:t>
            </a:r>
            <a:endParaRPr lang="en-US" sz="1900" dirty="0"/>
          </a:p>
        </p:txBody>
      </p:sp>
      <p:sp>
        <p:nvSpPr>
          <p:cNvPr id="25" name="Text 37">
            <a:extLst>
              <a:ext uri="{FF2B5EF4-FFF2-40B4-BE49-F238E27FC236}">
                <a16:creationId xmlns:a16="http://schemas.microsoft.com/office/drawing/2014/main" id="{DA86F69E-0306-E492-F14F-33E22A4F5DA4}"/>
              </a:ext>
            </a:extLst>
          </p:cNvPr>
          <p:cNvSpPr/>
          <p:nvPr/>
        </p:nvSpPr>
        <p:spPr>
          <a:xfrm>
            <a:off x="6242458" y="2849116"/>
            <a:ext cx="313730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PRIHOD OD IZVOZA</a:t>
            </a:r>
            <a:endParaRPr lang="en-US" sz="900" dirty="0"/>
          </a:p>
        </p:txBody>
      </p:sp>
      <p:sp>
        <p:nvSpPr>
          <p:cNvPr id="27" name="Text 38">
            <a:extLst>
              <a:ext uri="{FF2B5EF4-FFF2-40B4-BE49-F238E27FC236}">
                <a16:creationId xmlns:a16="http://schemas.microsoft.com/office/drawing/2014/main" id="{7FEA8A15-8580-12B4-3529-9FB2882650F9}"/>
              </a:ext>
            </a:extLst>
          </p:cNvPr>
          <p:cNvSpPr/>
          <p:nvPr/>
        </p:nvSpPr>
        <p:spPr>
          <a:xfrm>
            <a:off x="6242458" y="3031996"/>
            <a:ext cx="313730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7,7 mil. KM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09410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D428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10896" y="0"/>
            <a:ext cx="6400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Sažetak</a:t>
            </a:r>
            <a:r>
              <a:rPr lang="en-US" sz="1500" b="1" dirty="0">
                <a:solidFill>
                  <a:srgbClr val="CADC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·   Gdje stoji koji sektor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035040" y="0"/>
            <a:ext cx="27980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Privreda FBiH · 2025.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14400" y="1170432"/>
            <a:ext cx="4800600" cy="2944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3579460"/>
            <a:ext cx="4800600" cy="0"/>
          </a:xfrm>
          <a:prstGeom prst="line">
            <a:avLst/>
          </a:prstGeom>
          <a:noFill/>
          <a:ln w="12700">
            <a:solidFill>
              <a:srgbClr val="C9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3478876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0%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914400" y="2776451"/>
            <a:ext cx="4800600" cy="0"/>
          </a:xfrm>
          <a:prstGeom prst="line">
            <a:avLst/>
          </a:prstGeom>
          <a:noFill/>
          <a:ln w="12700">
            <a:solidFill>
              <a:srgbClr val="C9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2675867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3%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914400" y="1973441"/>
            <a:ext cx="4800600" cy="0"/>
          </a:xfrm>
          <a:prstGeom prst="line">
            <a:avLst/>
          </a:prstGeom>
          <a:noFill/>
          <a:ln w="12700">
            <a:solidFill>
              <a:srgbClr val="C9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1872857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6%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14400" y="1170432"/>
            <a:ext cx="4800600" cy="0"/>
          </a:xfrm>
          <a:prstGeom prst="line">
            <a:avLst/>
          </a:prstGeom>
          <a:noFill/>
          <a:ln w="12700">
            <a:solidFill>
              <a:srgbClr val="C9D8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1069848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9%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08431" y="41513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100k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279309" y="41513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200k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450187" y="41513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300k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621065" y="41513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400k</a:t>
            </a: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14400" y="1919907"/>
            <a:ext cx="4800600" cy="0"/>
          </a:xfrm>
          <a:prstGeom prst="line">
            <a:avLst/>
          </a:prstGeom>
          <a:noFill/>
          <a:ln w="15875">
            <a:solidFill>
              <a:srgbClr val="9BB4D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998827" y="1686653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i="1" dirty="0">
                <a:solidFill>
                  <a:srgbClr val="6E86AC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prosjek marže FBiH 6,2%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727118" y="1170432"/>
            <a:ext cx="0" cy="2944368"/>
          </a:xfrm>
          <a:prstGeom prst="line">
            <a:avLst/>
          </a:prstGeom>
          <a:noFill/>
          <a:ln w="15875">
            <a:solidFill>
              <a:srgbClr val="9BB4D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763693" y="1207008"/>
            <a:ext cx="180830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050" i="1" dirty="0">
                <a:solidFill>
                  <a:srgbClr val="6E86AC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prosjek FBiH 214.817 KM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14400" y="4334256"/>
            <a:ext cx="4800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Produktivnost  →  prihod po zaposlenom (KM)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 rot="16200000">
            <a:off x="-18288" y="209397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marža  (%)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353367" y="1415231"/>
            <a:ext cx="259878" cy="259878"/>
          </a:xfrm>
          <a:prstGeom prst="ellipse">
            <a:avLst/>
          </a:prstGeom>
          <a:solidFill>
            <a:srgbClr val="1A7A8A">
              <a:alpha val="26000"/>
            </a:srgbClr>
          </a:solidFill>
          <a:ln w="254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97506" y="994607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A7A8A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Rudarstvo</a:t>
            </a:r>
            <a:endParaRPr lang="en-US" sz="1100" dirty="0">
              <a:latin typeface="Montserrat" panose="00000500000000000000" pitchFamily="2" charset="0"/>
            </a:endParaRPr>
          </a:p>
          <a:p>
            <a:pPr marL="0" indent="0" algn="ctr">
              <a:lnSpc>
                <a:spcPct val="95000"/>
              </a:lnSpc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1,17 mlrd. KM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942626" y="1247242"/>
            <a:ext cx="1024128" cy="1024128"/>
          </a:xfrm>
          <a:prstGeom prst="ellipse">
            <a:avLst/>
          </a:prstGeom>
          <a:solidFill>
            <a:srgbClr val="1D4289">
              <a:alpha val="26000"/>
            </a:srgbClr>
          </a:solidFill>
          <a:ln w="254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1942626" y="1795882"/>
            <a:ext cx="1024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1D4289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Industrija</a:t>
            </a:r>
            <a:endParaRPr lang="en-US" sz="1200" dirty="0">
              <a:latin typeface="Montserrat" panose="00000500000000000000" pitchFamily="2" charset="0"/>
            </a:endParaRPr>
          </a:p>
          <a:p>
            <a:pPr marL="0" indent="0" algn="ctr">
              <a:lnSpc>
                <a:spcPct val="95000"/>
              </a:lnSpc>
              <a:buNone/>
            </a:pPr>
            <a:r>
              <a:rPr lang="en-US" sz="900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18,17 mlrd. KM</a:t>
            </a:r>
            <a:endParaRPr lang="en-US" sz="1200" dirty="0">
              <a:latin typeface="Montserrat" panose="00000500000000000000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5036945" y="3410189"/>
            <a:ext cx="445611" cy="445611"/>
          </a:xfrm>
          <a:prstGeom prst="ellipse">
            <a:avLst/>
          </a:prstGeom>
          <a:solidFill>
            <a:srgbClr val="D57800">
              <a:alpha val="26000"/>
            </a:srgbClr>
          </a:solidFill>
          <a:ln w="254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793361" y="3413538"/>
            <a:ext cx="118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D57800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Energija</a:t>
            </a:r>
            <a:endParaRPr lang="en-US" sz="1100" dirty="0">
              <a:latin typeface="Montserrat" panose="00000500000000000000" pitchFamily="2" charset="0"/>
            </a:endParaRPr>
          </a:p>
          <a:p>
            <a:pPr marL="0" indent="0" algn="r">
              <a:lnSpc>
                <a:spcPct val="95000"/>
              </a:lnSpc>
              <a:buNone/>
            </a:pPr>
            <a:r>
              <a:rPr lang="en-US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3,44 mlrd. KM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053328" y="932688"/>
            <a:ext cx="2779776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181344" y="98755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1D4289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KAKO ČITATI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153967" y="1188720"/>
            <a:ext cx="2679137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Veličina kruga = ukupni prihod</a:t>
            </a:r>
            <a:r>
              <a:rPr lang="en-US" sz="9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 </a:t>
            </a:r>
            <a:endParaRPr lang="bs-Latn-BA" sz="900">
              <a:solidFill>
                <a:srgbClr val="1A2A3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lnSpc>
                <a:spcPct val="98000"/>
              </a:lnSpc>
              <a:buNone/>
            </a:pPr>
            <a:r>
              <a:rPr lang="en-US" sz="9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Vodoravno </a:t>
            </a: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= produktivnost</a:t>
            </a:r>
            <a:r>
              <a:rPr lang="en-US" sz="90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, uspravno </a:t>
            </a: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= profitabilnost. Isprekidano = prosjek FBiH.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6053328" y="1865376"/>
            <a:ext cx="2779776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199632" y="2011680"/>
            <a:ext cx="201168" cy="201168"/>
          </a:xfrm>
          <a:prstGeom prst="ellipse">
            <a:avLst/>
          </a:prstGeom>
          <a:solidFill>
            <a:srgbClr val="1A7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473952" y="1938528"/>
            <a:ext cx="22494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A7A8A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ZAMAH  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· Rudarstvo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6217920" y="2278473"/>
            <a:ext cx="24871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Najviša marža (7,6%), ali upola niža produktivnost od prosjeka.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6053328" y="2761488"/>
            <a:ext cx="2779776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199632" y="2907792"/>
            <a:ext cx="201168" cy="201168"/>
          </a:xfrm>
          <a:prstGeom prst="ellipse">
            <a:avLst/>
          </a:prstGeom>
          <a:solidFill>
            <a:srgbClr val="1D428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473952" y="2834640"/>
            <a:ext cx="22494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4289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NOSILAC  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· Industrija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199632" y="3220887"/>
            <a:ext cx="24871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~80% prihoda tri sektora i </a:t>
            </a:r>
            <a:r>
              <a:rPr lang="en-US" sz="90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izvozni</a:t>
            </a: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motor – sidro privrede.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6053328" y="3657600"/>
            <a:ext cx="2779776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6199632" y="3803904"/>
            <a:ext cx="201168" cy="201168"/>
          </a:xfrm>
          <a:prstGeom prst="ellipse">
            <a:avLst/>
          </a:prstGeom>
          <a:solidFill>
            <a:srgbClr val="D578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6473952" y="3730752"/>
            <a:ext cx="22494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1100" b="1" dirty="0">
                <a:solidFill>
                  <a:srgbClr val="D57800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IZAZOV</a:t>
            </a:r>
            <a:r>
              <a:rPr lang="en-US" sz="1100" b="1" dirty="0">
                <a:solidFill>
                  <a:srgbClr val="D57800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  </a:t>
            </a:r>
            <a:r>
              <a:rPr lang="en-US" sz="950" b="1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· Energija</a:t>
            </a: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204672" y="4101708"/>
            <a:ext cx="24871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2× produktivnija od prosjeka, a jedina u neto minusu (−0,2%).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914400" y="4626864"/>
            <a:ext cx="7918704" cy="365760"/>
          </a:xfrm>
          <a:prstGeom prst="rect">
            <a:avLst/>
          </a:prstGeom>
          <a:solidFill>
            <a:srgbClr val="1231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914400" y="4626864"/>
            <a:ext cx="7918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22,78 mlrd. KM</a:t>
            </a:r>
            <a:r>
              <a:rPr lang="en-US" sz="950" dirty="0">
                <a:solidFill>
                  <a:srgbClr val="AFC4E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prihoda      </a:t>
            </a:r>
            <a:r>
              <a:rPr lang="en-US" sz="1100" b="1" dirty="0">
                <a:solidFill>
                  <a:srgbClr val="FFFFFF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113.575</a:t>
            </a:r>
            <a:r>
              <a:rPr lang="en-US" sz="950" dirty="0">
                <a:solidFill>
                  <a:srgbClr val="AFC4E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zaposlenih      </a:t>
            </a:r>
            <a:r>
              <a:rPr lang="en-US" sz="1100" b="1" dirty="0">
                <a:solidFill>
                  <a:srgbClr val="FFFFFF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4.968</a:t>
            </a:r>
            <a:r>
              <a:rPr lang="en-US" sz="950" dirty="0">
                <a:solidFill>
                  <a:srgbClr val="AFC4E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društava      </a:t>
            </a:r>
            <a:r>
              <a:rPr lang="en-US" sz="1100" b="1" dirty="0">
                <a:solidFill>
                  <a:srgbClr val="FFFFFF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~29%</a:t>
            </a:r>
            <a:r>
              <a:rPr lang="en-US" sz="950" dirty="0">
                <a:solidFill>
                  <a:srgbClr val="AFC4E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privrede FBiH</a:t>
            </a:r>
            <a:endParaRPr lang="en-US" sz="11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02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76656"/>
          </a:xfrm>
          <a:prstGeom prst="rect">
            <a:avLst/>
          </a:prstGeom>
          <a:solidFill>
            <a:srgbClr val="1D428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6126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Zaključak i ključne poruke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590309" y="54864"/>
            <a:ext cx="3233651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CADC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Sektor energije, rudarstva i industrije</a:t>
            </a:r>
            <a:endParaRPr lang="en-US" sz="1050" dirty="0"/>
          </a:p>
          <a:p>
            <a:pPr marL="0" indent="0" algn="r">
              <a:lnSpc>
                <a:spcPct val="100000"/>
              </a:lnSpc>
              <a:buNone/>
            </a:pPr>
            <a:r>
              <a:rPr lang="en-US" sz="1000" dirty="0">
                <a:solidFill>
                  <a:srgbClr val="9FB6D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Privreda FBiH · 2025.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859536"/>
            <a:ext cx="2657856" cy="188366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5760" y="859536"/>
            <a:ext cx="2657856" cy="384048"/>
          </a:xfrm>
          <a:prstGeom prst="rect">
            <a:avLst/>
          </a:prstGeom>
          <a:solidFill>
            <a:srgbClr val="1A7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93776" y="859536"/>
            <a:ext cx="2401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 · RUDARSTVO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93776" y="1298448"/>
            <a:ext cx="2401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A7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1,17 mlrd. KM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93776" y="1627632"/>
            <a:ext cx="2401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7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prihodi 2025.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1847088"/>
            <a:ext cx="2474976" cy="8412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152400" indent="-152400" algn="l">
              <a:lnSpc>
                <a:spcPct val="98000"/>
              </a:lnSpc>
              <a:buSzPct val="100000"/>
              <a:buChar char="•"/>
            </a:pPr>
            <a:r>
              <a:rPr lang="en-US" sz="95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Najbrži rast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+56,4% </a:t>
            </a:r>
            <a:r>
              <a:rPr lang="en-US" sz="9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(2023</a:t>
            </a:r>
            <a:r>
              <a:rPr lang="bs-Latn-BA" sz="9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9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) i najviša marža 7,6%.</a:t>
            </a:r>
            <a:endParaRPr lang="en-US" sz="950" dirty="0">
              <a:latin typeface="Montserrat" panose="00000500000000000000" pitchFamily="2" charset="0"/>
            </a:endParaRPr>
          </a:p>
          <a:p>
            <a:pPr marL="152400" indent="-152400" algn="l">
              <a:lnSpc>
                <a:spcPct val="98000"/>
              </a:lnSpc>
              <a:buSzPct val="100000"/>
              <a:buChar char="•"/>
            </a:pPr>
            <a:r>
              <a:rPr lang="en-US" sz="95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Niska produktivnost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, zaposlenost pada −14,1%.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243072" y="859536"/>
            <a:ext cx="2657856" cy="188366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243072" y="859536"/>
            <a:ext cx="2657856" cy="384048"/>
          </a:xfrm>
          <a:prstGeom prst="rect">
            <a:avLst/>
          </a:prstGeom>
          <a:solidFill>
            <a:srgbClr val="1D428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371088" y="859536"/>
            <a:ext cx="2401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 · INDUSTRIJA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71088" y="1298448"/>
            <a:ext cx="2401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D428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18,17 mlrd. KM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371088" y="1627632"/>
            <a:ext cx="2401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7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prihodi 2025.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34512" y="1847088"/>
            <a:ext cx="2474976" cy="8412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152400" indent="-152400" algn="l">
              <a:lnSpc>
                <a:spcPct val="98000"/>
              </a:lnSpc>
              <a:buSzPct val="100000"/>
              <a:buChar char="•"/>
            </a:pPr>
            <a:r>
              <a:rPr lang="en-US" sz="95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Nosilac </a:t>
            </a:r>
            <a:r>
              <a:rPr lang="en-US" sz="950" b="1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privrede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bs-Latn-BA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22,9% prihoda FBiH.</a:t>
            </a:r>
            <a:endParaRPr lang="en-US" sz="950" dirty="0">
              <a:latin typeface="Montserrat" panose="00000500000000000000" pitchFamily="2" charset="0"/>
            </a:endParaRPr>
          </a:p>
          <a:p>
            <a:pPr marL="152400" indent="-152400" algn="l">
              <a:lnSpc>
                <a:spcPct val="98000"/>
              </a:lnSpc>
              <a:buSzPct val="100000"/>
              <a:buChar char="•"/>
            </a:pPr>
            <a:r>
              <a:rPr lang="en-US" sz="95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Izvozni motor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: 6 </a:t>
            </a:r>
            <a:r>
              <a:rPr lang="en-US" sz="950" dirty="0" err="1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mlrd.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KM</a:t>
            </a:r>
            <a:r>
              <a:rPr lang="bs-Latn-BA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–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61,4% izvoza FBiH.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120384" y="859536"/>
            <a:ext cx="2657856" cy="188366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120384" y="859536"/>
            <a:ext cx="2657856" cy="384048"/>
          </a:xfrm>
          <a:prstGeom prst="rect">
            <a:avLst/>
          </a:prstGeom>
          <a:solidFill>
            <a:srgbClr val="D578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48400" y="859536"/>
            <a:ext cx="2401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 · ENERGIJA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248400" y="1298448"/>
            <a:ext cx="24018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D57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3,44 mlrd. KM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248400" y="1627632"/>
            <a:ext cx="24018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7B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prihodi 2025.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211824" y="1847088"/>
            <a:ext cx="2474976" cy="8412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152400" indent="-152400" algn="l">
              <a:lnSpc>
                <a:spcPct val="98000"/>
              </a:lnSpc>
              <a:buSzPct val="100000"/>
              <a:buChar char="•"/>
            </a:pPr>
            <a:r>
              <a:rPr lang="en-US" sz="95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Najproduktivniji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: 431.119 KM</a:t>
            </a:r>
            <a:r>
              <a:rPr lang="bs-Latn-BA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po zaposlenom 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(2× FBiH).</a:t>
            </a:r>
            <a:endParaRPr lang="en-US" sz="950" dirty="0">
              <a:latin typeface="Montserrat" panose="00000500000000000000" pitchFamily="2" charset="0"/>
            </a:endParaRPr>
          </a:p>
          <a:p>
            <a:pPr marL="152400" indent="-152400" algn="l">
              <a:lnSpc>
                <a:spcPct val="98000"/>
              </a:lnSpc>
              <a:buSzPct val="100000"/>
              <a:buChar char="•"/>
            </a:pPr>
            <a:r>
              <a:rPr lang="en-US" sz="950" b="1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Jedini u neto minusu</a:t>
            </a:r>
            <a:r>
              <a:rPr lang="en-US" sz="9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: marža −0,2%.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65760" y="2916936"/>
            <a:ext cx="146304" cy="219456"/>
          </a:xfrm>
          <a:prstGeom prst="rect">
            <a:avLst/>
          </a:prstGeom>
          <a:solidFill>
            <a:srgbClr val="D578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85216" y="288950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1D428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KLJUČNE PORUKE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65760" y="3218688"/>
            <a:ext cx="409651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75488" y="3364992"/>
            <a:ext cx="493776" cy="493776"/>
          </a:xfrm>
          <a:prstGeom prst="rect">
            <a:avLst/>
          </a:prstGeom>
          <a:solidFill>
            <a:srgbClr val="1D428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5488" y="336499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78992" y="3273552"/>
            <a:ext cx="3273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Koncentracija moći. 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 sva tri 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sektora 2</a:t>
            </a:r>
            <a:r>
              <a:rPr lang="bs-Latn-BA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6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 velikih društava 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drži 57</a:t>
            </a:r>
            <a:r>
              <a:rPr lang="bs-Latn-BA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87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 prihoda.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681728" y="3218688"/>
            <a:ext cx="409651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791456" y="3364992"/>
            <a:ext cx="493776" cy="493776"/>
          </a:xfrm>
          <a:prstGeom prst="rect">
            <a:avLst/>
          </a:prstGeom>
          <a:solidFill>
            <a:srgbClr val="1A7A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791456" y="336499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394960" y="3273552"/>
            <a:ext cx="3273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Industrija drži izvoz. 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61,4% ukupnog izvoza FBiH; rudarstvo i energija izvoze marginalno.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365760" y="4133088"/>
            <a:ext cx="409651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75488" y="4279392"/>
            <a:ext cx="493776" cy="493776"/>
          </a:xfrm>
          <a:prstGeom prst="rect">
            <a:avLst/>
          </a:prstGeom>
          <a:solidFill>
            <a:srgbClr val="C4382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75488" y="427939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1078992" y="4187952"/>
            <a:ext cx="3273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Zaposlenost opada. 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Pad u 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rudarstvu (</a:t>
            </a:r>
            <a:r>
              <a:rPr lang="bs-Latn-BA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−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14,1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%) i 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industriji (</a:t>
            </a:r>
            <a:r>
              <a:rPr lang="bs-Latn-BA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−</a:t>
            </a:r>
            <a:r>
              <a:rPr lang="en-US" sz="105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1,9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%); rast u energiji (+2,5%).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4681728" y="4133088"/>
            <a:ext cx="409651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4791456" y="4279392"/>
            <a:ext cx="493776" cy="493776"/>
          </a:xfrm>
          <a:prstGeom prst="rect">
            <a:avLst/>
          </a:prstGeom>
          <a:solidFill>
            <a:srgbClr val="D578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791456" y="4279392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5394960" y="4187952"/>
            <a:ext cx="3273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05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Rast je nominalan. </a:t>
            </a:r>
            <a:r>
              <a:rPr lang="en-US" sz="105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Realni rast (nakon CPI) znatno niži; profitabilnost varira.</a:t>
            </a:r>
            <a:endParaRPr lang="en-US" sz="105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23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560320"/>
          </a:xfrm>
          <a:prstGeom prst="rect">
            <a:avLst/>
          </a:prstGeom>
          <a:solidFill>
            <a:srgbClr val="1E428A"/>
          </a:solidFill>
          <a:ln w="12700">
            <a:solidFill>
              <a:srgbClr val="1E42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57200" cy="2560320"/>
          </a:xfrm>
          <a:prstGeom prst="rect">
            <a:avLst/>
          </a:prstGeom>
          <a:solidFill>
            <a:srgbClr val="F4A620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50292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Hvala na pažnji!</a:t>
            </a:r>
            <a:endParaRPr lang="en-US" sz="3400" dirty="0">
              <a:latin typeface="Montserrat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Finansijsko-informatička </a:t>
            </a:r>
            <a:r>
              <a:rPr lang="en-US" sz="1200">
                <a:solidFill>
                  <a:srgbClr val="D6E4F7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agencija BiH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06324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428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🌐 Web: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606040" y="30632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2E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www.fia.ba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371600" y="3630168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428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✉ Email: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606040" y="3630168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2E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info@fia.ba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029200" y="306324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428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📞 Tel: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263640" y="30632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2E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+387 33 255 200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029200" y="3630168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428A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📍 Adresa: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263640" y="3630168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2E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Ložionička 3, 71000 Sarajevo</a:t>
            </a:r>
            <a:endParaRPr lang="en-US" sz="1200" dirty="0">
              <a:latin typeface="Montserrat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57200" y="4251960"/>
            <a:ext cx="8229600" cy="0"/>
          </a:xfrm>
          <a:prstGeom prst="line">
            <a:avLst/>
          </a:prstGeom>
          <a:noFill/>
          <a:ln w="12700">
            <a:solidFill>
              <a:srgbClr val="CBCBCB"/>
            </a:solidFill>
            <a:prstDash val="solid"/>
          </a:ln>
        </p:spPr>
        <p:txBody>
          <a:bodyPr/>
          <a:lstStyle/>
          <a:p>
            <a:endParaRPr lang="en-US">
              <a:latin typeface="Montserrat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235131" y="4370832"/>
            <a:ext cx="87103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4748B"/>
                </a:solidFill>
                <a:latin typeface="Montserrat" pitchFamily="2" charset="0"/>
                <a:ea typeface="Calibri" pitchFamily="34" charset="-122"/>
                <a:cs typeface="Calibri" pitchFamily="34" charset="-120"/>
              </a:rPr>
              <a:t>FIA  |  Ekonomski i finansijski pregled privrednih društava · Sektor energije, rudarstva i industrije · FBiH 2025.  |  Federalno ministarstvo energije, rudarstva i industrije</a:t>
            </a:r>
            <a:endParaRPr lang="en-US" sz="850" dirty="0">
              <a:latin typeface="Montserrat" pitchFamily="2" charset="0"/>
            </a:endParaRPr>
          </a:p>
        </p:txBody>
      </p:sp>
      <p:pic>
        <p:nvPicPr>
          <p:cNvPr id="20" name="Copied Picture 49">
            <a:extLst>
              <a:ext uri="{FF2B5EF4-FFF2-40B4-BE49-F238E27FC236}">
                <a16:creationId xmlns:a16="http://schemas.microsoft.com/office/drawing/2014/main" id="{2546EF7B-01DC-483B-AD65-7972EA2FA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500" y="2006600"/>
            <a:ext cx="1854200" cy="431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89428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01  |  Ključni pokazatelji i pozicija u privredi FBiH · Sektor B · Rudarstvo · 2025</a:t>
            </a:r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465034" y="2287300"/>
            <a:ext cx="2596896" cy="310896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38186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rezultat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65034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519898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88,2 mil.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519898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od 1,17 mlrd. KM prihoda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3226522" y="2287300"/>
            <a:ext cx="2596896" cy="310896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299674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marža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3226522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281386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7,6%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3281386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100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Iznad prosjeka </a:t>
            </a:r>
            <a:r>
              <a:rPr lang="bs-Latn-BA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privrede FBiH: 6,2%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5988010" y="2287300"/>
            <a:ext cx="2596896" cy="310896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6061162" y="228730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 po zaposlenom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5988010" y="2598196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042874" y="2598196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108.588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6042874" y="3001264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bs-Latn-BA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50% prosjeka FBiH (214.817 KM)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52" name="Shape 17">
            <a:extLst>
              <a:ext uri="{FF2B5EF4-FFF2-40B4-BE49-F238E27FC236}">
                <a16:creationId xmlns:a16="http://schemas.microsoft.com/office/drawing/2014/main" id="{4ADD4D74-5573-5B35-0C7C-B7A28D37D19A}"/>
              </a:ext>
            </a:extLst>
          </p:cNvPr>
          <p:cNvSpPr/>
          <p:nvPr/>
        </p:nvSpPr>
        <p:spPr>
          <a:xfrm>
            <a:off x="455891" y="1114258"/>
            <a:ext cx="2596896" cy="310896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18">
            <a:extLst>
              <a:ext uri="{FF2B5EF4-FFF2-40B4-BE49-F238E27FC236}">
                <a16:creationId xmlns:a16="http://schemas.microsoft.com/office/drawing/2014/main" id="{7B147432-8FFF-4184-F6C0-56D8D4B91F51}"/>
              </a:ext>
            </a:extLst>
          </p:cNvPr>
          <p:cNvSpPr/>
          <p:nvPr/>
        </p:nvSpPr>
        <p:spPr>
          <a:xfrm>
            <a:off x="529043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Broj privrednih društava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4" name="Shape 19">
            <a:extLst>
              <a:ext uri="{FF2B5EF4-FFF2-40B4-BE49-F238E27FC236}">
                <a16:creationId xmlns:a16="http://schemas.microsoft.com/office/drawing/2014/main" id="{7B8908E2-E189-34A0-57CF-DD50FD9E15FF}"/>
              </a:ext>
            </a:extLst>
          </p:cNvPr>
          <p:cNvSpPr/>
          <p:nvPr/>
        </p:nvSpPr>
        <p:spPr>
          <a:xfrm>
            <a:off x="455891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20">
            <a:extLst>
              <a:ext uri="{FF2B5EF4-FFF2-40B4-BE49-F238E27FC236}">
                <a16:creationId xmlns:a16="http://schemas.microsoft.com/office/drawing/2014/main" id="{C45D8B22-61C5-BB5B-FC26-54C7F1EF9769}"/>
              </a:ext>
            </a:extLst>
          </p:cNvPr>
          <p:cNvSpPr/>
          <p:nvPr/>
        </p:nvSpPr>
        <p:spPr>
          <a:xfrm>
            <a:off x="510755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154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57" name="Shape 22">
            <a:extLst>
              <a:ext uri="{FF2B5EF4-FFF2-40B4-BE49-F238E27FC236}">
                <a16:creationId xmlns:a16="http://schemas.microsoft.com/office/drawing/2014/main" id="{CB5F9CDD-6A65-F31C-9BCE-B3C5014F3AE5}"/>
              </a:ext>
            </a:extLst>
          </p:cNvPr>
          <p:cNvSpPr/>
          <p:nvPr/>
        </p:nvSpPr>
        <p:spPr>
          <a:xfrm>
            <a:off x="3217379" y="1114258"/>
            <a:ext cx="2596896" cy="310896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23">
            <a:extLst>
              <a:ext uri="{FF2B5EF4-FFF2-40B4-BE49-F238E27FC236}">
                <a16:creationId xmlns:a16="http://schemas.microsoft.com/office/drawing/2014/main" id="{F50B93A2-B334-BEA9-21F6-66AC5D1AA2C7}"/>
              </a:ext>
            </a:extLst>
          </p:cNvPr>
          <p:cNvSpPr/>
          <p:nvPr/>
        </p:nvSpPr>
        <p:spPr>
          <a:xfrm>
            <a:off x="3290531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Broj zaposlenih</a:t>
            </a:r>
            <a:endParaRPr lang="en-US" sz="1050" dirty="0">
              <a:latin typeface="Montserrat" panose="00000500000000000000" pitchFamily="2" charset="0"/>
            </a:endParaRPr>
          </a:p>
        </p:txBody>
      </p:sp>
      <p:sp>
        <p:nvSpPr>
          <p:cNvPr id="59" name="Shape 24">
            <a:extLst>
              <a:ext uri="{FF2B5EF4-FFF2-40B4-BE49-F238E27FC236}">
                <a16:creationId xmlns:a16="http://schemas.microsoft.com/office/drawing/2014/main" id="{495705C9-6FC9-88CB-FF94-8BE62608DDC0}"/>
              </a:ext>
            </a:extLst>
          </p:cNvPr>
          <p:cNvSpPr/>
          <p:nvPr/>
        </p:nvSpPr>
        <p:spPr>
          <a:xfrm>
            <a:off x="3217379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25">
            <a:extLst>
              <a:ext uri="{FF2B5EF4-FFF2-40B4-BE49-F238E27FC236}">
                <a16:creationId xmlns:a16="http://schemas.microsoft.com/office/drawing/2014/main" id="{4D55886A-59A6-B09C-4824-FE6A156D9F52}"/>
              </a:ext>
            </a:extLst>
          </p:cNvPr>
          <p:cNvSpPr/>
          <p:nvPr/>
        </p:nvSpPr>
        <p:spPr>
          <a:xfrm>
            <a:off x="3272243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10.750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61" name="Text 26">
            <a:extLst>
              <a:ext uri="{FF2B5EF4-FFF2-40B4-BE49-F238E27FC236}">
                <a16:creationId xmlns:a16="http://schemas.microsoft.com/office/drawing/2014/main" id="{81E1684F-1A03-67AE-A6A1-E4F1B9FC7F11}"/>
              </a:ext>
            </a:extLst>
          </p:cNvPr>
          <p:cNvSpPr/>
          <p:nvPr/>
        </p:nvSpPr>
        <p:spPr>
          <a:xfrm>
            <a:off x="3272243" y="1828222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bs-Latn-BA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2,9% zaposlenih u privredi FBiH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62" name="Shape 27">
            <a:extLst>
              <a:ext uri="{FF2B5EF4-FFF2-40B4-BE49-F238E27FC236}">
                <a16:creationId xmlns:a16="http://schemas.microsoft.com/office/drawing/2014/main" id="{B3DC33D8-C32A-10CA-B105-DFEA96AB86BB}"/>
              </a:ext>
            </a:extLst>
          </p:cNvPr>
          <p:cNvSpPr/>
          <p:nvPr/>
        </p:nvSpPr>
        <p:spPr>
          <a:xfrm>
            <a:off x="5978867" y="1114258"/>
            <a:ext cx="2596896" cy="310896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28">
            <a:extLst>
              <a:ext uri="{FF2B5EF4-FFF2-40B4-BE49-F238E27FC236}">
                <a16:creationId xmlns:a16="http://schemas.microsoft.com/office/drawing/2014/main" id="{6DF9E916-085A-2423-2678-777581697C04}"/>
              </a:ext>
            </a:extLst>
          </p:cNvPr>
          <p:cNvSpPr/>
          <p:nvPr/>
        </p:nvSpPr>
        <p:spPr>
          <a:xfrm>
            <a:off x="6052019" y="1114258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0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</a:t>
            </a:r>
            <a:r>
              <a:rPr lang="bs-Latn-BA" sz="10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i</a:t>
            </a:r>
          </a:p>
        </p:txBody>
      </p:sp>
      <p:sp>
        <p:nvSpPr>
          <p:cNvPr id="64" name="Shape 29">
            <a:extLst>
              <a:ext uri="{FF2B5EF4-FFF2-40B4-BE49-F238E27FC236}">
                <a16:creationId xmlns:a16="http://schemas.microsoft.com/office/drawing/2014/main" id="{8A6A16BE-4CB9-6FA2-686E-529A29F58D01}"/>
              </a:ext>
            </a:extLst>
          </p:cNvPr>
          <p:cNvSpPr/>
          <p:nvPr/>
        </p:nvSpPr>
        <p:spPr>
          <a:xfrm>
            <a:off x="5978867" y="1425154"/>
            <a:ext cx="2596896" cy="694944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30">
            <a:extLst>
              <a:ext uri="{FF2B5EF4-FFF2-40B4-BE49-F238E27FC236}">
                <a16:creationId xmlns:a16="http://schemas.microsoft.com/office/drawing/2014/main" id="{A2FEF82A-219C-B76A-34B8-925ABE3793F9}"/>
              </a:ext>
            </a:extLst>
          </p:cNvPr>
          <p:cNvSpPr/>
          <p:nvPr/>
        </p:nvSpPr>
        <p:spPr>
          <a:xfrm>
            <a:off x="6033731" y="1425154"/>
            <a:ext cx="2505456" cy="4030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19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1,17 mlrd. KM</a:t>
            </a:r>
            <a:endParaRPr lang="en-US" sz="1900" dirty="0">
              <a:latin typeface="Montserrat" panose="00000500000000000000" pitchFamily="2" charset="0"/>
            </a:endParaRPr>
          </a:p>
        </p:txBody>
      </p:sp>
      <p:sp>
        <p:nvSpPr>
          <p:cNvPr id="66" name="Text 31">
            <a:extLst>
              <a:ext uri="{FF2B5EF4-FFF2-40B4-BE49-F238E27FC236}">
                <a16:creationId xmlns:a16="http://schemas.microsoft.com/office/drawing/2014/main" id="{42EA3670-E3DF-D188-C07E-9DDD5269101F}"/>
              </a:ext>
            </a:extLst>
          </p:cNvPr>
          <p:cNvSpPr/>
          <p:nvPr/>
        </p:nvSpPr>
        <p:spPr>
          <a:xfrm>
            <a:off x="6033731" y="1828222"/>
            <a:ext cx="2505456" cy="26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1,5% prihoda </a:t>
            </a:r>
            <a:r>
              <a:rPr lang="en-US" sz="100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FBiH </a:t>
            </a:r>
            <a:r>
              <a:rPr lang="bs-Latn-BA" sz="100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00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</a:t>
            </a:r>
            <a:r>
              <a:rPr lang="en-US" sz="1000" dirty="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32,8% </a:t>
            </a:r>
            <a:r>
              <a:rPr lang="en-US" sz="100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vs 2024</a:t>
            </a:r>
            <a:r>
              <a:rPr lang="bs-Latn-BA" sz="1000">
                <a:solidFill>
                  <a:srgbClr val="41505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.)</a:t>
            </a:r>
            <a:endParaRPr lang="en-US" sz="1000" dirty="0">
              <a:solidFill>
                <a:srgbClr val="41505F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SubFirme">
            <a:extLst>
              <a:ext uri="{FF2B5EF4-FFF2-40B4-BE49-F238E27FC236}">
                <a16:creationId xmlns:a16="http://schemas.microsoft.com/office/drawing/2014/main" id="{98AA30F1-2D70-4804-9B4C-CCE12ED623F9}"/>
              </a:ext>
            </a:extLst>
          </p:cNvPr>
          <p:cNvSpPr txBox="1"/>
          <p:nvPr/>
        </p:nvSpPr>
        <p:spPr>
          <a:xfrm>
            <a:off x="508000" y="1828800"/>
            <a:ext cx="25019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000" dirty="0">
                <a:solidFill>
                  <a:srgbClr val="41505F"/>
                </a:solidFill>
                <a:latin typeface="Montserrat"/>
              </a:rPr>
              <a:t>0,5% </a:t>
            </a:r>
            <a:r>
              <a:rPr lang="en-US" sz="1000" dirty="0" err="1">
                <a:solidFill>
                  <a:srgbClr val="41505F"/>
                </a:solidFill>
                <a:latin typeface="Montserrat"/>
              </a:rPr>
              <a:t>firmi</a:t>
            </a:r>
            <a:r>
              <a:rPr lang="en-US" sz="1000" dirty="0">
                <a:solidFill>
                  <a:srgbClr val="41505F"/>
                </a:solidFill>
                <a:latin typeface="Montserrat"/>
              </a:rPr>
              <a:t> u </a:t>
            </a:r>
            <a:r>
              <a:rPr lang="en-US" sz="1000" dirty="0" err="1">
                <a:solidFill>
                  <a:srgbClr val="41505F"/>
                </a:solidFill>
                <a:latin typeface="Montserrat"/>
              </a:rPr>
              <a:t>privredi</a:t>
            </a:r>
            <a:r>
              <a:rPr lang="en-US" sz="1000" dirty="0">
                <a:solidFill>
                  <a:srgbClr val="41505F"/>
                </a:solidFill>
                <a:latin typeface="Montserrat"/>
              </a:rPr>
              <a:t> FBiH</a:t>
            </a:r>
          </a:p>
        </p:txBody>
      </p:sp>
      <p:sp>
        <p:nvSpPr>
          <p:cNvPr id="5" name="InsightBar">
            <a:extLst>
              <a:ext uri="{FF2B5EF4-FFF2-40B4-BE49-F238E27FC236}">
                <a16:creationId xmlns:a16="http://schemas.microsoft.com/office/drawing/2014/main" id="{A39A2355-FD1A-472D-9DB4-90F6D69D2825}"/>
              </a:ext>
            </a:extLst>
          </p:cNvPr>
          <p:cNvSpPr/>
          <p:nvPr/>
        </p:nvSpPr>
        <p:spPr>
          <a:xfrm>
            <a:off x="469900" y="3556000"/>
            <a:ext cx="8102600" cy="1117600"/>
          </a:xfrm>
          <a:prstGeom prst="rect">
            <a:avLst/>
          </a:prstGeom>
          <a:solidFill>
            <a:srgbClr val="F1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InsightChip">
            <a:extLst>
              <a:ext uri="{FF2B5EF4-FFF2-40B4-BE49-F238E27FC236}">
                <a16:creationId xmlns:a16="http://schemas.microsoft.com/office/drawing/2014/main" id="{6B3E9FCF-3A92-48F3-90B6-640BED2795C7}"/>
              </a:ext>
            </a:extLst>
          </p:cNvPr>
          <p:cNvSpPr/>
          <p:nvPr/>
        </p:nvSpPr>
        <p:spPr>
          <a:xfrm>
            <a:off x="469900" y="3556000"/>
            <a:ext cx="50800" cy="1117600"/>
          </a:xfrm>
          <a:prstGeom prst="rect">
            <a:avLst/>
          </a:prstGeom>
          <a:solidFill>
            <a:srgbClr val="1B3A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InsightTitle">
            <a:extLst>
              <a:ext uri="{FF2B5EF4-FFF2-40B4-BE49-F238E27FC236}">
                <a16:creationId xmlns:a16="http://schemas.microsoft.com/office/drawing/2014/main" id="{6C6AD870-7E0F-451F-A049-536E03844585}"/>
              </a:ext>
            </a:extLst>
          </p:cNvPr>
          <p:cNvSpPr txBox="1"/>
          <p:nvPr/>
        </p:nvSpPr>
        <p:spPr>
          <a:xfrm>
            <a:off x="673100" y="3708400"/>
            <a:ext cx="7747000" cy="2032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1100" b="1">
                <a:solidFill>
                  <a:srgbClr val="1B3A6B"/>
                </a:solidFill>
                <a:latin typeface="Montserrat"/>
              </a:rPr>
              <a:t>Mali sektor, iznadprosječna marža, niska produktivnost</a:t>
            </a:r>
          </a:p>
        </p:txBody>
      </p:sp>
      <p:sp>
        <p:nvSpPr>
          <p:cNvPr id="8" name="InsightBody">
            <a:extLst>
              <a:ext uri="{FF2B5EF4-FFF2-40B4-BE49-F238E27FC236}">
                <a16:creationId xmlns:a16="http://schemas.microsoft.com/office/drawing/2014/main" id="{0DAE8250-7CBE-4AF4-84BD-B462E84D9D8C}"/>
              </a:ext>
            </a:extLst>
          </p:cNvPr>
          <p:cNvSpPr txBox="1"/>
          <p:nvPr/>
        </p:nvSpPr>
        <p:spPr>
          <a:xfrm>
            <a:off x="673100" y="3962400"/>
            <a:ext cx="7747000" cy="766642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000" dirty="0" err="1">
                <a:solidFill>
                  <a:srgbClr val="1A2A3A"/>
                </a:solidFill>
                <a:latin typeface="Montserrat"/>
              </a:rPr>
              <a:t>Rudarstvo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bs-Latn-BA" sz="1000" dirty="0">
                <a:solidFill>
                  <a:srgbClr val="1A2A3A"/>
                </a:solidFill>
                <a:latin typeface="Montserrat"/>
              </a:rPr>
              <a:t>obuhvata 154 privredna društva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i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bs-Latn-BA" sz="1000" dirty="0">
                <a:solidFill>
                  <a:srgbClr val="1A2A3A"/>
                </a:solidFill>
                <a:latin typeface="Montserrat"/>
              </a:rPr>
              <a:t>10.750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zaposlenih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, a </a:t>
            </a:r>
            <a:r>
              <a:rPr lang="bs-Latn-BA" sz="1000" dirty="0">
                <a:solidFill>
                  <a:srgbClr val="1A2A3A"/>
                </a:solidFill>
                <a:latin typeface="Montserrat"/>
              </a:rPr>
              <a:t>ostvaruje 1,17 milijardi KM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prihoda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privrede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FBiH. </a:t>
            </a:r>
            <a:endParaRPr lang="bs-Latn-BA" sz="1000" dirty="0">
              <a:solidFill>
                <a:srgbClr val="1A2A3A"/>
              </a:solidFill>
              <a:latin typeface="Montserrat"/>
            </a:endParaRPr>
          </a:p>
          <a:p>
            <a:pPr algn="l"/>
            <a:r>
              <a:rPr lang="en-US" sz="1000" dirty="0">
                <a:solidFill>
                  <a:srgbClr val="1A2A3A"/>
                </a:solidFill>
                <a:latin typeface="Montserrat"/>
              </a:rPr>
              <a:t>Neto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marža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7,6% je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iznad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prosjeka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FBiH (6,2%),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ali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prihod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po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zaposlenom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(108.588 KM) je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upola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manji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od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prosjeka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bs-Latn-BA" sz="1000" dirty="0">
                <a:solidFill>
                  <a:srgbClr val="1A2A3A"/>
                </a:solidFill>
                <a:latin typeface="Montserrat"/>
              </a:rPr>
              <a:t>–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sektor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je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radno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intenzivan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. </a:t>
            </a:r>
            <a:endParaRPr lang="bs-Latn-BA" sz="1000" dirty="0">
              <a:solidFill>
                <a:srgbClr val="1A2A3A"/>
              </a:solidFill>
              <a:latin typeface="Montserrat"/>
            </a:endParaRPr>
          </a:p>
          <a:p>
            <a:pPr algn="l"/>
            <a:r>
              <a:rPr lang="en-US" sz="1000" dirty="0" err="1">
                <a:solidFill>
                  <a:srgbClr val="1A2A3A"/>
                </a:solidFill>
                <a:latin typeface="Montserrat"/>
              </a:rPr>
              <a:t>Izvoz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: </a:t>
            </a:r>
            <a:r>
              <a:rPr lang="en-US" sz="1000" b="1" dirty="0">
                <a:solidFill>
                  <a:srgbClr val="1A2A3A"/>
                </a:solidFill>
                <a:latin typeface="Montserrat"/>
              </a:rPr>
              <a:t>84,3 mil. KM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bs-Latn-BA" sz="1000" dirty="0">
                <a:solidFill>
                  <a:srgbClr val="1A2A3A"/>
                </a:solidFill>
                <a:latin typeface="Montserrat"/>
              </a:rPr>
              <a:t>(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7,2%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prihoda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 </a:t>
            </a:r>
            <a:r>
              <a:rPr lang="en-US" sz="1000" dirty="0" err="1">
                <a:solidFill>
                  <a:srgbClr val="1A2A3A"/>
                </a:solidFill>
                <a:latin typeface="Montserrat"/>
              </a:rPr>
              <a:t>sektora</a:t>
            </a:r>
            <a:r>
              <a:rPr lang="bs-Latn-BA" sz="1000" dirty="0">
                <a:solidFill>
                  <a:srgbClr val="1A2A3A"/>
                </a:solidFill>
                <a:latin typeface="Montserrat"/>
              </a:rPr>
              <a:t>)</a:t>
            </a:r>
            <a:r>
              <a:rPr lang="en-US" sz="1000" dirty="0">
                <a:solidFill>
                  <a:srgbClr val="1A2A3A"/>
                </a:solidFill>
                <a:latin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81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7406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02  |  Trend prihoda · Sektor B · Rudarstvo · 202</a:t>
            </a: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–2025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Ukupni prihodi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1,17 mlrd. KM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Realni rast 2021→2025</a:t>
            </a: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+54,4%</a:t>
            </a: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stalne cijene 2021., CPI</a:t>
            </a: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Nominalni rast 2021→2025</a:t>
            </a: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+97,6%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>
                <a:solidFill>
                  <a:srgbClr val="5A6A7A"/>
                </a:solidFill>
                <a:latin typeface="Montserrat"/>
              </a:rPr>
              <a:t>tekuće cijene</a:t>
            </a:r>
            <a:endParaRPr lang="en-US" sz="900" dirty="0">
              <a:solidFill>
                <a:srgbClr val="5A6A7A"/>
              </a:solidFill>
              <a:latin typeface="Montserrat"/>
            </a:endParaRPr>
          </a:p>
        </p:txBody>
      </p:sp>
      <p:graphicFrame>
        <p:nvGraphicFramePr>
          <p:cNvPr id="20" name="Chart 0"/>
          <p:cNvGraphicFramePr/>
          <p:nvPr/>
        </p:nvGraphicFramePr>
        <p:xfrm>
          <a:off x="256032" y="1874520"/>
          <a:ext cx="5669280" cy="2852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piNote">
            <a:extLst>
              <a:ext uri="{FF2B5EF4-FFF2-40B4-BE49-F238E27FC236}">
                <a16:creationId xmlns:a16="http://schemas.microsoft.com/office/drawing/2014/main" id="{AB5B09DB-CB78-49BA-B342-38C7149119AD}"/>
              </a:ext>
            </a:extLst>
          </p:cNvPr>
          <p:cNvSpPr txBox="1"/>
          <p:nvPr/>
        </p:nvSpPr>
        <p:spPr>
          <a:xfrm>
            <a:off x="254000" y="4800600"/>
            <a:ext cx="8636000" cy="1778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sz="900">
                <a:solidFill>
                  <a:srgbClr val="5A6A7A"/>
                </a:solidFill>
                <a:latin typeface="Montserrat"/>
              </a:rPr>
              <a:t>Realno = deflacionirano CPI-om (Agencija za statistiku BiH): 2022. +14,0% · 2023. +6,1% · 2024. +1,7% · 2025. +4,0%</a:t>
            </a:r>
          </a:p>
        </p:txBody>
      </p:sp>
      <p:sp>
        <p:nvSpPr>
          <p:cNvPr id="37" name="Shape 17">
            <a:extLst>
              <a:ext uri="{FF2B5EF4-FFF2-40B4-BE49-F238E27FC236}">
                <a16:creationId xmlns:a16="http://schemas.microsoft.com/office/drawing/2014/main" id="{5586C59C-9D77-C120-FCCD-C702309DAAF1}"/>
              </a:ext>
            </a:extLst>
          </p:cNvPr>
          <p:cNvSpPr/>
          <p:nvPr/>
        </p:nvSpPr>
        <p:spPr>
          <a:xfrm>
            <a:off x="6172200" y="190195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18">
            <a:extLst>
              <a:ext uri="{FF2B5EF4-FFF2-40B4-BE49-F238E27FC236}">
                <a16:creationId xmlns:a16="http://schemas.microsoft.com/office/drawing/2014/main" id="{55E76383-7E13-B056-7CE1-D8D920DB77B6}"/>
              </a:ext>
            </a:extLst>
          </p:cNvPr>
          <p:cNvSpPr/>
          <p:nvPr/>
        </p:nvSpPr>
        <p:spPr>
          <a:xfrm>
            <a:off x="6172200" y="1901952"/>
            <a:ext cx="54864" cy="658368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19">
            <a:extLst>
              <a:ext uri="{FF2B5EF4-FFF2-40B4-BE49-F238E27FC236}">
                <a16:creationId xmlns:a16="http://schemas.microsoft.com/office/drawing/2014/main" id="{3B7EA494-9277-49BD-9217-1E9D017FC9A8}"/>
              </a:ext>
            </a:extLst>
          </p:cNvPr>
          <p:cNvSpPr/>
          <p:nvPr/>
        </p:nvSpPr>
        <p:spPr>
          <a:xfrm>
            <a:off x="6309360" y="1938528"/>
            <a:ext cx="2514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1800" b="1" dirty="0">
                <a:solidFill>
                  <a:srgbClr val="5B8DB8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2021.</a:t>
            </a:r>
          </a:p>
        </p:txBody>
      </p:sp>
      <p:sp>
        <p:nvSpPr>
          <p:cNvPr id="40" name="Text 20">
            <a:extLst>
              <a:ext uri="{FF2B5EF4-FFF2-40B4-BE49-F238E27FC236}">
                <a16:creationId xmlns:a16="http://schemas.microsoft.com/office/drawing/2014/main" id="{D05EFAC0-AB0B-C875-A490-666A10E7BB60}"/>
              </a:ext>
            </a:extLst>
          </p:cNvPr>
          <p:cNvSpPr/>
          <p:nvPr/>
        </p:nvSpPr>
        <p:spPr>
          <a:xfrm>
            <a:off x="6309360" y="22402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Prihodi 591 mil. KM · bazna godina</a:t>
            </a:r>
          </a:p>
          <a:p>
            <a:pPr marL="0" indent="0">
              <a:buNone/>
            </a:pPr>
            <a:r>
              <a:rPr lang="bs-Latn-BA" sz="85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−152,2 mil. KM</a:t>
            </a:r>
          </a:p>
        </p:txBody>
      </p:sp>
      <p:sp>
        <p:nvSpPr>
          <p:cNvPr id="41" name="Shape 21">
            <a:extLst>
              <a:ext uri="{FF2B5EF4-FFF2-40B4-BE49-F238E27FC236}">
                <a16:creationId xmlns:a16="http://schemas.microsoft.com/office/drawing/2014/main" id="{00CDD58C-8DF1-19FF-BDF1-BB419F0AB745}"/>
              </a:ext>
            </a:extLst>
          </p:cNvPr>
          <p:cNvSpPr/>
          <p:nvPr/>
        </p:nvSpPr>
        <p:spPr>
          <a:xfrm>
            <a:off x="6172200" y="261061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22">
            <a:extLst>
              <a:ext uri="{FF2B5EF4-FFF2-40B4-BE49-F238E27FC236}">
                <a16:creationId xmlns:a16="http://schemas.microsoft.com/office/drawing/2014/main" id="{9DA34D57-2DB0-80B8-8CB2-A4CC8BA2F5BA}"/>
              </a:ext>
            </a:extLst>
          </p:cNvPr>
          <p:cNvSpPr/>
          <p:nvPr/>
        </p:nvSpPr>
        <p:spPr>
          <a:xfrm>
            <a:off x="6172200" y="2610612"/>
            <a:ext cx="54864" cy="658368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23">
            <a:extLst>
              <a:ext uri="{FF2B5EF4-FFF2-40B4-BE49-F238E27FC236}">
                <a16:creationId xmlns:a16="http://schemas.microsoft.com/office/drawing/2014/main" id="{6A608DAB-3CBF-1654-2D19-F67F74F28ED0}"/>
              </a:ext>
            </a:extLst>
          </p:cNvPr>
          <p:cNvSpPr/>
          <p:nvPr/>
        </p:nvSpPr>
        <p:spPr>
          <a:xfrm>
            <a:off x="6309360" y="2647188"/>
            <a:ext cx="2514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18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2024.</a:t>
            </a:r>
          </a:p>
        </p:txBody>
      </p:sp>
      <p:sp>
        <p:nvSpPr>
          <p:cNvPr id="44" name="Text 24">
            <a:extLst>
              <a:ext uri="{FF2B5EF4-FFF2-40B4-BE49-F238E27FC236}">
                <a16:creationId xmlns:a16="http://schemas.microsoft.com/office/drawing/2014/main" id="{5061A98E-1C1B-F4C9-457C-CE3CF53479A5}"/>
              </a:ext>
            </a:extLst>
          </p:cNvPr>
          <p:cNvSpPr/>
          <p:nvPr/>
        </p:nvSpPr>
        <p:spPr>
          <a:xfrm>
            <a:off x="6309360" y="294894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Prihodi 878,7 mil. KM · +17,5%</a:t>
            </a:r>
          </a:p>
          <a:p>
            <a:pPr marL="0" indent="0">
              <a:buNone/>
            </a:pPr>
            <a:r>
              <a:rPr lang="bs-Latn-BA" sz="85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−128,3 mil. KM</a:t>
            </a:r>
          </a:p>
        </p:txBody>
      </p:sp>
      <p:sp>
        <p:nvSpPr>
          <p:cNvPr id="45" name="Shape 25">
            <a:extLst>
              <a:ext uri="{FF2B5EF4-FFF2-40B4-BE49-F238E27FC236}">
                <a16:creationId xmlns:a16="http://schemas.microsoft.com/office/drawing/2014/main" id="{79D61687-6CE4-751B-AF7A-FE4E9D83FBB5}"/>
              </a:ext>
            </a:extLst>
          </p:cNvPr>
          <p:cNvSpPr/>
          <p:nvPr/>
        </p:nvSpPr>
        <p:spPr>
          <a:xfrm>
            <a:off x="6172200" y="331927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26">
            <a:extLst>
              <a:ext uri="{FF2B5EF4-FFF2-40B4-BE49-F238E27FC236}">
                <a16:creationId xmlns:a16="http://schemas.microsoft.com/office/drawing/2014/main" id="{0E39D4B6-297B-6245-A676-D6AFE2B41C76}"/>
              </a:ext>
            </a:extLst>
          </p:cNvPr>
          <p:cNvSpPr/>
          <p:nvPr/>
        </p:nvSpPr>
        <p:spPr>
          <a:xfrm>
            <a:off x="6172200" y="3319272"/>
            <a:ext cx="54864" cy="658368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27">
            <a:extLst>
              <a:ext uri="{FF2B5EF4-FFF2-40B4-BE49-F238E27FC236}">
                <a16:creationId xmlns:a16="http://schemas.microsoft.com/office/drawing/2014/main" id="{D8D1510A-E242-236C-C63E-94C23A754529}"/>
              </a:ext>
            </a:extLst>
          </p:cNvPr>
          <p:cNvSpPr/>
          <p:nvPr/>
        </p:nvSpPr>
        <p:spPr>
          <a:xfrm>
            <a:off x="6309360" y="3355848"/>
            <a:ext cx="2514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18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2025.</a:t>
            </a:r>
          </a:p>
        </p:txBody>
      </p:sp>
      <p:sp>
        <p:nvSpPr>
          <p:cNvPr id="48" name="Text 28">
            <a:extLst>
              <a:ext uri="{FF2B5EF4-FFF2-40B4-BE49-F238E27FC236}">
                <a16:creationId xmlns:a16="http://schemas.microsoft.com/office/drawing/2014/main" id="{4788FA24-CD16-C23F-B99E-4CB0816ACD39}"/>
              </a:ext>
            </a:extLst>
          </p:cNvPr>
          <p:cNvSpPr/>
          <p:nvPr/>
        </p:nvSpPr>
        <p:spPr>
          <a:xfrm>
            <a:off x="6309360" y="365760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Prihodi 1,17 mlrd. KM · +32,8%</a:t>
            </a:r>
          </a:p>
          <a:p>
            <a:pPr marL="0" indent="0">
              <a:buNone/>
            </a:pPr>
            <a:r>
              <a:rPr lang="bs-Latn-BA" sz="85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Neto +88,2 mil. KM</a:t>
            </a:r>
          </a:p>
        </p:txBody>
      </p:sp>
      <p:sp>
        <p:nvSpPr>
          <p:cNvPr id="49" name="Shape 29">
            <a:extLst>
              <a:ext uri="{FF2B5EF4-FFF2-40B4-BE49-F238E27FC236}">
                <a16:creationId xmlns:a16="http://schemas.microsoft.com/office/drawing/2014/main" id="{5C0647AA-FC9A-2E0A-95EA-1068277DBEA8}"/>
              </a:ext>
            </a:extLst>
          </p:cNvPr>
          <p:cNvSpPr/>
          <p:nvPr/>
        </p:nvSpPr>
        <p:spPr>
          <a:xfrm>
            <a:off x="6172200" y="4027932"/>
            <a:ext cx="27157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30">
            <a:extLst>
              <a:ext uri="{FF2B5EF4-FFF2-40B4-BE49-F238E27FC236}">
                <a16:creationId xmlns:a16="http://schemas.microsoft.com/office/drawing/2014/main" id="{1C522EFA-E0A3-190F-76B7-49421083B03A}"/>
              </a:ext>
            </a:extLst>
          </p:cNvPr>
          <p:cNvSpPr/>
          <p:nvPr/>
        </p:nvSpPr>
        <p:spPr>
          <a:xfrm>
            <a:off x="6172200" y="4027932"/>
            <a:ext cx="54864" cy="658368"/>
          </a:xfrm>
          <a:prstGeom prst="rect">
            <a:avLst/>
          </a:prstGeom>
          <a:solidFill>
            <a:srgbClr val="0A6E56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A6E56"/>
              </a:solidFill>
            </a:endParaRPr>
          </a:p>
        </p:txBody>
      </p:sp>
      <p:sp>
        <p:nvSpPr>
          <p:cNvPr id="51" name="Text 31">
            <a:extLst>
              <a:ext uri="{FF2B5EF4-FFF2-40B4-BE49-F238E27FC236}">
                <a16:creationId xmlns:a16="http://schemas.microsoft.com/office/drawing/2014/main" id="{A957AFA4-2E26-F03E-0931-77E802CB2D97}"/>
              </a:ext>
            </a:extLst>
          </p:cNvPr>
          <p:cNvSpPr/>
          <p:nvPr/>
        </p:nvSpPr>
        <p:spPr>
          <a:xfrm>
            <a:off x="6309360" y="4064508"/>
            <a:ext cx="2514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bs-Latn-BA" sz="1800" b="1" dirty="0">
                <a:solidFill>
                  <a:srgbClr val="0A6E56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Trend</a:t>
            </a:r>
          </a:p>
        </p:txBody>
      </p:sp>
      <p:sp>
        <p:nvSpPr>
          <p:cNvPr id="52" name="Text 32">
            <a:extLst>
              <a:ext uri="{FF2B5EF4-FFF2-40B4-BE49-F238E27FC236}">
                <a16:creationId xmlns:a16="http://schemas.microsoft.com/office/drawing/2014/main" id="{C4CB6A62-C0BB-6227-988A-1E52F7FF002B}"/>
              </a:ext>
            </a:extLst>
          </p:cNvPr>
          <p:cNvSpPr/>
          <p:nvPr/>
        </p:nvSpPr>
        <p:spPr>
          <a:xfrm>
            <a:off x="6309360" y="436626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bs-Latn-BA" sz="8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Prvi put </a:t>
            </a:r>
            <a:r>
              <a:rPr lang="bs-Latn-BA" sz="8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u plusu </a:t>
            </a:r>
            <a:r>
              <a:rPr lang="bs-Latn-BA" sz="8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2025. (u posmatranom periodu)</a:t>
            </a:r>
            <a:endParaRPr lang="bs-Latn-BA" sz="850" dirty="0">
              <a:solidFill>
                <a:srgbClr val="5A6A7A"/>
              </a:solidFill>
              <a:latin typeface="Montserrat" panose="00000500000000000000" pitchFamily="2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0642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7406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2000" b="1" dirty="0">
                <a:solidFill>
                  <a:srgbClr val="FFFFFF"/>
                </a:solidFill>
                <a:latin typeface="Montserrat" panose="00000500000000000000" pitchFamily="2" charset="0"/>
              </a:rPr>
              <a:t>03  |  Rezultat poslovanja · Sektor B · Rudarstvo</a:t>
            </a: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Ukupna dobit 2025</a:t>
            </a: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</a:rPr>
              <a:t>180,3 mil. KM</a:t>
            </a: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zbir dobiti društava u plusu</a:t>
            </a: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Ukupni gubitak 2025</a:t>
            </a: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</a:rPr>
              <a:t>92,1 mil. KM</a:t>
            </a: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zbir gubitaka društava u minusu</a:t>
            </a: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0A6E56"/>
          </a:solidFill>
          <a:ln w="12700">
            <a:solidFill>
              <a:srgbClr val="0A6E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</a:rPr>
              <a:t>Neto rezultat 2025</a:t>
            </a: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0A6E56"/>
                </a:solidFill>
                <a:latin typeface="Montserrat" panose="00000500000000000000" pitchFamily="2" charset="0"/>
              </a:rPr>
              <a:t>88,2 mil. KM</a:t>
            </a: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 dirty="0">
                <a:solidFill>
                  <a:srgbClr val="5A6A7A"/>
                </a:solidFill>
                <a:latin typeface="Montserrat" panose="00000500000000000000" pitchFamily="2" charset="0"/>
              </a:rPr>
              <a:t>neto marža 7,6%</a:t>
            </a:r>
          </a:p>
        </p:txBody>
      </p:sp>
      <p:graphicFrame>
        <p:nvGraphicFramePr>
          <p:cNvPr id="201" name="Chart A"/>
          <p:cNvGraphicFramePr/>
          <p:nvPr/>
        </p:nvGraphicFramePr>
        <p:xfrm>
          <a:off x="254000" y="1814054"/>
          <a:ext cx="4267200" cy="283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2" name="Chart B"/>
          <p:cNvGraphicFramePr/>
          <p:nvPr/>
        </p:nvGraphicFramePr>
        <p:xfrm>
          <a:off x="4622800" y="1814054"/>
          <a:ext cx="4267200" cy="283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D98A559-7C89-3DFE-98FC-8AFBDB8DE780}"/>
              </a:ext>
            </a:extLst>
          </p:cNvPr>
          <p:cNvSpPr txBox="1"/>
          <p:nvPr/>
        </p:nvSpPr>
        <p:spPr>
          <a:xfrm>
            <a:off x="85153" y="4708659"/>
            <a:ext cx="8911363" cy="3945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27"/>
              </a:lnSpc>
            </a:pPr>
            <a:r>
              <a:rPr sz="1050" b="1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Preokret</a:t>
            </a:r>
            <a:r>
              <a:rPr sz="1050" b="1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u </a:t>
            </a:r>
            <a:r>
              <a:rPr sz="1050" b="1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poslovanju</a:t>
            </a:r>
            <a:r>
              <a:rPr sz="1050" b="1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: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Sektor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rudarstva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je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prešao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iz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neto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gubitka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(2021: −152,2 mil. KM) u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pozitivan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neto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rezultat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od 88,2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miliona</a:t>
            </a:r>
            <a:r>
              <a:rPr sz="1050" b="0" i="0" u="none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KM u 2025. </a:t>
            </a:r>
            <a:r>
              <a:rPr sz="1050" b="0" i="0" u="non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godini</a:t>
            </a:r>
            <a:r>
              <a:rPr lang="bs-Latn-BA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</a:t>
            </a:r>
            <a:endParaRPr sz="1050" b="0" i="0" u="none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11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8" y="0"/>
            <a:ext cx="7406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04  |  Zaposlenost i troškovi plata · Sektor B · </a:t>
            </a:r>
            <a:r>
              <a:rPr lang="en-US" sz="2000" b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Rudarstvo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Zaposleni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10.750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2,9% radne snage u društvima FBiH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Prosječni mjesečni trošak plate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3.280 KM/mj.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182112" y="1459382"/>
            <a:ext cx="2560320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↑ +5,9% vs 2024.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C43829"/>
          </a:solidFill>
          <a:ln w="12700">
            <a:solidFill>
              <a:srgbClr val="C438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Troškovi plata 2025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65836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200" b="1" dirty="0">
                <a:solidFill>
                  <a:srgbClr val="C4382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423,1 mil. KM</a:t>
            </a:r>
            <a:endParaRPr lang="en-US" sz="22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59382"/>
            <a:ext cx="2852928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↑ +5,8% vs 2024.</a:t>
            </a:r>
            <a:endParaRPr lang="en-US" sz="950" dirty="0">
              <a:latin typeface="Montserrat" panose="00000500000000000000" pitchFamily="2" charset="0"/>
            </a:endParaRPr>
          </a:p>
        </p:txBody>
      </p:sp>
      <p:graphicFrame>
        <p:nvGraphicFramePr>
          <p:cNvPr id="20" name="Chart 0"/>
          <p:cNvGraphicFramePr/>
          <p:nvPr/>
        </p:nvGraphicFramePr>
        <p:xfrm>
          <a:off x="256032" y="1883664"/>
          <a:ext cx="4114800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1"/>
          <p:cNvGraphicFramePr/>
          <p:nvPr/>
        </p:nvGraphicFramePr>
        <p:xfrm>
          <a:off x="4617720" y="1883663"/>
          <a:ext cx="4270248" cy="3127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B5C825C-0C2F-F427-D8AB-46B3F58B057F}"/>
              </a:ext>
            </a:extLst>
          </p:cNvPr>
          <p:cNvSpPr/>
          <p:nvPr/>
        </p:nvSpPr>
        <p:spPr>
          <a:xfrm>
            <a:off x="1176485" y="3633907"/>
            <a:ext cx="2272109" cy="614133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8DEE6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9C2D51C7-85F4-3AB8-FFB5-9263E1B452DB}"/>
              </a:ext>
            </a:extLst>
          </p:cNvPr>
          <p:cNvSpPr txBox="1"/>
          <p:nvPr/>
        </p:nvSpPr>
        <p:spPr>
          <a:xfrm>
            <a:off x="1223415" y="3677347"/>
            <a:ext cx="1140285" cy="176310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1000" dirty="0">
                <a:solidFill>
                  <a:srgbClr val="5A6A7A"/>
                </a:solidFill>
                <a:latin typeface="Montserrat"/>
              </a:rPr>
              <a:t>Pad broja zaposlenih 2021→2025</a:t>
            </a:r>
            <a:endParaRPr lang="en-US" sz="1000" dirty="0">
              <a:solidFill>
                <a:srgbClr val="5A6A7A"/>
              </a:solidFill>
              <a:latin typeface="Montserrat"/>
            </a:endParaRPr>
          </a:p>
        </p:txBody>
      </p:sp>
      <p:sp>
        <p:nvSpPr>
          <p:cNvPr id="23" name="TextBox 25">
            <a:extLst>
              <a:ext uri="{FF2B5EF4-FFF2-40B4-BE49-F238E27FC236}">
                <a16:creationId xmlns:a16="http://schemas.microsoft.com/office/drawing/2014/main" id="{C94D84F7-0225-B579-2121-4B52D7A90779}"/>
              </a:ext>
            </a:extLst>
          </p:cNvPr>
          <p:cNvSpPr txBox="1"/>
          <p:nvPr/>
        </p:nvSpPr>
        <p:spPr>
          <a:xfrm>
            <a:off x="2094546" y="3905119"/>
            <a:ext cx="853580" cy="254093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s-Latn-BA" sz="1400" b="1" dirty="0">
                <a:solidFill>
                  <a:srgbClr val="1A2A3A"/>
                </a:solidFill>
                <a:latin typeface="Montserrat"/>
              </a:rPr>
              <a:t>−14%</a:t>
            </a:r>
          </a:p>
        </p:txBody>
      </p:sp>
    </p:spTree>
    <p:extLst>
      <p:ext uri="{BB962C8B-B14F-4D97-AF65-F5344CB8AC3E}">
        <p14:creationId xmlns:p14="http://schemas.microsoft.com/office/powerpoint/2010/main" val="282155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Geografska koncentracija – Prihodi po kantonima · Sektor B · Rudarstvo · 2025</a:t>
            </a:r>
            <a:endParaRPr lang="en-US" sz="2000" dirty="0"/>
          </a:p>
        </p:txBody>
      </p:sp>
      <p:pic>
        <p:nvPicPr>
          <p:cNvPr id="4" name="Image 0" descr="/home/claude/fia_logo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72400" y="73152"/>
            <a:ext cx="1188720" cy="5212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89100"/>
            <a:ext cx="4541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bs-Latn-BA" sz="1600" b="1" dirty="0">
                <a:solidFill>
                  <a:srgbClr val="1D4289"/>
                </a:solidFill>
                <a:latin typeface="Montserrat" panose="00000500000000000000" pitchFamily="2" charset="0"/>
                <a:cs typeface="Calibri" pitchFamily="34" charset="-120"/>
              </a:rPr>
              <a:t>Prihodi po kantonima</a:t>
            </a:r>
            <a:endParaRPr lang="en-US" sz="1600" b="1" dirty="0">
              <a:solidFill>
                <a:srgbClr val="1D4289"/>
              </a:solidFill>
              <a:latin typeface="Montserrat" panose="00000500000000000000" pitchFamily="2" charset="0"/>
              <a:cs typeface="Calibri" pitchFamily="34" charset="-12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5806440" y="1384462"/>
            <a:ext cx="3017520" cy="1562201"/>
          </a:xfrm>
          <a:prstGeom prst="roundRect">
            <a:avLst>
              <a:gd name="adj" fmla="val 5517"/>
            </a:avLst>
          </a:prstGeom>
          <a:solidFill>
            <a:srgbClr val="EEF4FB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852160" y="1427174"/>
            <a:ext cx="2880360" cy="1419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b="1" dirty="0" err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Koncentracija prihoda</a:t>
            </a:r>
            <a:endParaRPr lang="bs-Latn-BA" sz="1100" b="1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endParaRPr lang="bs-Latn-BA" sz="400" b="1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r>
              <a:rPr lang="bs-Latn-BA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Tuzlanski kanton čini 47,1% ukupnih prihoda sektora.</a:t>
            </a:r>
          </a:p>
          <a:p>
            <a:pPr marL="171450" indent="-171450">
              <a:buFontTx/>
              <a:buChar char="-"/>
            </a:pPr>
            <a:endParaRPr lang="bs-Latn-BA" sz="600" dirty="0">
              <a:solidFill>
                <a:srgbClr val="1E293B"/>
              </a:solidFill>
              <a:latin typeface="Montserrat" panose="00000500000000000000" pitchFamily="2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r>
              <a:rPr lang="en-US" sz="950" dirty="0" err="1">
                <a:solidFill>
                  <a:srgbClr val="1E293B"/>
                </a:solidFill>
                <a:latin typeface="Montserrat" panose="00000500000000000000" pitchFamily="2" charset="0"/>
                <a:cs typeface="Arial" pitchFamily="34" charset="-120"/>
              </a:rPr>
              <a:t>Posavski kanton je najmanji u </a:t>
            </a:r>
            <a:r>
              <a:rPr lang="en-US" sz="950" err="1">
                <a:solidFill>
                  <a:srgbClr val="1E293B"/>
                </a:solidFill>
                <a:latin typeface="Montserrat" panose="00000500000000000000" pitchFamily="2" charset="0"/>
                <a:cs typeface="Arial" pitchFamily="34" charset="-120"/>
              </a:rPr>
              <a:t>sektoru </a:t>
            </a:r>
            <a:endParaRPr lang="bs-Latn-BA" sz="950">
              <a:solidFill>
                <a:srgbClr val="1E293B"/>
              </a:solidFill>
              <a:latin typeface="Montserrat" panose="00000500000000000000" pitchFamily="2" charset="0"/>
              <a:cs typeface="Arial" pitchFamily="34" charset="-120"/>
            </a:endParaRPr>
          </a:p>
          <a:p>
            <a:r>
              <a:rPr lang="bs-Latn-BA" sz="950">
                <a:solidFill>
                  <a:srgbClr val="1E293B"/>
                </a:solidFill>
                <a:latin typeface="Montserrat" panose="00000500000000000000" pitchFamily="2" charset="0"/>
                <a:cs typeface="Arial" pitchFamily="34" charset="-120"/>
              </a:rPr>
              <a:t>      </a:t>
            </a:r>
            <a:r>
              <a:rPr lang="en-US" sz="950">
                <a:solidFill>
                  <a:srgbClr val="1E293B"/>
                </a:solidFill>
                <a:latin typeface="Montserrat" panose="00000500000000000000" pitchFamily="2" charset="0"/>
                <a:cs typeface="Arial" pitchFamily="34" charset="-120"/>
              </a:rPr>
              <a:t>(</a:t>
            </a:r>
            <a:r>
              <a:rPr lang="en-US" sz="950" dirty="0" err="1">
                <a:solidFill>
                  <a:srgbClr val="1E293B"/>
                </a:solidFill>
                <a:latin typeface="Montserrat" panose="00000500000000000000" pitchFamily="2" charset="0"/>
                <a:cs typeface="Arial" pitchFamily="34" charset="-120"/>
              </a:rPr>
              <a:t>1,6 mil. KM).</a:t>
            </a:r>
          </a:p>
          <a:p>
            <a:pPr marL="171450" indent="-171450">
              <a:buFontTx/>
              <a:buChar char="-"/>
            </a:pPr>
            <a:endParaRPr lang="bs-Latn-BA" sz="600" dirty="0">
              <a:solidFill>
                <a:srgbClr val="1E293B"/>
              </a:solidFill>
              <a:latin typeface="Montserrat" panose="00000500000000000000" pitchFamily="2" charset="0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r>
              <a:rPr lang="bs-Latn-BA" sz="95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Zeničko-dobojski i Tuzlanski kanton </a:t>
            </a:r>
            <a:r>
              <a:rPr lang="en-US" sz="95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drže </a:t>
            </a:r>
            <a:r>
              <a:rPr lang="bs-Latn-BA" sz="95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87</a:t>
            </a:r>
            <a:r>
              <a:rPr lang="en-US" sz="95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% </a:t>
            </a:r>
            <a:r>
              <a:rPr lang="en-US" sz="95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prihoda sektora.</a:t>
            </a:r>
            <a:endParaRPr lang="en-US" sz="1100" dirty="0">
              <a:latin typeface="Montserrat" panose="00000500000000000000" pitchFamily="2" charset="0"/>
            </a:endParaRPr>
          </a:p>
          <a:p>
            <a:pPr marL="171450" indent="-171450">
              <a:buFontTx/>
              <a:buChar char="-"/>
            </a:pPr>
            <a:endParaRPr lang="en-US" sz="950" dirty="0">
              <a:solidFill>
                <a:srgbClr val="1E293B"/>
              </a:solidFill>
              <a:latin typeface="Montserrat" panose="00000500000000000000" pitchFamily="2" charset="0"/>
              <a:cs typeface="Arial" pitchFamily="34" charset="-120"/>
            </a:endParaRPr>
          </a:p>
          <a:p>
            <a:pPr marL="171450" indent="-171450">
              <a:buFontTx/>
              <a:buChar char="-"/>
            </a:pPr>
            <a:endParaRPr lang="en-US" sz="1100" dirty="0">
              <a:latin typeface="Montserrat" panose="000005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806440" y="3001527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s-Latn-BA" sz="950" b="1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Profitne marže: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5806440" y="3381860"/>
            <a:ext cx="3017520" cy="292608"/>
          </a:xfrm>
          <a:prstGeom prst="roundRect">
            <a:avLst>
              <a:gd name="adj" fmla="val 1250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5925312" y="338186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Zeničko-dobojski kanton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8092440" y="3381860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bs-Latn-BA" sz="900" b="1" dirty="0">
                <a:solidFill>
                  <a:srgbClr val="059669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9,9%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5806440" y="3729332"/>
            <a:ext cx="3017520" cy="29260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925312" y="37293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Srednjobosanski kanton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8092440" y="3729332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bs-Latn-BA" sz="900" b="1" dirty="0">
                <a:solidFill>
                  <a:srgbClr val="059669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8,4%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5806440" y="4076804"/>
            <a:ext cx="3017520" cy="292608"/>
          </a:xfrm>
          <a:prstGeom prst="roundRect">
            <a:avLst>
              <a:gd name="adj" fmla="val 1250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5925312" y="4076804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bs-Latn-BA" sz="900" dirty="0">
                <a:solidFill>
                  <a:srgbClr val="1E293B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Tuzlanski kanton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8092440" y="4076804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bs-Latn-BA" sz="900" b="1" dirty="0">
                <a:solidFill>
                  <a:srgbClr val="059669"/>
                </a:solidFill>
                <a:latin typeface="Montserrat" panose="00000500000000000000" pitchFamily="2" charset="0"/>
                <a:ea typeface="Arial" pitchFamily="34" charset="-122"/>
                <a:cs typeface="Arial" pitchFamily="34" charset="-120"/>
              </a:rPr>
              <a:t>4,7%</a:t>
            </a:r>
            <a:endParaRPr lang="en-US" sz="900" dirty="0">
              <a:latin typeface="Montserrat" panose="00000500000000000000" pitchFamily="2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5806440" y="4206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50" dirty="0">
              <a:latin typeface="Montserrat" panose="00000500000000000000" pitchFamily="2" charset="0"/>
            </a:endParaRPr>
          </a:p>
        </p:txBody>
      </p:sp>
      <p:sp>
        <p:nvSpPr>
          <p:cNvPr id="23" name="Shape 0">
            <a:extLst>
              <a:ext uri="{FF2B5EF4-FFF2-40B4-BE49-F238E27FC236}">
                <a16:creationId xmlns:a16="http://schemas.microsoft.com/office/drawing/2014/main" id="{BEF01643-6C86-4C31-86BE-37259782D6FE}"/>
              </a:ext>
            </a:extLst>
          </p:cNvPr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18686A4E-3F39-3CE5-2327-744C98873DE7}"/>
              </a:ext>
            </a:extLst>
          </p:cNvPr>
          <p:cNvSpPr/>
          <p:nvPr/>
        </p:nvSpPr>
        <p:spPr>
          <a:xfrm>
            <a:off x="201168" y="0"/>
            <a:ext cx="857707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05  |  Geografska koncentracija · Sektor B · Rudarstvo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8AE914D-594C-289B-8667-D38DAFD7C5A9}"/>
              </a:ext>
            </a:extLst>
          </p:cNvPr>
          <p:cNvGrpSpPr/>
          <p:nvPr/>
        </p:nvGrpSpPr>
        <p:grpSpPr>
          <a:xfrm>
            <a:off x="320040" y="1259882"/>
            <a:ext cx="5303520" cy="3487577"/>
            <a:chOff x="320040" y="1259882"/>
            <a:chExt cx="5303520" cy="3487577"/>
          </a:xfrm>
        </p:grpSpPr>
        <p:graphicFrame>
          <p:nvGraphicFramePr>
            <p:cNvPr id="6" name="Chart 0"/>
            <p:cNvGraphicFramePr/>
            <p:nvPr>
              <p:extLst>
                <p:ext uri="{D42A27DB-BD31-4B8C-83A1-F6EECF244321}">
                  <p14:modId xmlns:p14="http://schemas.microsoft.com/office/powerpoint/2010/main" val="3586300185"/>
                </p:ext>
              </p:extLst>
            </p:nvPr>
          </p:nvGraphicFramePr>
          <p:xfrm>
            <a:off x="320040" y="1259882"/>
            <a:ext cx="5303520" cy="34875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00" name="C200"/>
            <p:cNvSpPr txBox="1"/>
            <p:nvPr/>
          </p:nvSpPr>
          <p:spPr>
            <a:xfrm>
              <a:off x="2208724" y="2825759"/>
              <a:ext cx="1270000" cy="254000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Autofit/>
            </a:bodyPr>
            <a:lstStyle/>
            <a:p>
              <a:pPr algn="ctr">
                <a:buNone/>
              </a:pPr>
              <a:r>
                <a:rPr lang="bs-Latn-BA" sz="1600" b="1" dirty="0">
                  <a:solidFill>
                    <a:srgbClr val="1D4289"/>
                  </a:solidFill>
                  <a:latin typeface="Montserrat" panose="00000500000000000000" pitchFamily="2" charset="0"/>
                  <a:cs typeface="Calibri" pitchFamily="34" charset="-120"/>
                </a:rPr>
                <a:t>1,17</a:t>
              </a:r>
            </a:p>
          </p:txBody>
        </p:sp>
        <p:sp>
          <p:nvSpPr>
            <p:cNvPr id="201" name="C201"/>
            <p:cNvSpPr txBox="1"/>
            <p:nvPr/>
          </p:nvSpPr>
          <p:spPr>
            <a:xfrm>
              <a:off x="2208724" y="3079759"/>
              <a:ext cx="1270000" cy="165100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Autofit/>
            </a:bodyPr>
            <a:lstStyle/>
            <a:p>
              <a:pPr algn="ctr">
                <a:buNone/>
              </a:pPr>
              <a:r>
                <a:rPr lang="bs-Latn-BA" sz="1000" b="1" dirty="0">
                  <a:solidFill>
                    <a:srgbClr val="1D4289"/>
                  </a:solidFill>
                  <a:latin typeface="Montserrat" panose="00000500000000000000" pitchFamily="2" charset="0"/>
                  <a:cs typeface="Calibri" pitchFamily="34" charset="-120"/>
                </a:rPr>
                <a:t>mlrd. KM</a:t>
              </a:r>
            </a:p>
          </p:txBody>
        </p:sp>
        <p:sp>
          <p:nvSpPr>
            <p:cNvPr id="202" name="C202"/>
            <p:cNvSpPr txBox="1"/>
            <p:nvPr/>
          </p:nvSpPr>
          <p:spPr>
            <a:xfrm>
              <a:off x="2208724" y="3257559"/>
              <a:ext cx="1270000" cy="152400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noAutofit/>
            </a:bodyPr>
            <a:lstStyle/>
            <a:p>
              <a:pPr algn="ctr">
                <a:buNone/>
              </a:pPr>
              <a:r>
                <a:rPr lang="bs-Latn-BA" sz="850" b="0" dirty="0">
                  <a:solidFill>
                    <a:srgbClr val="7A8896"/>
                  </a:solidFill>
                  <a:latin typeface="Montserrat" panose="00000500000000000000" pitchFamily="2" charset="0"/>
                  <a:cs typeface="Calibri" pitchFamily="34" charset="-120"/>
                </a:rPr>
                <a:t>Ukupno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4137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DF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01167" y="0"/>
            <a:ext cx="8891171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06  |  Analiza po djelatnostima · Sektor B · </a:t>
            </a:r>
            <a:r>
              <a:rPr lang="en-US" sz="2000" b="1" dirty="0" err="1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Rudarstvo</a:t>
            </a:r>
            <a:r>
              <a:rPr lang="en-US" sz="200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 · 2025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56032" y="749808"/>
            <a:ext cx="2651760" cy="347472"/>
          </a:xfrm>
          <a:prstGeom prst="rect">
            <a:avLst/>
          </a:prstGeom>
          <a:solidFill>
            <a:srgbClr val="1D4289"/>
          </a:solidFill>
          <a:ln w="12700">
            <a:solidFill>
              <a:srgbClr val="1D42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29184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Vađenje ugljena i lignita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6032" y="1097280"/>
            <a:ext cx="2651760" cy="56692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29184" y="1097280"/>
            <a:ext cx="2560320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507 </a:t>
            </a:r>
            <a:r>
              <a:rPr lang="bs-Latn-BA" sz="2000" b="1" dirty="0">
                <a:solidFill>
                  <a:srgbClr val="1D4289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mil. KM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9184" y="1409090"/>
            <a:ext cx="2560320" cy="238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43% prihoda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108960" y="749808"/>
            <a:ext cx="2651760" cy="34747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82112" y="7498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Vađenje metalnih ruda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108960" y="1097280"/>
            <a:ext cx="2651760" cy="56692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1097280"/>
            <a:ext cx="2560320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372 </a:t>
            </a:r>
            <a:r>
              <a:rPr lang="bs-Latn-BA" sz="2000" b="1" dirty="0">
                <a:solidFill>
                  <a:srgbClr val="1A7A8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mil. KM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182112" y="1409090"/>
            <a:ext cx="2560320" cy="238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32% prihoda</a:t>
            </a:r>
            <a:endParaRPr lang="en-US" sz="950" dirty="0">
              <a:latin typeface="Montserrat" panose="000005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943600" y="749808"/>
            <a:ext cx="2944368" cy="347472"/>
          </a:xfrm>
          <a:prstGeom prst="rect">
            <a:avLst/>
          </a:prstGeom>
          <a:solidFill>
            <a:srgbClr val="D57800"/>
          </a:solidFill>
          <a:ln w="12700">
            <a:solidFill>
              <a:srgbClr val="D57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16752" y="749808"/>
            <a:ext cx="28529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bs-Latn-BA" sz="1150" b="1" dirty="0">
                <a:solidFill>
                  <a:srgbClr val="FFFFFF"/>
                </a:solidFill>
                <a:latin typeface="Montserrat" panose="00000500000000000000" pitchFamily="2" charset="0"/>
                <a:cs typeface="Calibri" pitchFamily="34" charset="-120"/>
              </a:rPr>
              <a:t>Ostalo vađenje ruda i kamena</a:t>
            </a:r>
            <a:endParaRPr lang="en-US" sz="1150" dirty="0">
              <a:latin typeface="Montserrat" panose="00000500000000000000" pitchFamily="2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943600" y="1097280"/>
            <a:ext cx="2944368" cy="566928"/>
          </a:xfrm>
          <a:prstGeom prst="rect">
            <a:avLst/>
          </a:prstGeom>
          <a:solidFill>
            <a:srgbClr val="EDF4FC"/>
          </a:solidFill>
          <a:ln w="12700">
            <a:solidFill>
              <a:srgbClr val="CCDD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016752" y="1097280"/>
            <a:ext cx="2852928" cy="3118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bs-Latn-BA" sz="2000" b="1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275 </a:t>
            </a:r>
            <a:r>
              <a:rPr lang="bs-Latn-BA" sz="2000" b="1" dirty="0">
                <a:solidFill>
                  <a:srgbClr val="D57800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mil. KM</a:t>
            </a:r>
            <a:endParaRPr lang="en-US" sz="2000" dirty="0">
              <a:latin typeface="Montserrat" panose="000005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016752" y="1409090"/>
            <a:ext cx="2852928" cy="238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bs-Latn-BA" sz="950">
                <a:solidFill>
                  <a:srgbClr val="5A6A7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23,5% prihoda</a:t>
            </a:r>
            <a:endParaRPr lang="en-US" sz="950" dirty="0">
              <a:latin typeface="Montserrat" panose="00000500000000000000" pitchFamily="2" charset="0"/>
            </a:endParaRPr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595212"/>
              </p:ext>
            </p:extLst>
          </p:nvPr>
        </p:nvGraphicFramePr>
        <p:xfrm>
          <a:off x="329184" y="1806683"/>
          <a:ext cx="8424000" cy="2648242"/>
        </p:xfrm>
        <a:graphic>
          <a:graphicData uri="http://schemas.openxmlformats.org/drawingml/2006/table">
            <a:tbl>
              <a:tblPr/>
              <a:tblGrid>
                <a:gridCol w="20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687300372"/>
                    </a:ext>
                  </a:extLst>
                </a:gridCol>
              </a:tblGrid>
              <a:tr h="39711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Pokazatelj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Vađenje ugljena i lignita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Vađenje metalnih ruda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Ostalo vađenje ruda </a:t>
                      </a:r>
                      <a:r>
                        <a:rPr lang="en-US" sz="1200" b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i </a:t>
                      </a:r>
                      <a:r>
                        <a:rPr lang="bs-Latn-BA" sz="1200" b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kamena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Ukupno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2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84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Broj firmi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17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118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154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7924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Prihodi (milioni KM)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507</a:t>
                      </a:r>
                      <a:endParaRPr lang="en-US" sz="1200" b="1" dirty="0">
                        <a:solidFill>
                          <a:srgbClr val="0A6E56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0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37</a:t>
                      </a:r>
                      <a:r>
                        <a:rPr lang="bs-Latn-BA" sz="120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27</a:t>
                      </a:r>
                      <a:r>
                        <a:rPr lang="bs-Latn-BA" sz="1200" b="1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200" b="1" dirty="0">
                        <a:solidFill>
                          <a:srgbClr val="B42318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0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1.167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Neto 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profitna </a:t>
                      </a:r>
                      <a:r>
                        <a:rPr lang="en-US" sz="1200" dirty="0" err="1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marža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−15,2%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32,7%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15,7%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7,6%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Zaposleni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8.094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899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1.497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10.750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99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 err="1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Prosj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.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m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j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.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trošak plate 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po zaposlenom 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(KM)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3.300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3.439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3.197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3.280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Fin. rezultat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(milioni KM)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bs-Latn-BA" sz="1200" b="1" kern="1200">
                          <a:solidFill>
                            <a:srgbClr val="B42318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−77</a:t>
                      </a:r>
                      <a:endParaRPr lang="en-US" sz="1200" b="1" kern="1200" dirty="0">
                        <a:solidFill>
                          <a:srgbClr val="B42318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121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bs-Latn-BA" sz="1200" kern="120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43</a:t>
                      </a:r>
                      <a:endParaRPr lang="en-US" sz="1200" kern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88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 err="1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Prih</a:t>
                      </a: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od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/</a:t>
                      </a:r>
                      <a:r>
                        <a:rPr lang="en-US" sz="1200" dirty="0" err="1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zaposlenom</a:t>
                      </a:r>
                      <a:r>
                        <a:rPr lang="en-US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 (KM)</a:t>
                      </a: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C00000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62.633</a:t>
                      </a:r>
                      <a:endParaRPr lang="en-US" sz="1200" dirty="0">
                        <a:solidFill>
                          <a:srgbClr val="C00000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0A6E56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413.299</a:t>
                      </a:r>
                      <a:endParaRPr lang="en-US" sz="1200" dirty="0">
                        <a:solidFill>
                          <a:srgbClr val="0A6E56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183.486</a:t>
                      </a:r>
                      <a:endParaRPr lang="en-US" sz="1200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bs-Latn-BA" sz="1200" b="1" dirty="0">
                          <a:solidFill>
                            <a:srgbClr val="1A2A3A"/>
                          </a:solidFill>
                          <a:latin typeface="Montserrat" panose="00000500000000000000" pitchFamily="2" charset="0"/>
                          <a:ea typeface="Calibri" pitchFamily="34" charset="-122"/>
                          <a:cs typeface="Calibri" pitchFamily="34" charset="-120"/>
                        </a:rPr>
                        <a:t>108.588</a:t>
                      </a:r>
                      <a:endParaRPr lang="en-US" sz="1200" b="1" dirty="0">
                        <a:solidFill>
                          <a:srgbClr val="1A2A3A"/>
                        </a:solidFill>
                        <a:latin typeface="Montserrat" panose="00000500000000000000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DD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" name="Shape 17"/>
          <p:cNvSpPr/>
          <p:nvPr/>
        </p:nvSpPr>
        <p:spPr>
          <a:xfrm>
            <a:off x="256032" y="4597400"/>
            <a:ext cx="8586216" cy="519131"/>
          </a:xfrm>
          <a:prstGeom prst="rect">
            <a:avLst/>
          </a:prstGeom>
          <a:solidFill>
            <a:srgbClr val="FFF9E6"/>
          </a:solidFill>
          <a:ln w="12700">
            <a:solidFill>
              <a:srgbClr val="F4A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372528" y="4597400"/>
            <a:ext cx="8424000" cy="5191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bs-Latn-BA" sz="1000" dirty="0">
                <a:solidFill>
                  <a:srgbClr val="1A2A3A"/>
                </a:solidFill>
                <a:latin typeface="Montserrat" panose="00000500000000000000" pitchFamily="2" charset="0"/>
                <a:ea typeface="Calibri" pitchFamily="34" charset="-122"/>
                <a:cs typeface="Calibri" pitchFamily="34" charset="-120"/>
              </a:rPr>
              <a:t>Vađenje ugljena i lignita je najveća djelatnost sektora (43,4% prihoda, marža −15,2%). Prikazane su tri vodeće djelatnosti; ukupno sektor ima 154 društava i 1,17 mlrd. KM prihoda.</a:t>
            </a:r>
          </a:p>
        </p:txBody>
      </p:sp>
    </p:spTree>
    <p:extLst>
      <p:ext uri="{BB962C8B-B14F-4D97-AF65-F5344CB8AC3E}">
        <p14:creationId xmlns:p14="http://schemas.microsoft.com/office/powerpoint/2010/main" val="3472853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0718932-F3C9-40C1-BBC4-1E794DE9985B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7776823f-1fd5-4403-bdc8-d723459684cc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4578</Words>
  <Application>Microsoft Office PowerPoint</Application>
  <PresentationFormat>On-screen Show (16:9)</PresentationFormat>
  <Paragraphs>934</Paragraphs>
  <Slides>34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Sektori BCD — Analitički pregled · FBiH · 2025</dc:title>
  <dc:subject>Sektori BCD</dc:subject>
  <dc:creator/>
  <cp:lastModifiedBy/>
  <cp:revision>18</cp:revision>
  <dcterms:created xsi:type="dcterms:W3CDTF">2026-06-18T12:29:13Z</dcterms:created>
  <dcterms:modified xsi:type="dcterms:W3CDTF">2026-08-06T12:49:42Z</dcterms:modified>
</cp:coreProperties>
</file>