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0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21"/>
  </p:notesMasterIdLst>
  <p:sldIdLst>
    <p:sldId id="271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292" r:id="rId16"/>
    <p:sldId id="325" r:id="rId17"/>
    <p:sldId id="326" r:id="rId18"/>
    <p:sldId id="266" r:id="rId19"/>
    <p:sldId id="267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CEA449-3CDE-71F7-75DE-0B1660FB99FC}" name="Zehra Bajrić" initials="ZB" userId="S::zehra.bajric@fia.ba::7c4fbf98-c7c1-428a-940b-5a07fe70d0c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28A"/>
    <a:srgbClr val="2B5BB8"/>
    <a:srgbClr val="0F6E56"/>
    <a:srgbClr val="0D73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0D3346-973D-4C0D-B10B-97C997F64BDC}" v="151" dt="2026-07-02T12:43:10.123"/>
    <p1510:client id="{07E3A4DC-2F36-41BC-AB72-998B7810A362}" v="101" dt="2026-07-01T13:40:12.8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098" autoAdjust="0"/>
  </p:normalViewPr>
  <p:slideViewPr>
    <p:cSldViewPr snapToGrid="0" snapToObjects="1">
      <p:cViewPr varScale="1">
        <p:scale>
          <a:sx n="103" d="100"/>
          <a:sy n="103" d="100"/>
        </p:scale>
        <p:origin x="8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fiabih-my.sharepoint.com/personal/zehra_bajric_fia_ba/Documents/Desktop/Knjige%20FI/2025/1.%20Privredna%20dru&#353;tva/Knjiga%20preduze&#263;a%202025_pomo&#263;ne%20excel%20tabele%20i%20analize(AutoRecovered)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747784732036701E-2"/>
          <c:y val="2.6667987321711568E-2"/>
          <c:w val="0.82767270717954511"/>
          <c:h val="0.793475211431904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Prihodi (mlrd. KM)</c:v>
                </c:pt>
              </c:strCache>
            </c:strRef>
          </c:tx>
          <c:spPr>
            <a:solidFill>
              <a:srgbClr val="1E428A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A10-48FB-BF13-77F8133824D7}"/>
                </c:ext>
              </c:extLst>
            </c:dLbl>
            <c:dLbl>
              <c:idx val="4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A10-48FB-BF13-77F8133824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Montserrat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0</c:formatCode>
                <c:ptCount val="5"/>
                <c:pt idx="0">
                  <c:v>56.395113899999998</c:v>
                </c:pt>
                <c:pt idx="1">
                  <c:v>68.387132910000005</c:v>
                </c:pt>
                <c:pt idx="2">
                  <c:v>69.405859269999993</c:v>
                </c:pt>
                <c:pt idx="3">
                  <c:v>74.038637030000004</c:v>
                </c:pt>
                <c:pt idx="4">
                  <c:v>79.260341499999996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10-48FB-BF13-77F8133824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Troškovi (mlrd. KM)</c:v>
                </c:pt>
              </c:strCache>
            </c:strRef>
          </c:tx>
          <c:spPr>
            <a:solidFill>
              <a:srgbClr val="9CB7E2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A10-48FB-BF13-77F8133824D7}"/>
                </c:ext>
              </c:extLst>
            </c:dLbl>
            <c:dLbl>
              <c:idx val="4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A10-48FB-BF13-77F8133824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Montserrat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0</c:formatCode>
                <c:ptCount val="5"/>
                <c:pt idx="0">
                  <c:v>52.508692510000003</c:v>
                </c:pt>
                <c:pt idx="1">
                  <c:v>63.94520576</c:v>
                </c:pt>
                <c:pt idx="2">
                  <c:v>64.969516369999994</c:v>
                </c:pt>
                <c:pt idx="3">
                  <c:v>69.174067190000002</c:v>
                </c:pt>
                <c:pt idx="4">
                  <c:v>73.852500879999994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A10-48FB-BF13-77F8133824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995360719"/>
        <c:axId val="1143823407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Profitna marža</c:v>
                </c:pt>
              </c:strCache>
            </c:strRef>
          </c:tx>
          <c:spPr>
            <a:ln w="28575" cap="rnd">
              <a:solidFill>
                <a:srgbClr val="E87722"/>
              </a:solidFill>
              <a:round/>
            </a:ln>
            <a:effectLst/>
          </c:spPr>
          <c:marker>
            <c:symbol val="diamond"/>
            <c:size val="11"/>
            <c:spPr>
              <a:solidFill>
                <a:srgbClr val="E87722"/>
              </a:solidFill>
              <a:ln w="25400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6.0689663960852777E-2"/>
                  <c:y val="-5.49669184090215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1100" b="1" i="0" u="none" strike="noStrike" kern="1200" baseline="0">
                      <a:solidFill>
                        <a:srgbClr val="E87722"/>
                      </a:solidFill>
                      <a:latin typeface="Montserrat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8A-4D6F-A672-E63C97A2FABE}"/>
                </c:ext>
              </c:extLst>
            </c:dLbl>
            <c:dLbl>
              <c:idx val="2"/>
              <c:layout>
                <c:manualLayout>
                  <c:x val="-3.5087719298245557E-2"/>
                  <c:y val="6.250001864114118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itchFamily="2" charset="0"/>
                        <a:ea typeface="+mn-ea"/>
                        <a:cs typeface="+mn-cs"/>
                      </a:defRPr>
                    </a:pPr>
                    <a:fld id="{66CFCA45-6E3C-4E0C-93A1-9D7E60D94B03}" type="VALUE">
                      <a:rPr lang="en-US" sz="1100">
                        <a:solidFill>
                          <a:srgbClr val="E87722"/>
                        </a:solidFill>
                      </a:rPr>
                      <a:pPr>
                        <a:defRPr sz="1100" b="1">
                          <a:latin typeface="Montserrat" pitchFamily="2" charset="0"/>
                        </a:defRPr>
                      </a:pPr>
                      <a:t>[VALUE]</a:t>
                    </a:fld>
                    <a:endParaRPr lang="en-GB"/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rgbClr val="E8772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ontserrat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A10-48FB-BF13-77F8133824D7}"/>
                </c:ext>
              </c:extLst>
            </c:dLbl>
            <c:dLbl>
              <c:idx val="4"/>
              <c:layout>
                <c:manualLayout>
                  <c:x val="-4.2264752791068581E-2"/>
                  <c:y val="5.87121387234963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itchFamily="2" charset="0"/>
                        <a:ea typeface="+mn-ea"/>
                        <a:cs typeface="+mn-cs"/>
                      </a:defRPr>
                    </a:pPr>
                    <a:fld id="{32195FCD-8A8F-4F38-A485-0E278705661C}" type="VALUE">
                      <a:rPr lang="en-US" sz="1100">
                        <a:solidFill>
                          <a:srgbClr val="E87722"/>
                        </a:solidFill>
                      </a:rPr>
                      <a:pPr>
                        <a:defRPr sz="1100" b="1">
                          <a:latin typeface="Montserrat" pitchFamily="2" charset="0"/>
                        </a:defRPr>
                      </a:pPr>
                      <a:t>[VALUE]</a:t>
                    </a:fld>
                    <a:endParaRPr lang="en-GB"/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rgbClr val="E8772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ontserrat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98405103668262E-2"/>
                      <c:h val="5.192243853568317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A10-48FB-BF13-77F8133824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Sheet1!$D$2:$D$6</c:f>
              <c:numCache>
                <c:formatCode>0.0%</c:formatCode>
                <c:ptCount val="5"/>
                <c:pt idx="0">
                  <c:v>6.0900000000000003E-2</c:v>
                </c:pt>
                <c:pt idx="1">
                  <c:v>5.7500000000000002E-2</c:v>
                </c:pt>
                <c:pt idx="2">
                  <c:v>5.7299999999999997E-2</c:v>
                </c:pt>
                <c:pt idx="3">
                  <c:v>5.8900000000000001E-2</c:v>
                </c:pt>
                <c:pt idx="4">
                  <c:v>6.1800000000000001E-2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0A10-48FB-BF13-77F8133824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0823711"/>
        <c:axId val="1143825327"/>
      </c:lineChart>
      <c:catAx>
        <c:axId val="995360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0"/>
                <a:ea typeface="+mn-ea"/>
                <a:cs typeface="+mn-cs"/>
              </a:defRPr>
            </a:pPr>
            <a:endParaRPr lang="en-US"/>
          </a:p>
        </c:txPr>
        <c:crossAx val="1143823407"/>
        <c:crosses val="autoZero"/>
        <c:auto val="1"/>
        <c:lblAlgn val="ctr"/>
        <c:lblOffset val="100"/>
        <c:noMultiLvlLbl val="0"/>
      </c:catAx>
      <c:valAx>
        <c:axId val="1143823407"/>
        <c:scaling>
          <c:orientation val="minMax"/>
          <c:max val="80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0"/>
                <a:ea typeface="+mn-ea"/>
                <a:cs typeface="+mn-cs"/>
              </a:defRPr>
            </a:pPr>
            <a:endParaRPr lang="en-US"/>
          </a:p>
        </c:txPr>
        <c:crossAx val="995360719"/>
        <c:crosses val="autoZero"/>
        <c:crossBetween val="between"/>
      </c:valAx>
      <c:valAx>
        <c:axId val="1143825327"/>
        <c:scaling>
          <c:orientation val="minMax"/>
          <c:max val="6.3000000000000014E-2"/>
          <c:min val="5.6000000000000008E-2"/>
        </c:scaling>
        <c:delete val="0"/>
        <c:axPos val="r"/>
        <c:numFmt formatCode="0.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0"/>
                <a:ea typeface="+mn-ea"/>
                <a:cs typeface="+mn-cs"/>
              </a:defRPr>
            </a:pPr>
            <a:endParaRPr lang="en-US"/>
          </a:p>
        </c:txPr>
        <c:crossAx val="1140823711"/>
        <c:crosses val="max"/>
        <c:crossBetween val="between"/>
      </c:valAx>
      <c:catAx>
        <c:axId val="11408237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4382532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1254254728926809"/>
          <c:w val="1"/>
          <c:h val="6.68448583073489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Izvoz (mlrd. KM)</c:v>
                </c:pt>
              </c:strCache>
            </c:strRef>
          </c:tx>
          <c:spPr>
            <a:ln w="38100" cap="flat">
              <a:solidFill>
                <a:srgbClr val="1E428A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1E428A"/>
              </a:solidFill>
              <a:ln w="9525" cap="flat">
                <a:solidFill>
                  <a:srgbClr val="1E428A"/>
                </a:solidFill>
                <a:prstDash val="solid"/>
                <a:round/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 i="0" u="none" strike="noStrike">
                    <a:solidFill>
                      <a:srgbClr val="1E428A"/>
                    </a:solidFill>
                    <a:latin typeface="+mj-lt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7.8</c:v>
                </c:pt>
                <c:pt idx="1">
                  <c:v>9.1</c:v>
                </c:pt>
                <c:pt idx="2">
                  <c:v>9.5</c:v>
                </c:pt>
                <c:pt idx="3">
                  <c:v>9.6</c:v>
                </c:pt>
                <c:pt idx="4">
                  <c:v>9.8000000000000007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3EF-433C-834A-50D9B4E9E12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+mj-lt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in val="5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+mj-lt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012741996993965E-2"/>
          <c:y val="3.1833333333333332E-2"/>
          <c:w val="0.94875529981829199"/>
          <c:h val="0.765385295939131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Dobit</c:v>
                </c:pt>
              </c:strCache>
            </c:strRef>
          </c:tx>
          <c:spPr>
            <a:solidFill>
              <a:srgbClr val="1E428A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25-487A-BEC4-0C04218E0EB6}"/>
                </c:ext>
              </c:extLst>
            </c:dLbl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25-487A-BEC4-0C04218E0EB6}"/>
                </c:ext>
              </c:extLst>
            </c:dLbl>
            <c:dLbl>
              <c:idx val="2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25-487A-BEC4-0C04218E0EB6}"/>
                </c:ext>
              </c:extLst>
            </c:dLbl>
            <c:dLbl>
              <c:idx val="3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25-487A-BEC4-0C04218E0EB6}"/>
                </c:ext>
              </c:extLst>
            </c:dLbl>
            <c:dLbl>
              <c:idx val="4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F25-487A-BEC4-0C04218E0E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Montserrat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0.0</c:formatCode>
                <c:ptCount val="5"/>
                <c:pt idx="0">
                  <c:v>4.1500000000000004</c:v>
                </c:pt>
                <c:pt idx="1">
                  <c:v>4.79</c:v>
                </c:pt>
                <c:pt idx="2">
                  <c:v>5.26</c:v>
                </c:pt>
                <c:pt idx="3">
                  <c:v>5.65</c:v>
                </c:pt>
                <c:pt idx="4">
                  <c:v>6.08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F25-487A-BEC4-0C04218E0E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Gubitak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F25-487A-BEC4-0C04218E0EB6}"/>
                </c:ext>
              </c:extLst>
            </c:dLbl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F25-487A-BEC4-0C04218E0EB6}"/>
                </c:ext>
              </c:extLst>
            </c:dLbl>
            <c:dLbl>
              <c:idx val="2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F25-487A-BEC4-0C04218E0EB6}"/>
                </c:ext>
              </c:extLst>
            </c:dLbl>
            <c:dLbl>
              <c:idx val="3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F25-487A-BEC4-0C04218E0EB6}"/>
                </c:ext>
              </c:extLst>
            </c:dLbl>
            <c:dLbl>
              <c:idx val="4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F25-487A-BEC4-0C04218E0E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Montserrat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0.0</c:formatCode>
                <c:ptCount val="5"/>
                <c:pt idx="0">
                  <c:v>-0.71399999999999997</c:v>
                </c:pt>
                <c:pt idx="1">
                  <c:v>-0.85299999999999998</c:v>
                </c:pt>
                <c:pt idx="2">
                  <c:v>-1.28</c:v>
                </c:pt>
                <c:pt idx="3">
                  <c:v>-1.28</c:v>
                </c:pt>
                <c:pt idx="4">
                  <c:v>-1.18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F25-487A-BEC4-0C04218E0E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995360719"/>
        <c:axId val="1143823407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Neto finansijski efekat</c:v>
                </c:pt>
              </c:strCache>
            </c:strRef>
          </c:tx>
          <c:spPr>
            <a:ln w="28575" cap="rnd">
              <a:solidFill>
                <a:srgbClr val="E87722"/>
              </a:solidFill>
              <a:round/>
            </a:ln>
            <a:effectLst/>
          </c:spPr>
          <c:marker>
            <c:symbol val="diamond"/>
            <c:size val="11"/>
            <c:spPr>
              <a:solidFill>
                <a:srgbClr val="E87722"/>
              </a:solidFill>
              <a:ln w="25400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2.2792022792022793E-2"/>
                  <c:y val="5.02801802899256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F25-487A-BEC4-0C04218E0EB6}"/>
                </c:ext>
              </c:extLst>
            </c:dLbl>
            <c:dLbl>
              <c:idx val="1"/>
              <c:layout>
                <c:manualLayout>
                  <c:x val="-2.7065527065527065E-2"/>
                  <c:y val="5.9949445730296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F25-487A-BEC4-0C04218E0EB6}"/>
                </c:ext>
              </c:extLst>
            </c:dLbl>
            <c:dLbl>
              <c:idx val="2"/>
              <c:layout>
                <c:manualLayout>
                  <c:x val="-3.5087719298245557E-2"/>
                  <c:y val="6.2500018641141186E-2"/>
                </c:manualLayout>
              </c:layout>
              <c:tx>
                <c:rich>
                  <a:bodyPr/>
                  <a:lstStyle/>
                  <a:p>
                    <a:fld id="{66CFCA45-6E3C-4E0C-93A1-9D7E60D94B03}" type="VALUE">
                      <a:rPr lang="en-US" sz="1400">
                        <a:solidFill>
                          <a:srgbClr val="E87722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2F25-487A-BEC4-0C04218E0EB6}"/>
                </c:ext>
              </c:extLst>
            </c:dLbl>
            <c:dLbl>
              <c:idx val="3"/>
              <c:layout>
                <c:manualLayout>
                  <c:x val="-2.5641025641025744E-2"/>
                  <c:y val="6.38171519064441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F25-487A-BEC4-0C04218E0EB6}"/>
                </c:ext>
              </c:extLst>
            </c:dLbl>
            <c:dLbl>
              <c:idx val="4"/>
              <c:layout>
                <c:manualLayout>
                  <c:x val="-4.2264752791068581E-2"/>
                  <c:y val="5.8712138723496399E-2"/>
                </c:manualLayout>
              </c:layout>
              <c:tx>
                <c:rich>
                  <a:bodyPr/>
                  <a:lstStyle/>
                  <a:p>
                    <a:fld id="{32195FCD-8A8F-4F38-A485-0E278705661C}" type="VALUE">
                      <a:rPr lang="en-US" sz="1400">
                        <a:solidFill>
                          <a:srgbClr val="E87722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98405103668262E-2"/>
                      <c:h val="5.192243853568317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2F25-487A-BEC4-0C04218E0E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E87722"/>
                    </a:solidFill>
                    <a:latin typeface="Montserrat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Sheet1!$D$2:$D$6</c:f>
              <c:numCache>
                <c:formatCode>0.0</c:formatCode>
                <c:ptCount val="5"/>
                <c:pt idx="0">
                  <c:v>3.4360000000000004</c:v>
                </c:pt>
                <c:pt idx="1">
                  <c:v>3.9370000000000003</c:v>
                </c:pt>
                <c:pt idx="2">
                  <c:v>3.9799999999999995</c:v>
                </c:pt>
                <c:pt idx="3">
                  <c:v>4.37</c:v>
                </c:pt>
                <c:pt idx="4">
                  <c:v>4.9000000000000004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1-2F25-487A-BEC4-0C04218E0E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0823711"/>
        <c:axId val="1143825327"/>
      </c:lineChart>
      <c:catAx>
        <c:axId val="995360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0"/>
                <a:ea typeface="+mn-ea"/>
                <a:cs typeface="+mn-cs"/>
              </a:defRPr>
            </a:pPr>
            <a:endParaRPr lang="en-US"/>
          </a:p>
        </c:txPr>
        <c:crossAx val="1143823407"/>
        <c:crosses val="autoZero"/>
        <c:auto val="1"/>
        <c:lblAlgn val="ctr"/>
        <c:lblOffset val="100"/>
        <c:noMultiLvlLbl val="0"/>
      </c:catAx>
      <c:valAx>
        <c:axId val="1143823407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995360719"/>
        <c:crosses val="autoZero"/>
        <c:crossBetween val="between"/>
      </c:valAx>
      <c:valAx>
        <c:axId val="1143825327"/>
        <c:scaling>
          <c:orientation val="minMax"/>
        </c:scaling>
        <c:delete val="1"/>
        <c:axPos val="r"/>
        <c:numFmt formatCode="#,##0.0" sourceLinked="0"/>
        <c:majorTickMark val="out"/>
        <c:minorTickMark val="none"/>
        <c:tickLblPos val="nextTo"/>
        <c:crossAx val="1140823711"/>
        <c:crosses val="max"/>
        <c:crossBetween val="between"/>
      </c:valAx>
      <c:catAx>
        <c:axId val="11408237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4382532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0.14422616389763129"/>
          <c:y val="0.16409898214329885"/>
          <c:w val="0.61199997621444191"/>
          <c:h val="0.83590101785670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Udio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E42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A213-474C-BEF0-CD0BC9E36D2C}"/>
              </c:ext>
            </c:extLst>
          </c:dPt>
          <c:dPt>
            <c:idx val="1"/>
            <c:bubble3D val="0"/>
            <c:spPr>
              <a:solidFill>
                <a:srgbClr val="2B5BB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A213-474C-BEF0-CD0BC9E36D2C}"/>
              </c:ext>
            </c:extLst>
          </c:dPt>
          <c:dPt>
            <c:idx val="2"/>
            <c:bubble3D val="0"/>
            <c:spPr>
              <a:solidFill>
                <a:srgbClr val="4A72C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A213-474C-BEF0-CD0BC9E36D2C}"/>
              </c:ext>
            </c:extLst>
          </c:dPt>
          <c:dPt>
            <c:idx val="3"/>
            <c:bubble3D val="0"/>
            <c:spPr>
              <a:solidFill>
                <a:srgbClr val="D6E4F7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A213-474C-BEF0-CD0BC9E36D2C}"/>
              </c:ext>
            </c:extLst>
          </c:dPt>
          <c:dLbls>
            <c:dLbl>
              <c:idx val="0"/>
              <c:layout>
                <c:manualLayout>
                  <c:x val="0.16820173612950587"/>
                  <c:y val="0.10783647397988209"/>
                </c:manualLayout>
              </c:layout>
              <c:tx>
                <c:rich>
                  <a:bodyPr/>
                  <a:lstStyle/>
                  <a:p>
                    <a:fld id="{91210B5E-FA4D-40B9-B44D-E66CC0978E04}" type="CATEGORYNAME">
                      <a:rPr lang="en-US">
                        <a:solidFill>
                          <a:srgbClr val="1E428A"/>
                        </a:solidFill>
                      </a:rPr>
                      <a:pPr/>
                      <a:t>[CATEGORY NAME]</a:t>
                    </a:fld>
                    <a:r>
                      <a:rPr lang="en-US" baseline="0" dirty="0">
                        <a:solidFill>
                          <a:srgbClr val="1E428A"/>
                        </a:solidFill>
                      </a:rPr>
                      <a:t>
</a:t>
                    </a:r>
                    <a:fld id="{795B521B-ABF4-4A2F-BC90-35E6B42CA968}" type="PERCENTAGE">
                      <a:rPr lang="en-US" baseline="0">
                        <a:solidFill>
                          <a:srgbClr val="1E428A"/>
                        </a:solidFill>
                      </a:rPr>
                      <a:pPr/>
                      <a:t>[PERCENTAGE]</a:t>
                    </a:fld>
                    <a:endParaRPr lang="en-US" baseline="0" dirty="0">
                      <a:solidFill>
                        <a:srgbClr val="1E428A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213-474C-BEF0-CD0BC9E36D2C}"/>
                </c:ext>
              </c:extLst>
            </c:dLbl>
            <c:dLbl>
              <c:idx val="1"/>
              <c:layout>
                <c:manualLayout>
                  <c:x val="-0.14417291668243362"/>
                  <c:y val="-5.626250816341679E-2"/>
                </c:manualLayout>
              </c:layout>
              <c:tx>
                <c:rich>
                  <a:bodyPr/>
                  <a:lstStyle/>
                  <a:p>
                    <a:fld id="{500302FA-5873-4B30-81D6-632D927A8A75}" type="CATEGORYNAME">
                      <a:rPr lang="en-US">
                        <a:solidFill>
                          <a:srgbClr val="1E428A"/>
                        </a:solidFill>
                      </a:rPr>
                      <a:pPr/>
                      <a:t>[CATEGORY NAME]</a:t>
                    </a:fld>
                    <a:r>
                      <a:rPr lang="en-US" baseline="0" dirty="0">
                        <a:solidFill>
                          <a:srgbClr val="1E428A"/>
                        </a:solidFill>
                      </a:rPr>
                      <a:t>
</a:t>
                    </a:r>
                    <a:fld id="{A5EE3DA1-C72B-4EFB-B12B-58DCC8A663DB}" type="PERCENTAGE">
                      <a:rPr lang="en-US" baseline="0">
                        <a:solidFill>
                          <a:srgbClr val="1E428A"/>
                        </a:solidFill>
                      </a:rPr>
                      <a:pPr/>
                      <a:t>[PERCENTAGE]</a:t>
                    </a:fld>
                    <a:endParaRPr lang="en-US" baseline="0" dirty="0">
                      <a:solidFill>
                        <a:srgbClr val="1E428A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213-474C-BEF0-CD0BC9E36D2C}"/>
                </c:ext>
              </c:extLst>
            </c:dLbl>
            <c:dLbl>
              <c:idx val="2"/>
              <c:layout>
                <c:manualLayout>
                  <c:x val="-0.13172793429996399"/>
                  <c:y val="-0.1744931482675836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13-474C-BEF0-CD0BC9E36D2C}"/>
                </c:ext>
              </c:extLst>
            </c:dLbl>
            <c:dLbl>
              <c:idx val="3"/>
              <c:layout>
                <c:manualLayout>
                  <c:x val="0.19352038152035125"/>
                  <c:y val="-0.1652109419503081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13-474C-BEF0-CD0BC9E36D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rgbClr val="1E428A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Mikro</c:v>
                </c:pt>
                <c:pt idx="1">
                  <c:v>Malo</c:v>
                </c:pt>
                <c:pt idx="2">
                  <c:v>Srednje</c:v>
                </c:pt>
                <c:pt idx="3">
                  <c:v>Veliko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20714</c:v>
                </c:pt>
                <c:pt idx="1">
                  <c:v>6338</c:v>
                </c:pt>
                <c:pt idx="2">
                  <c:v>1270</c:v>
                </c:pt>
                <c:pt idx="3">
                  <c:v>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13-474C-BEF0-CD0BC9E36D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chemeClr val="bg1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9.4541730460775741E-2"/>
          <c:y val="5.4528478932568923E-2"/>
          <c:w val="0.83089639836687079"/>
          <c:h val="0.8023672463781692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Prosječni troškovi plata po zaposlenom (godišnji)</c:v>
                </c:pt>
              </c:strCache>
            </c:strRef>
          </c:tx>
          <c:spPr>
            <a:solidFill>
              <a:srgbClr val="1E428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21975</c:v>
                </c:pt>
                <c:pt idx="1">
                  <c:v>25123</c:v>
                </c:pt>
                <c:pt idx="2">
                  <c:v>27830</c:v>
                </c:pt>
                <c:pt idx="3">
                  <c:v>30690</c:v>
                </c:pt>
                <c:pt idx="4">
                  <c:v>35042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C1-40E8-B981-EE8D8F03F46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94734554"/>
        <c:axId val="2094734552"/>
      </c:barChart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Pros. neto plata (KM)</c:v>
                </c:pt>
              </c:strCache>
            </c:strRef>
          </c:tx>
          <c:spPr>
            <a:ln>
              <a:solidFill>
                <a:schemeClr val="accent2"/>
              </a:solidFill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 i="0" u="none" strike="noStrike">
                    <a:solidFill>
                      <a:schemeClr val="accent2"/>
                    </a:solidFill>
                    <a:latin typeface="+mj-lt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995</c:v>
                </c:pt>
                <c:pt idx="1">
                  <c:v>1154</c:v>
                </c:pt>
                <c:pt idx="2">
                  <c:v>1278</c:v>
                </c:pt>
                <c:pt idx="3">
                  <c:v>1431</c:v>
                </c:pt>
                <c:pt idx="4">
                  <c:v>1594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85C1-40E8-B981-EE8D8F03F4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0140591"/>
        <c:axId val="1600137711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+mj-lt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00" b="0" i="0" u="none" strike="noStrike">
                <a:solidFill>
                  <a:schemeClr val="bg1"/>
                </a:solidFill>
                <a:latin typeface="+mj-lt"/>
              </a:defRPr>
            </a:pPr>
            <a:endParaRPr lang="en-US"/>
          </a:p>
        </c:txPr>
        <c:crossAx val="2094734554"/>
        <c:crosses val="autoZero"/>
        <c:crossBetween val="between"/>
      </c:valAx>
      <c:valAx>
        <c:axId val="1600137711"/>
        <c:scaling>
          <c:orientation val="minMax"/>
        </c:scaling>
        <c:delete val="0"/>
        <c:axPos val="r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700">
                <a:solidFill>
                  <a:schemeClr val="bg1"/>
                </a:solidFill>
              </a:defRPr>
            </a:pPr>
            <a:endParaRPr lang="en-US"/>
          </a:p>
        </c:txPr>
        <c:crossAx val="1600140591"/>
        <c:crosses val="max"/>
        <c:crossBetween val="between"/>
      </c:valAx>
      <c:catAx>
        <c:axId val="16001405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001377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311647455950843E-2"/>
          <c:y val="5.3355454649964155E-2"/>
          <c:w val="0.87497913236042335"/>
          <c:h val="0.72285794272519188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'[Knjiga%20preduzeća%202025_pomoćne%20excel%20tabele%20i%20analize(AutoRecovered).xlsx]Generalna analiza_osn. fin. rez'!$B$45</c:f>
              <c:strCache>
                <c:ptCount val="1"/>
                <c:pt idx="0">
                  <c:v>Ostali troškovi</c:v>
                </c:pt>
              </c:strCache>
            </c:strRef>
          </c:tx>
          <c:spPr>
            <a:solidFill>
              <a:srgbClr val="B9CDE5"/>
            </a:solidFill>
            <a:ln>
              <a:noFill/>
            </a:ln>
            <a:effectLst/>
          </c:spPr>
          <c:invertIfNegative val="0"/>
          <c:cat>
            <c:numRef>
              <c:f>'[Knjiga%20preduzeća%202025_pomoćne%20excel%20tabele%20i%20analize(AutoRecovered).xlsx]Generalna analiza_osn. fin. rez'!$C$37:$G$37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'[Knjiga%20preduzeća%202025_pomoćne%20excel%20tabele%20i%20analize(AutoRecovered).xlsx]Generalna analiza_osn. fin. rez'!$C$45:$G$45</c:f>
              <c:numCache>
                <c:formatCode>#,##0</c:formatCode>
                <c:ptCount val="5"/>
                <c:pt idx="0">
                  <c:v>44696063426</c:v>
                </c:pt>
                <c:pt idx="1">
                  <c:v>55811977138</c:v>
                </c:pt>
                <c:pt idx="2">
                  <c:v>54720169071</c:v>
                </c:pt>
                <c:pt idx="3">
                  <c:v>57779221919</c:v>
                </c:pt>
                <c:pt idx="4">
                  <c:v>60923077602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63-4A3E-B8FA-FF7CB725BA74}"/>
            </c:ext>
          </c:extLst>
        </c:ser>
        <c:ser>
          <c:idx val="0"/>
          <c:order val="1"/>
          <c:tx>
            <c:strRef>
              <c:f>'[Knjiga%20preduzeća%202025_pomoćne%20excel%20tabele%20i%20analize(AutoRecovered).xlsx]Generalna analiza_osn. fin. rez'!$B$39</c:f>
              <c:strCache>
                <c:ptCount val="1"/>
                <c:pt idx="0">
                  <c:v>Troškovi plata</c:v>
                </c:pt>
              </c:strCache>
            </c:strRef>
          </c:tx>
          <c:spPr>
            <a:solidFill>
              <a:srgbClr val="1E428A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defRPr>
                    </a:pPr>
                    <a:r>
                      <a:rPr lang="en-US" dirty="0"/>
                      <a:t>14,9%</a:t>
                    </a:r>
                  </a:p>
                </c:rich>
              </c:tx>
              <c:spPr>
                <a:solidFill>
                  <a:srgbClr val="1E428A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263-4A3E-B8FA-FF7CB725BA7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14,1%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263-4A3E-B8FA-FF7CB725BA7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15,8%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263-4A3E-B8FA-FF7CB725BA7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16,5%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263-4A3E-B8FA-FF7CB725BA7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17,5%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263-4A3E-B8FA-FF7CB725BA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'[Knjiga%20preduzeća%202025_pomoćne%20excel%20tabele%20i%20analize(AutoRecovered).xlsx]Generalna analiza_osn. fin. rez'!$C$37:$G$37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'[Knjiga%20preduzeća%202025_pomoćne%20excel%20tabele%20i%20analize(AutoRecovered).xlsx]Generalna analiza_osn. fin. rez'!$C$39:$G$39</c:f>
              <c:numCache>
                <c:formatCode>#,##0</c:formatCode>
                <c:ptCount val="5"/>
                <c:pt idx="0">
                  <c:v>7812629086</c:v>
                </c:pt>
                <c:pt idx="1">
                  <c:v>9157539234</c:v>
                </c:pt>
                <c:pt idx="2">
                  <c:v>10249347301</c:v>
                </c:pt>
                <c:pt idx="3">
                  <c:v>11394845274</c:v>
                </c:pt>
                <c:pt idx="4">
                  <c:v>12929416741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263-4A3E-B8FA-FF7CB725BA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00311487"/>
        <c:axId val="498726591"/>
      </c:barChart>
      <c:catAx>
        <c:axId val="100311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498726591"/>
        <c:crosses val="autoZero"/>
        <c:auto val="1"/>
        <c:lblAlgn val="ctr"/>
        <c:lblOffset val="100"/>
        <c:noMultiLvlLbl val="0"/>
      </c:catAx>
      <c:valAx>
        <c:axId val="498726591"/>
        <c:scaling>
          <c:orientation val="minMax"/>
          <c:max val="80000000000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00311487"/>
        <c:crosses val="autoZero"/>
        <c:crossBetween val="between"/>
        <c:dispUnits>
          <c:builtInUnit val="millions"/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KM/zaposlenom</c:v>
                </c:pt>
              </c:strCache>
            </c:strRef>
          </c:tx>
          <c:spPr>
            <a:solidFill>
              <a:srgbClr val="0F6E56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168-4985-A9E9-4C20A2A5E653}"/>
              </c:ext>
            </c:extLst>
          </c:dPt>
          <c:dPt>
            <c:idx val="1"/>
            <c:invertIfNegative val="0"/>
            <c:bubble3D val="0"/>
            <c:spPr>
              <a:solidFill>
                <a:srgbClr val="0D7377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D168-4985-A9E9-4C20A2A5E653}"/>
              </c:ext>
            </c:extLst>
          </c:dPt>
          <c:dPt>
            <c:idx val="2"/>
            <c:invertIfNegative val="0"/>
            <c:bubble3D val="0"/>
            <c:spPr>
              <a:solidFill>
                <a:srgbClr val="2B5BB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D168-4985-A9E9-4C20A2A5E653}"/>
              </c:ext>
            </c:extLst>
          </c:dPt>
          <c:dPt>
            <c:idx val="3"/>
            <c:invertIfNegative val="0"/>
            <c:bubble3D val="0"/>
            <c:spPr>
              <a:solidFill>
                <a:srgbClr val="2B5BB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D168-4985-A9E9-4C20A2A5E653}"/>
              </c:ext>
            </c:extLst>
          </c:dPt>
          <c:dPt>
            <c:idx val="4"/>
            <c:invertIfNegative val="0"/>
            <c:bubble3D val="0"/>
            <c:spPr>
              <a:solidFill>
                <a:srgbClr val="4A72C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D168-4985-A9E9-4C20A2A5E653}"/>
              </c:ext>
            </c:extLst>
          </c:dPt>
          <c:dPt>
            <c:idx val="5"/>
            <c:invertIfNegative val="0"/>
            <c:bubble3D val="0"/>
            <c:spPr>
              <a:solidFill>
                <a:srgbClr val="1E42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D168-4985-A9E9-4C20A2A5E653}"/>
              </c:ext>
            </c:extLst>
          </c:dPt>
          <c:dPt>
            <c:idx val="6"/>
            <c:invertIfNegative val="0"/>
            <c:bubble3D val="0"/>
            <c:spPr>
              <a:solidFill>
                <a:srgbClr val="4A72C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D168-4985-A9E9-4C20A2A5E653}"/>
              </c:ext>
            </c:extLst>
          </c:dPt>
          <c:dPt>
            <c:idx val="7"/>
            <c:invertIfNegative val="0"/>
            <c:bubble3D val="0"/>
            <c:spPr>
              <a:solidFill>
                <a:srgbClr val="64748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D168-4985-A9E9-4C20A2A5E653}"/>
              </c:ext>
            </c:extLst>
          </c:dPt>
          <c:dPt>
            <c:idx val="8"/>
            <c:invertIfNegative val="0"/>
            <c:bubble3D val="0"/>
            <c:spPr>
              <a:solidFill>
                <a:srgbClr val="64748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1-D168-4985-A9E9-4C20A2A5E653}"/>
              </c:ext>
            </c:extLst>
          </c:dPt>
          <c:dPt>
            <c:idx val="9"/>
            <c:invertIfNegative val="0"/>
            <c:bubble3D val="0"/>
            <c:spPr>
              <a:solidFill>
                <a:srgbClr val="C0392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3-D168-4985-A9E9-4C20A2A5E653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10"/>
                <c:pt idx="0">
                  <c:v>ZHK</c:v>
                </c:pt>
                <c:pt idx="1">
                  <c:v>HNK</c:v>
                </c:pt>
                <c:pt idx="2">
                  <c:v>TK</c:v>
                </c:pt>
                <c:pt idx="3">
                  <c:v>KS</c:v>
                </c:pt>
                <c:pt idx="4">
                  <c:v>SBK</c:v>
                </c:pt>
                <c:pt idx="5">
                  <c:v>USK</c:v>
                </c:pt>
                <c:pt idx="6">
                  <c:v>ZDK</c:v>
                </c:pt>
                <c:pt idx="7">
                  <c:v>K10</c:v>
                </c:pt>
                <c:pt idx="8">
                  <c:v>PK</c:v>
                </c:pt>
                <c:pt idx="9">
                  <c:v>BPK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32925</c:v>
                </c:pt>
                <c:pt idx="1">
                  <c:v>13113</c:v>
                </c:pt>
                <c:pt idx="2">
                  <c:v>12808</c:v>
                </c:pt>
                <c:pt idx="3">
                  <c:v>12693</c:v>
                </c:pt>
                <c:pt idx="4">
                  <c:v>12464</c:v>
                </c:pt>
                <c:pt idx="5">
                  <c:v>11874</c:v>
                </c:pt>
                <c:pt idx="6">
                  <c:v>10765</c:v>
                </c:pt>
                <c:pt idx="7">
                  <c:v>8896</c:v>
                </c:pt>
                <c:pt idx="8">
                  <c:v>8856</c:v>
                </c:pt>
                <c:pt idx="9">
                  <c:v>8703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D168-4985-A9E9-4C20A2A5E6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+mj-lt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1"/>
        <c:axPos val="l"/>
        <c:numFmt formatCode="#,##0" sourceLinked="0"/>
        <c:majorTickMark val="out"/>
        <c:minorTickMark val="none"/>
        <c:tickLblPos val="nextTo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Neto dobit (mil.KM)</c:v>
                </c:pt>
              </c:strCache>
            </c:strRef>
          </c:tx>
          <c:spPr>
            <a:solidFill>
              <a:srgbClr val="1E428A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D44-4493-83A1-5940BF3295EE}"/>
              </c:ext>
            </c:extLst>
          </c:dPt>
          <c:dPt>
            <c:idx val="1"/>
            <c:invertIfNegative val="0"/>
            <c:bubble3D val="0"/>
            <c:spPr>
              <a:solidFill>
                <a:srgbClr val="2B5BB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7D44-4493-83A1-5940BF3295EE}"/>
              </c:ext>
            </c:extLst>
          </c:dPt>
          <c:dPt>
            <c:idx val="2"/>
            <c:invertIfNegative val="0"/>
            <c:bubble3D val="0"/>
            <c:spPr>
              <a:solidFill>
                <a:srgbClr val="4A72C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7D44-4493-83A1-5940BF3295EE}"/>
              </c:ext>
            </c:extLst>
          </c:dPt>
          <c:dPt>
            <c:idx val="3"/>
            <c:invertIfNegative val="0"/>
            <c:bubble3D val="0"/>
            <c:spPr>
              <a:solidFill>
                <a:srgbClr val="0D7377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7D44-4493-83A1-5940BF3295EE}"/>
              </c:ext>
            </c:extLst>
          </c:dPt>
          <c:dPt>
            <c:idx val="4"/>
            <c:invertIfNegative val="0"/>
            <c:bubble3D val="0"/>
            <c:spPr>
              <a:solidFill>
                <a:srgbClr val="0F6E5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7D44-4493-83A1-5940BF3295EE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 i="0" u="none" strike="noStrike">
                    <a:solidFill>
                      <a:srgbClr val="1E428A"/>
                    </a:solidFill>
                    <a:latin typeface="+mj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Trgovina</c:v>
                </c:pt>
                <c:pt idx="1">
                  <c:v>Prerađivačka</c:v>
                </c:pt>
                <c:pt idx="2">
                  <c:v>Građev.</c:v>
                </c:pt>
                <c:pt idx="3">
                  <c:v>Stručne djel.</c:v>
                </c:pt>
                <c:pt idx="4">
                  <c:v>ICT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1786</c:v>
                </c:pt>
                <c:pt idx="1">
                  <c:v>1240</c:v>
                </c:pt>
                <c:pt idx="2">
                  <c:v>500</c:v>
                </c:pt>
                <c:pt idx="3">
                  <c:v>369</c:v>
                </c:pt>
                <c:pt idx="4">
                  <c:v>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D44-4493-83A1-5940BF3295E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50" b="0" i="0" u="none" strike="noStrike">
                <a:solidFill>
                  <a:srgbClr val="64748B"/>
                </a:solidFill>
                <a:latin typeface="+mj-lt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+mj-lt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1F5F9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Gubitak (mil.KM)</c:v>
                </c:pt>
              </c:strCache>
            </c:strRef>
          </c:tx>
          <c:spPr>
            <a:solidFill>
              <a:srgbClr val="C0392B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F80-41A9-AC8E-DFAFAB9C698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F80-41A9-AC8E-DFAFAB9C6985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 i="0" u="none" strike="noStrike">
                    <a:solidFill>
                      <a:srgbClr val="1E428A"/>
                    </a:solidFill>
                    <a:latin typeface="+mj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Zdravstvo</c:v>
                </c:pt>
                <c:pt idx="1">
                  <c:v>Proiz. el. energ.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-15</c:v>
                </c:pt>
                <c:pt idx="1">
                  <c:v>-7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F80-41A9-AC8E-DFAFAB9C698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+mj-lt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+mj-lt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1F5F9"/>
    </a:solidFill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title>
      <c:tx>
        <c:rich>
          <a:bodyPr/>
          <a:lstStyle/>
          <a:p>
            <a:pPr>
              <a:defRPr sz="1000" b="1">
                <a:solidFill>
                  <a:srgbClr val="1E428A"/>
                </a:solidFill>
                <a:latin typeface="Montserrat"/>
              </a:defRPr>
            </a:pPr>
            <a:r>
              <a:rPr lang="en-US" sz="1000" b="1">
                <a:solidFill>
                  <a:srgbClr val="1E428A"/>
                </a:solidFill>
                <a:latin typeface="Montserrat"/>
              </a:rPr>
              <a:t>Neto marža po sektoru (%)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Neto marža</c:v>
          </c:tx>
          <c:invertIfNegative val="1"/>
          <c:dPt>
            <c:idx val="0"/>
            <c:invertIfNegative val="0"/>
            <c:bubble3D val="0"/>
            <c:spPr>
              <a:solidFill>
                <a:srgbClr val="C0392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3566-4FEB-988C-F1B249CA0BCE}"/>
              </c:ext>
            </c:extLst>
          </c:dPt>
          <c:dPt>
            <c:idx val="1"/>
            <c:invertIfNegative val="0"/>
            <c:bubble3D val="0"/>
            <c:spPr>
              <a:solidFill>
                <a:srgbClr val="C0392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3566-4FEB-988C-F1B249CA0BCE}"/>
              </c:ext>
            </c:extLst>
          </c:dPt>
          <c:dPt>
            <c:idx val="2"/>
            <c:invertIfNegative val="0"/>
            <c:bubble3D val="0"/>
            <c:spPr>
              <a:solidFill>
                <a:srgbClr val="C0392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3566-4FEB-988C-F1B249CA0BCE}"/>
              </c:ext>
            </c:extLst>
          </c:dPt>
          <c:dPt>
            <c:idx val="3"/>
            <c:invertIfNegative val="0"/>
            <c:bubble3D val="0"/>
            <c:spPr>
              <a:solidFill>
                <a:srgbClr val="C0392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3566-4FEB-988C-F1B249CA0BCE}"/>
              </c:ext>
            </c:extLst>
          </c:dPt>
          <c:dPt>
            <c:idx val="4"/>
            <c:invertIfNegative val="0"/>
            <c:bubble3D val="0"/>
            <c:spPr>
              <a:solidFill>
                <a:srgbClr val="5B7FB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9-3566-4FEB-988C-F1B249CA0BCE}"/>
              </c:ext>
            </c:extLst>
          </c:dPt>
          <c:dPt>
            <c:idx val="5"/>
            <c:invertIfNegative val="0"/>
            <c:bubble3D val="0"/>
            <c:spPr>
              <a:solidFill>
                <a:srgbClr val="5B7FB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B-3566-4FEB-988C-F1B249CA0BCE}"/>
              </c:ext>
            </c:extLst>
          </c:dPt>
          <c:dPt>
            <c:idx val="6"/>
            <c:invertIfNegative val="0"/>
            <c:bubble3D val="0"/>
            <c:spPr>
              <a:solidFill>
                <a:srgbClr val="5B7FB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D-3566-4FEB-988C-F1B249CA0BCE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F-3566-4FEB-988C-F1B249CA0BCE}"/>
              </c:ext>
            </c:extLst>
          </c:dPt>
          <c:dPt>
            <c:idx val="8"/>
            <c:invertIfNegative val="0"/>
            <c:bubble3D val="0"/>
            <c:spPr>
              <a:solidFill>
                <a:srgbClr val="5B7FB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1-3566-4FEB-988C-F1B249CA0BCE}"/>
              </c:ext>
            </c:extLst>
          </c:dPt>
          <c:dPt>
            <c:idx val="9"/>
            <c:invertIfNegative val="0"/>
            <c:bubble3D val="0"/>
            <c:spPr>
              <a:solidFill>
                <a:srgbClr val="5B7FB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3-3566-4FEB-988C-F1B249CA0BCE}"/>
              </c:ext>
            </c:extLst>
          </c:dPt>
          <c:dPt>
            <c:idx val="10"/>
            <c:invertIfNegative val="0"/>
            <c:bubble3D val="0"/>
            <c:spPr>
              <a:solidFill>
                <a:srgbClr val="5B7FB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5-3566-4FEB-988C-F1B249CA0BCE}"/>
              </c:ext>
            </c:extLst>
          </c:dPt>
          <c:dPt>
            <c:idx val="11"/>
            <c:invertIfNegative val="0"/>
            <c:bubble3D val="0"/>
            <c:spPr>
              <a:solidFill>
                <a:srgbClr val="5B7FB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7-3566-4FEB-988C-F1B249CA0BCE}"/>
              </c:ext>
            </c:extLst>
          </c:dPt>
          <c:dPt>
            <c:idx val="12"/>
            <c:invertIfNegative val="0"/>
            <c:bubble3D val="0"/>
            <c:spPr>
              <a:solidFill>
                <a:srgbClr val="5B7FB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9-3566-4FEB-988C-F1B249CA0BCE}"/>
              </c:ext>
            </c:extLst>
          </c:dPt>
          <c:dPt>
            <c:idx val="13"/>
            <c:invertIfNegative val="0"/>
            <c:bubble3D val="0"/>
            <c:spPr>
              <a:solidFill>
                <a:srgbClr val="5B7FB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B-3566-4FEB-988C-F1B249CA0BCE}"/>
              </c:ext>
            </c:extLst>
          </c:dPt>
          <c:dPt>
            <c:idx val="14"/>
            <c:invertIfNegative val="0"/>
            <c:bubble3D val="0"/>
            <c:spPr>
              <a:solidFill>
                <a:srgbClr val="5B7FB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D-3566-4FEB-988C-F1B249CA0BCE}"/>
              </c:ext>
            </c:extLst>
          </c:dPt>
          <c:dPt>
            <c:idx val="15"/>
            <c:invertIfNegative val="0"/>
            <c:bubble3D val="0"/>
            <c:spPr>
              <a:solidFill>
                <a:srgbClr val="5B7FB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F-3566-4FEB-988C-F1B249CA0BCE}"/>
              </c:ext>
            </c:extLst>
          </c:dPt>
          <c:dPt>
            <c:idx val="16"/>
            <c:invertIfNegative val="0"/>
            <c:bubble3D val="0"/>
            <c:spPr>
              <a:solidFill>
                <a:srgbClr val="0F6E56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21-3566-4FEB-988C-F1B249CA0BCE}"/>
              </c:ext>
            </c:extLst>
          </c:dPt>
          <c:dPt>
            <c:idx val="17"/>
            <c:invertIfNegative val="0"/>
            <c:bubble3D val="0"/>
            <c:spPr>
              <a:solidFill>
                <a:srgbClr val="0F6E56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23-3566-4FEB-988C-F1B249CA0BCE}"/>
              </c:ext>
            </c:extLst>
          </c:dPt>
          <c:dPt>
            <c:idx val="18"/>
            <c:invertIfNegative val="0"/>
            <c:bubble3D val="0"/>
            <c:spPr>
              <a:solidFill>
                <a:srgbClr val="0F6E56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25-3566-4FEB-988C-F1B249CA0BCE}"/>
              </c:ext>
            </c:extLst>
          </c:dPt>
          <c:dPt>
            <c:idx val="19"/>
            <c:invertIfNegative val="0"/>
            <c:bubble3D val="0"/>
            <c:spPr>
              <a:solidFill>
                <a:srgbClr val="0F6E56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27-3566-4FEB-988C-F1B249CA0BCE}"/>
              </c:ext>
            </c:extLst>
          </c:dPt>
          <c:dLbls>
            <c:dLbl>
              <c:idx val="0"/>
              <c:layout>
                <c:manualLayout>
                  <c:x val="-7.051686632556144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700" b="1" dirty="0">
                        <a:solidFill>
                          <a:srgbClr val="FF0000"/>
                        </a:solidFill>
                        <a:latin typeface="Montserrat"/>
                      </a:rPr>
                      <a:t>-1,8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566-4FEB-988C-F1B249CA0BC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700" b="1" dirty="0">
                        <a:solidFill>
                          <a:srgbClr val="FF0000"/>
                        </a:solidFill>
                        <a:latin typeface="Montserrat"/>
                      </a:rPr>
                      <a:t>-0,8</a:t>
                    </a:r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566-4FEB-988C-F1B249CA0BC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700" b="1" dirty="0">
                        <a:solidFill>
                          <a:srgbClr val="FF0000"/>
                        </a:solidFill>
                        <a:latin typeface="Montserrat"/>
                      </a:rPr>
                      <a:t>-0,6</a:t>
                    </a:r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3566-4FEB-988C-F1B249CA0BC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700" b="1" dirty="0">
                        <a:solidFill>
                          <a:srgbClr val="FFFFFF"/>
                        </a:solidFill>
                        <a:latin typeface="Montserrat"/>
                      </a:rPr>
                      <a:t>-</a:t>
                    </a:r>
                    <a:r>
                      <a:rPr lang="en-US" sz="700" b="1" dirty="0">
                        <a:solidFill>
                          <a:srgbClr val="FF0000"/>
                        </a:solidFill>
                        <a:latin typeface="Montserrat"/>
                      </a:rPr>
                      <a:t>0,2</a:t>
                    </a:r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3566-4FEB-988C-F1B249CA0BCE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A5D1A442-D1CA-440F-8742-6822C0FAC852}" type="VALUE">
                      <a:rPr lang="en-US">
                        <a:solidFill>
                          <a:srgbClr val="FFC000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3566-4FEB-988C-F1B249CA0B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1">
                    <a:latin typeface="Montserrat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</c:f>
              <c:strCache>
                <c:ptCount val="20"/>
                <c:pt idx="0">
                  <c:v>O Javna uprava</c:v>
                </c:pt>
                <c:pt idx="1">
                  <c:v>E Vodosnabd.</c:v>
                </c:pt>
                <c:pt idx="2">
                  <c:v>Q Zdravstvo</c:v>
                </c:pt>
                <c:pt idx="3">
                  <c:v>D Energetika</c:v>
                </c:pt>
                <c:pt idx="4">
                  <c:v>G Trgovina</c:v>
                </c:pt>
                <c:pt idx="5">
                  <c:v>A Poljoprivreda</c:v>
                </c:pt>
                <c:pt idx="6">
                  <c:v>S Ostale usluge</c:v>
                </c:pt>
                <c:pt idx="7">
                  <c:v>FBiH prosjek</c:v>
                </c:pt>
                <c:pt idx="8">
                  <c:v>H Transport</c:v>
                </c:pt>
                <c:pt idx="9">
                  <c:v>C Prerađivačka</c:v>
                </c:pt>
                <c:pt idx="10">
                  <c:v>B Rudarstvo</c:v>
                </c:pt>
                <c:pt idx="11">
                  <c:v>I Ugostiteljstvo</c:v>
                </c:pt>
                <c:pt idx="12">
                  <c:v>N Adm. usluge</c:v>
                </c:pt>
                <c:pt idx="13">
                  <c:v>P Obrazovanje</c:v>
                </c:pt>
                <c:pt idx="14">
                  <c:v>F Građevinarstvo</c:v>
                </c:pt>
                <c:pt idx="15">
                  <c:v>J IT i komunik.</c:v>
                </c:pt>
                <c:pt idx="16">
                  <c:v>L Nekretnine</c:v>
                </c:pt>
                <c:pt idx="17">
                  <c:v>M Stručne djel.</c:v>
                </c:pt>
                <c:pt idx="18">
                  <c:v>R Umjetnost</c:v>
                </c:pt>
                <c:pt idx="19">
                  <c:v>K Finansije</c:v>
                </c:pt>
              </c:strCache>
            </c:strRef>
          </c:cat>
          <c:val>
            <c:numRef>
              <c:f>val</c:f>
              <c:numCache>
                <c:formatCode>0.0</c:formatCode>
                <c:ptCount val="20"/>
                <c:pt idx="0">
                  <c:v>-1.8</c:v>
                </c:pt>
                <c:pt idx="1">
                  <c:v>-0.8</c:v>
                </c:pt>
                <c:pt idx="2">
                  <c:v>-0.6</c:v>
                </c:pt>
                <c:pt idx="3">
                  <c:v>-0.2</c:v>
                </c:pt>
                <c:pt idx="4">
                  <c:v>4.9000000000000004</c:v>
                </c:pt>
                <c:pt idx="5">
                  <c:v>5.3</c:v>
                </c:pt>
                <c:pt idx="6">
                  <c:v>6</c:v>
                </c:pt>
                <c:pt idx="7">
                  <c:v>6.2</c:v>
                </c:pt>
                <c:pt idx="8">
                  <c:v>6.5</c:v>
                </c:pt>
                <c:pt idx="9">
                  <c:v>6.8</c:v>
                </c:pt>
                <c:pt idx="10">
                  <c:v>7.6</c:v>
                </c:pt>
                <c:pt idx="11">
                  <c:v>7.8</c:v>
                </c:pt>
                <c:pt idx="12">
                  <c:v>8.6</c:v>
                </c:pt>
                <c:pt idx="13">
                  <c:v>10.7</c:v>
                </c:pt>
                <c:pt idx="14">
                  <c:v>11.4</c:v>
                </c:pt>
                <c:pt idx="15">
                  <c:v>11.4</c:v>
                </c:pt>
                <c:pt idx="16">
                  <c:v>14.8</c:v>
                </c:pt>
                <c:pt idx="17">
                  <c:v>17.100000000000001</c:v>
                </c:pt>
                <c:pt idx="18">
                  <c:v>19</c:v>
                </c:pt>
                <c:pt idx="19">
                  <c:v>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3566-4FEB-988C-F1B249CA0B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1"/>
        <c:axId val="222"/>
      </c:barChart>
      <c:catAx>
        <c:axId val="111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low"/>
        <c:txPr>
          <a:bodyPr/>
          <a:lstStyle/>
          <a:p>
            <a:pPr>
              <a:defRPr sz="700">
                <a:latin typeface="Montserrat"/>
              </a:defRPr>
            </a:pPr>
            <a:endParaRPr lang="en-US"/>
          </a:p>
        </c:txPr>
        <c:crossAx val="222"/>
        <c:crosses val="autoZero"/>
        <c:auto val="1"/>
        <c:lblAlgn val="ctr"/>
        <c:lblOffset val="100"/>
        <c:noMultiLvlLbl val="1"/>
      </c:catAx>
      <c:valAx>
        <c:axId val="222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111"/>
        <c:crosses val="min"/>
        <c:crossBetween val="between"/>
      </c:valAx>
      <c:spPr>
        <a:noFill/>
        <a:ln>
          <a:noFill/>
        </a:ln>
      </c:spPr>
    </c:plotArea>
    <c:plotVisOnly val="1"/>
    <c:dispBlanksAs val="gap"/>
    <c:showDLblsOverMax val="1"/>
  </c:chart>
  <c:spPr>
    <a:noFill/>
    <a:ln>
      <a:noFill/>
    </a:ln>
  </c:spPr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0.00807</cdr:x>
      <cdr:y>0</cdr:y>
    </cdr:from>
    <cdr:to>
      <cdr:x>1</cdr:x>
      <cdr:y>0.09216</cdr:y>
    </cdr:to>
    <cdr:sp macro="" textlink="">
      <cdr:nvSpPr>
        <cdr:cNvPr id="2" name="TextBox 3">
          <a:extLst xmlns:a="http://schemas.openxmlformats.org/drawingml/2006/main">
            <a:ext uri="{FF2B5EF4-FFF2-40B4-BE49-F238E27FC236}">
              <a16:creationId xmlns:a16="http://schemas.microsoft.com/office/drawing/2014/main" id="{A1F685C3-F5D2-C298-1A86-69C768E9AB9F}"/>
            </a:ext>
          </a:extLst>
        </cdr:cNvPr>
        <cdr:cNvSpPr txBox="1"/>
      </cdr:nvSpPr>
      <cdr:spPr>
        <a:xfrm xmlns:a="http://schemas.openxmlformats.org/drawingml/2006/main">
          <a:off x="47340" y="-928254"/>
          <a:ext cx="582006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bs-Latn-BA" b="1" dirty="0">
              <a:solidFill>
                <a:srgbClr val="E87722"/>
              </a:solidFill>
              <a:latin typeface="Montserrat" pitchFamily="2" charset="0"/>
            </a:rPr>
            <a:t>Neto finansijski efekat = Dobit - Gubitak</a:t>
          </a:r>
          <a:endParaRPr lang="en-US" b="1" dirty="0">
            <a:solidFill>
              <a:srgbClr val="E87722"/>
            </a:solidFill>
            <a:latin typeface="Montserrat" pitchFamily="2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0.07018</cdr:x>
      <cdr:y>0.2078</cdr:y>
    </cdr:from>
    <cdr:to>
      <cdr:x>0.28552</cdr:x>
      <cdr:y>0.29145</cdr:y>
    </cdr:to>
    <cdr:sp macro="" textlink="">
      <cdr:nvSpPr>
        <cdr:cNvPr id="2" name="Text 5">
          <a:extLst xmlns:a="http://schemas.openxmlformats.org/drawingml/2006/main">
            <a:ext uri="{FF2B5EF4-FFF2-40B4-BE49-F238E27FC236}">
              <a16:creationId xmlns:a16="http://schemas.microsoft.com/office/drawing/2014/main" id="{35C52327-00BA-9CEF-66A5-3DEF434A44C8}"/>
            </a:ext>
          </a:extLst>
        </cdr:cNvPr>
        <cdr:cNvSpPr/>
      </cdr:nvSpPr>
      <cdr:spPr>
        <a:xfrm xmlns:a="http://schemas.openxmlformats.org/drawingml/2006/main">
          <a:off x="299718" y="544071"/>
          <a:ext cx="919709" cy="21903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/>
      </cdr:spPr>
      <cdr:txBody>
        <a:bodyPr xmlns:a="http://schemas.openxmlformats.org/drawingml/2006/main" wrap="square" rtlCol="0" anchor="ctr"/>
        <a:lstStyle xmlns:a="http://schemas.openxmlformats.org/drawingml/2006/main"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indent="0" algn="ctr">
            <a:buNone/>
          </a:pPr>
          <a:r>
            <a:rPr lang="bs-Latn-BA" sz="900" b="1" dirty="0">
              <a:solidFill>
                <a:srgbClr val="FF0000"/>
              </a:solidFill>
              <a:latin typeface="+mj-lt"/>
              <a:ea typeface="Calibri" pitchFamily="34" charset="-122"/>
              <a:cs typeface="Calibri" pitchFamily="34" charset="-120"/>
            </a:rPr>
            <a:t>7,8 mlrd KM</a:t>
          </a:r>
          <a:endParaRPr lang="en-US" sz="900" dirty="0">
            <a:solidFill>
              <a:srgbClr val="FF0000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0.58125</cdr:x>
      <cdr:y>0.05754</cdr:y>
    </cdr:from>
    <cdr:to>
      <cdr:x>0.80618</cdr:x>
      <cdr:y>0.1412</cdr:y>
    </cdr:to>
    <cdr:sp macro="" textlink="">
      <cdr:nvSpPr>
        <cdr:cNvPr id="3" name="Text 5">
          <a:extLst xmlns:a="http://schemas.openxmlformats.org/drawingml/2006/main">
            <a:ext uri="{FF2B5EF4-FFF2-40B4-BE49-F238E27FC236}">
              <a16:creationId xmlns:a16="http://schemas.microsoft.com/office/drawing/2014/main" id="{FADF7C3E-A0F1-B1F2-4B16-A7AA286BFC9C}"/>
            </a:ext>
          </a:extLst>
        </cdr:cNvPr>
        <cdr:cNvSpPr/>
      </cdr:nvSpPr>
      <cdr:spPr>
        <a:xfrm xmlns:a="http://schemas.openxmlformats.org/drawingml/2006/main">
          <a:off x="2482479" y="150669"/>
          <a:ext cx="960677" cy="21903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/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indent="0" algn="ctr">
            <a:buNone/>
          </a:pPr>
          <a:r>
            <a:rPr lang="bs-Latn-BA" sz="900" b="1" dirty="0">
              <a:solidFill>
                <a:srgbClr val="FF0000"/>
              </a:solidFill>
              <a:latin typeface="+mj-lt"/>
              <a:ea typeface="Calibri" pitchFamily="34" charset="-122"/>
              <a:cs typeface="Calibri" pitchFamily="34" charset="-120"/>
            </a:rPr>
            <a:t>11,4 mlrd KM</a:t>
          </a:r>
          <a:endParaRPr lang="en-US" sz="900" dirty="0">
            <a:solidFill>
              <a:srgbClr val="FF0000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0.77293</cdr:x>
      <cdr:y>0</cdr:y>
    </cdr:from>
    <cdr:to>
      <cdr:x>0.99786</cdr:x>
      <cdr:y>0.08366</cdr:y>
    </cdr:to>
    <cdr:sp macro="" textlink="">
      <cdr:nvSpPr>
        <cdr:cNvPr id="4" name="Text 5">
          <a:extLst xmlns:a="http://schemas.openxmlformats.org/drawingml/2006/main">
            <a:ext uri="{FF2B5EF4-FFF2-40B4-BE49-F238E27FC236}">
              <a16:creationId xmlns:a16="http://schemas.microsoft.com/office/drawing/2014/main" id="{98C6807D-EF36-1200-1B73-D7B192BD48E6}"/>
            </a:ext>
          </a:extLst>
        </cdr:cNvPr>
        <cdr:cNvSpPr/>
      </cdr:nvSpPr>
      <cdr:spPr>
        <a:xfrm xmlns:a="http://schemas.openxmlformats.org/drawingml/2006/main">
          <a:off x="3301146" y="-2481943"/>
          <a:ext cx="960677" cy="21903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/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indent="0" algn="ctr">
            <a:buNone/>
          </a:pPr>
          <a:r>
            <a:rPr lang="bs-Latn-BA" sz="900" b="1" dirty="0">
              <a:solidFill>
                <a:srgbClr val="FF0000"/>
              </a:solidFill>
              <a:latin typeface="+mj-lt"/>
              <a:ea typeface="Calibri" pitchFamily="34" charset="-122"/>
              <a:cs typeface="Calibri" pitchFamily="34" charset="-120"/>
            </a:rPr>
            <a:t>12,9 mlrd KM</a:t>
          </a:r>
          <a:endParaRPr lang="en-US" sz="900" dirty="0">
            <a:solidFill>
              <a:srgbClr val="FF0000"/>
            </a:solidFill>
            <a:latin typeface="+mj-lt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6760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BBEDD-3E14-CEFB-EE6E-0FCA5A10C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C04993-3AF6-2BDE-A6E3-22BE0308FD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B0AEF6-25CF-CEC6-66E5-41D1CC54F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43D4BB-D878-FE82-E1A2-C42A04A80A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26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EE717-24DF-2755-E0D2-A8809D89F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8B90B3-1872-4970-B690-56156855EA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4CECBB-BD07-BACF-B693-3F2F153C2F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524FFD-9C65-113E-66EB-840ED704C3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889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41602-EEA4-3083-3C97-AB67256D4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F98F7A-72F9-7C70-6BAB-938C655F8B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F3A771-51E3-B4ED-5601-244331B41F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ECE0E-ABF1-6596-3AAC-3769F0D1F8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6598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AF35EE-59DB-E85F-E09C-B2AA565F4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39DE84-7823-A4F3-BA1F-D6D00D89CC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7124A9-04C3-48C4-F40A-D58DA79D15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5818C4-6066-D22D-BEA9-34C4E07837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919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EDBCE-C500-4BB1-67D8-76FE1F606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827049-B488-17BB-3660-A5F24D1B89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BD8C4A-EE9E-7C3C-9474-E5E7D31381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C7CEDB-4670-FFF6-6408-3EA7E6B2D7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63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Montserrat"/>
          <a:ea typeface="Montserrat"/>
          <a:cs typeface="Montserrat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Montserrat" pitchFamily="34" charset="0"/>
        <a:buChar char="•"/>
        <a:defRPr sz="3200" kern="1200">
          <a:solidFill>
            <a:schemeClr val="tx1"/>
          </a:solidFill>
          <a:latin typeface="Montserrat"/>
          <a:ea typeface="Montserrat"/>
          <a:cs typeface="Montserrat"/>
        </a:defRPr>
      </a:lvl1pPr>
      <a:lvl2pPr marL="742950" indent="-285750" algn="l" defTabSz="914400" rtl="0" eaLnBrk="1" latinLnBrk="0" hangingPunct="1">
        <a:spcBef>
          <a:spcPct val="20000"/>
        </a:spcBef>
        <a:buFont typeface="Montserrat" pitchFamily="34" charset="0"/>
        <a:buChar char="–"/>
        <a:defRPr sz="2800" kern="1200">
          <a:solidFill>
            <a:schemeClr val="tx1"/>
          </a:solidFill>
          <a:latin typeface="Montserrat"/>
          <a:ea typeface="Montserrat"/>
          <a:cs typeface="Montserrat"/>
        </a:defRPr>
      </a:lvl2pPr>
      <a:lvl3pPr marL="1143000" indent="-228600" algn="l" defTabSz="914400" rtl="0" eaLnBrk="1" latinLnBrk="0" hangingPunct="1">
        <a:spcBef>
          <a:spcPct val="20000"/>
        </a:spcBef>
        <a:buFont typeface="Montserrat" pitchFamily="34" charset="0"/>
        <a:buChar char="•"/>
        <a:defRPr sz="2400" kern="1200">
          <a:solidFill>
            <a:schemeClr val="tx1"/>
          </a:solidFill>
          <a:latin typeface="Montserrat"/>
          <a:ea typeface="Montserrat"/>
          <a:cs typeface="Montserrat"/>
        </a:defRPr>
      </a:lvl3pPr>
      <a:lvl4pPr marL="1600200" indent="-228600" algn="l" defTabSz="914400" rtl="0" eaLnBrk="1" latinLnBrk="0" hangingPunct="1">
        <a:spcBef>
          <a:spcPct val="20000"/>
        </a:spcBef>
        <a:buFont typeface="Montserrat" pitchFamily="34" charset="0"/>
        <a:buChar char="–"/>
        <a:defRPr sz="2000" kern="1200">
          <a:solidFill>
            <a:schemeClr val="tx1"/>
          </a:solidFill>
          <a:latin typeface="Montserrat"/>
          <a:ea typeface="Montserrat"/>
          <a:cs typeface="Montserrat"/>
        </a:defRPr>
      </a:lvl4pPr>
      <a:lvl5pPr marL="2057400" indent="-228600" algn="l" defTabSz="914400" rtl="0" eaLnBrk="1" latinLnBrk="0" hangingPunct="1">
        <a:spcBef>
          <a:spcPct val="20000"/>
        </a:spcBef>
        <a:buFont typeface="Montserrat" pitchFamily="34" charset="0"/>
        <a:buChar char="»"/>
        <a:defRPr sz="2000" kern="1200">
          <a:solidFill>
            <a:schemeClr val="tx1"/>
          </a:solidFill>
          <a:latin typeface="Montserrat"/>
          <a:ea typeface="Montserrat"/>
          <a:cs typeface="Montserrat"/>
        </a:defRPr>
      </a:lvl5pPr>
      <a:lvl6pPr marL="2514600" indent="-228600" algn="l" defTabSz="914400" rtl="0" eaLnBrk="1" latinLnBrk="0" hangingPunct="1">
        <a:spcBef>
          <a:spcPct val="20000"/>
        </a:spcBef>
        <a:buFont typeface="Montserrat" pitchFamily="34" charset="0"/>
        <a:buChar char="•"/>
        <a:defRPr sz="2000" kern="1200">
          <a:solidFill>
            <a:schemeClr val="tx1"/>
          </a:solidFill>
          <a:latin typeface="Montserrat"/>
          <a:ea typeface="Montserrat"/>
          <a:cs typeface="Montserrat"/>
        </a:defRPr>
      </a:lvl6pPr>
      <a:lvl7pPr marL="2971800" indent="-228600" algn="l" defTabSz="914400" rtl="0" eaLnBrk="1" latinLnBrk="0" hangingPunct="1">
        <a:spcBef>
          <a:spcPct val="20000"/>
        </a:spcBef>
        <a:buFont typeface="Montserrat" pitchFamily="34" charset="0"/>
        <a:buChar char="•"/>
        <a:defRPr sz="2000" kern="1200">
          <a:solidFill>
            <a:schemeClr val="tx1"/>
          </a:solidFill>
          <a:latin typeface="Montserrat"/>
          <a:ea typeface="Montserrat"/>
          <a:cs typeface="Montserrat"/>
        </a:defRPr>
      </a:lvl7pPr>
      <a:lvl8pPr marL="3429000" indent="-228600" algn="l" defTabSz="914400" rtl="0" eaLnBrk="1" latinLnBrk="0" hangingPunct="1">
        <a:spcBef>
          <a:spcPct val="20000"/>
        </a:spcBef>
        <a:buFont typeface="Montserrat" pitchFamily="34" charset="0"/>
        <a:buChar char="•"/>
        <a:defRPr sz="2000" kern="1200">
          <a:solidFill>
            <a:schemeClr val="tx1"/>
          </a:solidFill>
          <a:latin typeface="Montserrat"/>
          <a:ea typeface="Montserrat"/>
          <a:cs typeface="Montserrat"/>
        </a:defRPr>
      </a:lvl8pPr>
      <a:lvl9pPr marL="3886200" indent="-228600" algn="l" defTabSz="914400" rtl="0" eaLnBrk="1" latinLnBrk="0" hangingPunct="1">
        <a:spcBef>
          <a:spcPct val="20000"/>
        </a:spcBef>
        <a:buFont typeface="Montserrat" pitchFamily="34" charset="0"/>
        <a:buChar char="•"/>
        <a:defRPr sz="2000" kern="1200">
          <a:solidFill>
            <a:schemeClr val="tx1"/>
          </a:solidFill>
          <a:latin typeface="Montserrat"/>
          <a:ea typeface="Montserrat"/>
          <a:cs typeface="Montserra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Montserrat"/>
          <a:ea typeface="Montserrat"/>
          <a:cs typeface="Montserrat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Montserrat"/>
          <a:ea typeface="Montserrat"/>
          <a:cs typeface="Montserrat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Montserrat"/>
          <a:ea typeface="Montserrat"/>
          <a:cs typeface="Montserrat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Montserrat"/>
          <a:ea typeface="Montserrat"/>
          <a:cs typeface="Montserrat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Montserrat"/>
          <a:ea typeface="Montserrat"/>
          <a:cs typeface="Montserrat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Montserrat"/>
          <a:ea typeface="Montserrat"/>
          <a:cs typeface="Montserrat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Montserrat"/>
          <a:ea typeface="Montserrat"/>
          <a:cs typeface="Montserrat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Montserrat"/>
          <a:ea typeface="Montserrat"/>
          <a:cs typeface="Montserrat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Montserrat"/>
          <a:ea typeface="Montserrat"/>
          <a:cs typeface="Montserra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42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F4A620"/>
          </a:solidFill>
          <a:ln w="12700">
            <a:solidFill>
              <a:srgbClr val="F4A6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62143" y="4114800"/>
            <a:ext cx="8686800" cy="1028700"/>
          </a:xfrm>
          <a:prstGeom prst="rect">
            <a:avLst/>
          </a:prstGeom>
          <a:solidFill>
            <a:srgbClr val="152E61"/>
          </a:solidFill>
          <a:ln w="12700">
            <a:solidFill>
              <a:srgbClr val="152E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772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300" b="1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Ekonomski</a:t>
            </a:r>
            <a:r>
              <a:rPr lang="en-US" sz="33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 i finansijski</a:t>
            </a:r>
            <a:endParaRPr lang="en-US" sz="3300" dirty="0">
              <a:latin typeface="Montserrat"/>
              <a:cs typeface="Montserrat"/>
            </a:endParaRPr>
          </a:p>
          <a:p>
            <a:pPr marL="0" indent="0">
              <a:buNone/>
            </a:pPr>
            <a:r>
              <a:rPr lang="en-US" sz="3300" b="1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pregled</a:t>
            </a:r>
            <a:r>
              <a:rPr lang="en-US" sz="33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 </a:t>
            </a:r>
            <a:r>
              <a:rPr lang="en-US" sz="3300" b="1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privred</a:t>
            </a:r>
            <a:r>
              <a:rPr lang="bs-Latn-BA" sz="33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e</a:t>
            </a:r>
            <a:r>
              <a:rPr lang="en-US" sz="33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 F</a:t>
            </a:r>
            <a:r>
              <a:rPr lang="bs-Latn-BA" sz="33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ederacije </a:t>
            </a:r>
            <a:r>
              <a:rPr lang="en-US" sz="33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BiH</a:t>
            </a:r>
            <a:endParaRPr lang="en-US" sz="3300" dirty="0">
              <a:latin typeface="Montserrat"/>
              <a:cs typeface="Montserrat"/>
            </a:endParaRPr>
          </a:p>
        </p:txBody>
      </p:sp>
      <p:sp>
        <p:nvSpPr>
          <p:cNvPr id="5" name="Text 3"/>
          <p:cNvSpPr/>
          <p:nvPr/>
        </p:nvSpPr>
        <p:spPr>
          <a:xfrm>
            <a:off x="731520" y="278892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4A620"/>
                </a:solidFill>
                <a:latin typeface="Montserrat"/>
                <a:ea typeface="Montserrat"/>
                <a:cs typeface="Montserrat"/>
              </a:rPr>
              <a:t>2025. godina</a:t>
            </a:r>
            <a:endParaRPr lang="en-US" sz="2400" dirty="0">
              <a:latin typeface="Montserrat"/>
            </a:endParaRPr>
          </a:p>
        </p:txBody>
      </p:sp>
      <p:sp>
        <p:nvSpPr>
          <p:cNvPr id="6" name="Text 4"/>
          <p:cNvSpPr/>
          <p:nvPr/>
        </p:nvSpPr>
        <p:spPr>
          <a:xfrm>
            <a:off x="731520" y="3337560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 err="1">
                <a:solidFill>
                  <a:srgbClr val="D6E4F7"/>
                </a:solidFill>
                <a:latin typeface="Montserrat"/>
                <a:ea typeface="Montserrat"/>
                <a:cs typeface="Montserrat"/>
              </a:rPr>
              <a:t>Udruženje</a:t>
            </a:r>
            <a:r>
              <a:rPr lang="en-US" sz="1300" dirty="0">
                <a:solidFill>
                  <a:srgbClr val="D6E4F7"/>
                </a:solidFill>
                <a:latin typeface="Montserrat"/>
                <a:ea typeface="Montserrat"/>
                <a:cs typeface="Montserrat"/>
              </a:rPr>
              <a:t> poslodavaca </a:t>
            </a:r>
            <a:r>
              <a:rPr lang="en-US" sz="1300" dirty="0" err="1">
                <a:solidFill>
                  <a:srgbClr val="D6E4F7"/>
                </a:solidFill>
                <a:latin typeface="Montserrat"/>
                <a:ea typeface="Montserrat"/>
                <a:cs typeface="Montserrat"/>
              </a:rPr>
              <a:t>Federacije</a:t>
            </a:r>
            <a:r>
              <a:rPr lang="en-US" sz="1300" dirty="0">
                <a:solidFill>
                  <a:srgbClr val="D6E4F7"/>
                </a:solidFill>
                <a:latin typeface="Montserrat"/>
                <a:ea typeface="Montserrat"/>
                <a:cs typeface="Montserrat"/>
              </a:rPr>
              <a:t> BiH</a:t>
            </a:r>
            <a:r>
              <a:rPr lang="bs-Latn-BA" sz="1300" dirty="0">
                <a:solidFill>
                  <a:srgbClr val="D6E4F7"/>
                </a:solidFill>
                <a:latin typeface="Montserrat"/>
                <a:ea typeface="Montserrat"/>
                <a:cs typeface="Montserrat"/>
              </a:rPr>
              <a:t> | Poslovna zajednica</a:t>
            </a:r>
            <a:endParaRPr lang="en-US" sz="1300" dirty="0">
              <a:latin typeface="Montserrat"/>
            </a:endParaRPr>
          </a:p>
        </p:txBody>
      </p:sp>
      <p:pic>
        <p:nvPicPr>
          <p:cNvPr id="7" name="Copied Picture 49">
            <a:extLst>
              <a:ext uri="{FF2B5EF4-FFF2-40B4-BE49-F238E27FC236}">
                <a16:creationId xmlns:a16="http://schemas.microsoft.com/office/drawing/2014/main" id="{6ACB4FCF-1C83-FD81-E600-6757796DA4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978" y="441325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148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2A97FA-E4D8-E01E-7F42-C7B5CB890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0A110C9-4BEC-6977-9427-C9CDB1E5465A}"/>
              </a:ext>
            </a:extLst>
          </p:cNvPr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06B431A0-5477-220E-A480-7143466FFBA1}"/>
              </a:ext>
            </a:extLst>
          </p:cNvPr>
          <p:cNvSpPr/>
          <p:nvPr/>
        </p:nvSpPr>
        <p:spPr>
          <a:xfrm>
            <a:off x="347472" y="9144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0</a:t>
            </a:r>
            <a:r>
              <a:rPr lang="bs-Latn-BA" sz="240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8</a:t>
            </a:r>
            <a:r>
              <a:rPr lang="en-US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|  </a:t>
            </a: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Profitabilnost zaposlenih po kantonima</a:t>
            </a:r>
            <a:endParaRPr lang="en-US" sz="2100" dirty="0">
              <a:latin typeface="+mj-lt"/>
            </a:endParaRPr>
          </a:p>
        </p:txBody>
      </p:sp>
      <p:graphicFrame>
        <p:nvGraphicFramePr>
          <p:cNvPr id="12" name="Chart 1">
            <a:extLst>
              <a:ext uri="{FF2B5EF4-FFF2-40B4-BE49-F238E27FC236}">
                <a16:creationId xmlns:a16="http://schemas.microsoft.com/office/drawing/2014/main" id="{42E5B0F7-5B10-A40D-0189-DDDD5C8075E3}"/>
              </a:ext>
            </a:extLst>
          </p:cNvPr>
          <p:cNvGraphicFramePr/>
          <p:nvPr/>
        </p:nvGraphicFramePr>
        <p:xfrm>
          <a:off x="303281" y="921327"/>
          <a:ext cx="8089123" cy="4008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7">
            <a:extLst>
              <a:ext uri="{FF2B5EF4-FFF2-40B4-BE49-F238E27FC236}">
                <a16:creationId xmlns:a16="http://schemas.microsoft.com/office/drawing/2014/main" id="{39513527-E50A-90A4-547B-F08E4D4C0655}"/>
              </a:ext>
            </a:extLst>
          </p:cNvPr>
          <p:cNvSpPr/>
          <p:nvPr/>
        </p:nvSpPr>
        <p:spPr>
          <a:xfrm>
            <a:off x="3650673" y="1431606"/>
            <a:ext cx="4741731" cy="117565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b="1" i="1">
                <a:solidFill>
                  <a:srgbClr val="FF0000"/>
                </a:solidFill>
                <a:latin typeface="+mj-lt"/>
                <a:ea typeface="Calibri" pitchFamily="34" charset="-122"/>
                <a:cs typeface="Calibri" pitchFamily="34" charset="-120"/>
              </a:rPr>
              <a:t>- - - - </a:t>
            </a:r>
            <a:r>
              <a:rPr lang="en-US" i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Prosj</a:t>
            </a:r>
            <a:r>
              <a:rPr lang="bs-Latn-BA" i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ečna</a:t>
            </a:r>
            <a:r>
              <a:rPr lang="en-US" i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 profitabilnost</a:t>
            </a:r>
            <a:r>
              <a:rPr lang="bs-Latn-BA" i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i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zaposlenih u FBiH </a:t>
            </a:r>
            <a:r>
              <a:rPr lang="en-US" b="1" i="1">
                <a:solidFill>
                  <a:srgbClr val="FF0000"/>
                </a:solidFill>
                <a:latin typeface="+mj-lt"/>
                <a:ea typeface="Calibri" pitchFamily="34" charset="-122"/>
                <a:cs typeface="Calibri" pitchFamily="34" charset="-120"/>
              </a:rPr>
              <a:t>13.284 KM</a:t>
            </a:r>
            <a:r>
              <a:rPr lang="en-US" i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. </a:t>
            </a:r>
            <a:endParaRPr lang="bs-Latn-BA" i="1" dirty="0">
              <a:solidFill>
                <a:srgbClr val="64748B"/>
              </a:solidFill>
              <a:latin typeface="+mj-lt"/>
              <a:ea typeface="Calibri" pitchFamily="34" charset="-122"/>
              <a:cs typeface="Calibri" pitchFamily="34" charset="-12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43AB1AB-FEEF-1C2A-1FAF-48107DC8EEE5}"/>
              </a:ext>
            </a:extLst>
          </p:cNvPr>
          <p:cNvCxnSpPr>
            <a:cxnSpLocks/>
          </p:cNvCxnSpPr>
          <p:nvPr/>
        </p:nvCxnSpPr>
        <p:spPr>
          <a:xfrm>
            <a:off x="581891" y="3269681"/>
            <a:ext cx="7585364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Copied Picture 15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803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652ADD-7370-F306-0264-E3491DB7F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5376479-36F9-823F-FFA5-A5E186CF9522}"/>
              </a:ext>
            </a:extLst>
          </p:cNvPr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9B6556BD-7805-4D1D-6503-2572BF5FF761}"/>
              </a:ext>
            </a:extLst>
          </p:cNvPr>
          <p:cNvSpPr/>
          <p:nvPr/>
        </p:nvSpPr>
        <p:spPr>
          <a:xfrm>
            <a:off x="347472" y="9144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09</a:t>
            </a:r>
            <a:r>
              <a:rPr lang="en-US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|  </a:t>
            </a: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U</a:t>
            </a:r>
            <a:r>
              <a:rPr lang="en-US" sz="21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spješnost</a:t>
            </a:r>
            <a:r>
              <a:rPr lang="en-US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djelatnosti 2025.</a:t>
            </a: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godine</a:t>
            </a:r>
            <a:endParaRPr lang="en-US" sz="2100" dirty="0">
              <a:latin typeface="+mj-lt"/>
            </a:endParaRPr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0B1BCDFD-CDA4-17FD-9BC9-B5ED7BCD46BB}"/>
              </a:ext>
            </a:extLst>
          </p:cNvPr>
          <p:cNvSpPr/>
          <p:nvPr/>
        </p:nvSpPr>
        <p:spPr>
          <a:xfrm>
            <a:off x="256032" y="941028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Djelatnosti s najvećom neto dobiti (mil. KM)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6" name="Chart 0">
            <a:extLst>
              <a:ext uri="{FF2B5EF4-FFF2-40B4-BE49-F238E27FC236}">
                <a16:creationId xmlns:a16="http://schemas.microsoft.com/office/drawing/2014/main" id="{E0E65241-6A58-A33A-1B05-45AEEF72741B}"/>
              </a:ext>
            </a:extLst>
          </p:cNvPr>
          <p:cNvGraphicFramePr/>
          <p:nvPr/>
        </p:nvGraphicFramePr>
        <p:xfrm>
          <a:off x="164591" y="1331407"/>
          <a:ext cx="5181131" cy="3652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5">
            <a:extLst>
              <a:ext uri="{FF2B5EF4-FFF2-40B4-BE49-F238E27FC236}">
                <a16:creationId xmlns:a16="http://schemas.microsoft.com/office/drawing/2014/main" id="{CD54F4BF-AF50-8EC3-C23B-79DF77E13F38}"/>
              </a:ext>
            </a:extLst>
          </p:cNvPr>
          <p:cNvSpPr/>
          <p:nvPr/>
        </p:nvSpPr>
        <p:spPr>
          <a:xfrm>
            <a:off x="5394960" y="941028"/>
            <a:ext cx="36284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Djelatnosti s gubitkom (mil. KM)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2" name="Chart 1">
            <a:extLst>
              <a:ext uri="{FF2B5EF4-FFF2-40B4-BE49-F238E27FC236}">
                <a16:creationId xmlns:a16="http://schemas.microsoft.com/office/drawing/2014/main" id="{A1B2C7E4-7FD4-4768-2102-5E3E5DA98C3D}"/>
              </a:ext>
            </a:extLst>
          </p:cNvPr>
          <p:cNvGraphicFramePr/>
          <p:nvPr/>
        </p:nvGraphicFramePr>
        <p:xfrm>
          <a:off x="5511520" y="1331406"/>
          <a:ext cx="3358159" cy="3652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3" name="Copied Picture 13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650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47472" y="9144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10</a:t>
            </a: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 |  </a:t>
            </a:r>
            <a:r>
              <a:rPr lang="en-US" sz="2000" b="1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Sektorski</a:t>
            </a: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 benchmark</a:t>
            </a:r>
            <a:endParaRPr lang="en-US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5CBFCB-9EE2-4D8E-B11A-85A52999AE3F}"/>
              </a:ext>
            </a:extLst>
          </p:cNvPr>
          <p:cNvSpPr/>
          <p:nvPr/>
        </p:nvSpPr>
        <p:spPr>
          <a:xfrm>
            <a:off x="254000" y="4812144"/>
            <a:ext cx="177800" cy="127000"/>
          </a:xfrm>
          <a:prstGeom prst="rect">
            <a:avLst/>
          </a:prstGeom>
          <a:solidFill>
            <a:srgbClr val="D4EDD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7F419A-3CCD-41E7-A229-F772409AF1B4}"/>
              </a:ext>
            </a:extLst>
          </p:cNvPr>
          <p:cNvSpPr txBox="1"/>
          <p:nvPr/>
        </p:nvSpPr>
        <p:spPr>
          <a:xfrm>
            <a:off x="482600" y="4786744"/>
            <a:ext cx="1778000" cy="1778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US" sz="850">
                <a:solidFill>
                  <a:srgbClr val="333333"/>
                </a:solidFill>
                <a:latin typeface="Montserrat"/>
              </a:rPr>
              <a:t>≥ 10% iznad prosjeka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BB9028-F0B8-401B-90F3-3D4E5DFD20B9}"/>
              </a:ext>
            </a:extLst>
          </p:cNvPr>
          <p:cNvSpPr/>
          <p:nvPr/>
        </p:nvSpPr>
        <p:spPr>
          <a:xfrm>
            <a:off x="2260600" y="4812144"/>
            <a:ext cx="177800" cy="127000"/>
          </a:xfrm>
          <a:prstGeom prst="rect">
            <a:avLst/>
          </a:prstGeom>
          <a:solidFill>
            <a:srgbClr val="FFF3CD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D9B30C-A863-4A28-94D7-598E433D5D1E}"/>
              </a:ext>
            </a:extLst>
          </p:cNvPr>
          <p:cNvSpPr txBox="1"/>
          <p:nvPr/>
        </p:nvSpPr>
        <p:spPr>
          <a:xfrm>
            <a:off x="2489200" y="4786744"/>
            <a:ext cx="1524000" cy="1778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US" sz="850">
                <a:solidFill>
                  <a:srgbClr val="333333"/>
                </a:solidFill>
                <a:latin typeface="Montserrat"/>
              </a:rPr>
              <a:t>u rasponu prosjeka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FC73DF-1021-4B88-81F6-EFD33F5633D1}"/>
              </a:ext>
            </a:extLst>
          </p:cNvPr>
          <p:cNvSpPr/>
          <p:nvPr/>
        </p:nvSpPr>
        <p:spPr>
          <a:xfrm>
            <a:off x="4038600" y="4812144"/>
            <a:ext cx="177800" cy="127000"/>
          </a:xfrm>
          <a:prstGeom prst="rect">
            <a:avLst/>
          </a:prstGeom>
          <a:solidFill>
            <a:srgbClr val="F8D7D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36F368-30A1-483B-A640-87675FE1392A}"/>
              </a:ext>
            </a:extLst>
          </p:cNvPr>
          <p:cNvSpPr txBox="1"/>
          <p:nvPr/>
        </p:nvSpPr>
        <p:spPr>
          <a:xfrm>
            <a:off x="4267200" y="4786744"/>
            <a:ext cx="1270000" cy="1778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US" sz="850">
                <a:solidFill>
                  <a:srgbClr val="333333"/>
                </a:solidFill>
                <a:latin typeface="Montserrat"/>
              </a:rPr>
              <a:t>≥ 10% ispod prosjeka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E23D9C5-0402-4FB0-A627-63E8F50B4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665861"/>
              </p:ext>
            </p:extLst>
          </p:nvPr>
        </p:nvGraphicFramePr>
        <p:xfrm>
          <a:off x="279400" y="1000990"/>
          <a:ext cx="5286802" cy="3694318"/>
        </p:xfrm>
        <a:graphic>
          <a:graphicData uri="http://schemas.openxmlformats.org/drawingml/2006/table">
            <a:tbl>
              <a:tblPr/>
              <a:tblGrid>
                <a:gridCol w="1941072">
                  <a:extLst>
                    <a:ext uri="{9D8B030D-6E8A-4147-A177-3AD203B41FA5}">
                      <a16:colId xmlns:a16="http://schemas.microsoft.com/office/drawing/2014/main" val="2937800728"/>
                    </a:ext>
                  </a:extLst>
                </a:gridCol>
                <a:gridCol w="533148">
                  <a:extLst>
                    <a:ext uri="{9D8B030D-6E8A-4147-A177-3AD203B41FA5}">
                      <a16:colId xmlns:a16="http://schemas.microsoft.com/office/drawing/2014/main" val="278605865"/>
                    </a:ext>
                  </a:extLst>
                </a:gridCol>
                <a:gridCol w="802310">
                  <a:extLst>
                    <a:ext uri="{9D8B030D-6E8A-4147-A177-3AD203B41FA5}">
                      <a16:colId xmlns:a16="http://schemas.microsoft.com/office/drawing/2014/main" val="1690718060"/>
                    </a:ext>
                  </a:extLst>
                </a:gridCol>
                <a:gridCol w="729843">
                  <a:extLst>
                    <a:ext uri="{9D8B030D-6E8A-4147-A177-3AD203B41FA5}">
                      <a16:colId xmlns:a16="http://schemas.microsoft.com/office/drawing/2014/main" val="3574651924"/>
                    </a:ext>
                  </a:extLst>
                </a:gridCol>
                <a:gridCol w="776429">
                  <a:extLst>
                    <a:ext uri="{9D8B030D-6E8A-4147-A177-3AD203B41FA5}">
                      <a16:colId xmlns:a16="http://schemas.microsoft.com/office/drawing/2014/main" val="414711065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422743484"/>
                    </a:ext>
                  </a:extLst>
                </a:gridCol>
              </a:tblGrid>
              <a:tr h="275995">
                <a:tc>
                  <a:txBody>
                    <a:bodyPr/>
                    <a:lstStyle/>
                    <a:p>
                      <a:pPr algn="l"/>
                      <a:r>
                        <a:rPr lang="en-US" sz="800" b="0" dirty="0">
                          <a:solidFill>
                            <a:srgbClr val="FFFFFF"/>
                          </a:solidFill>
                          <a:latin typeface="Montserrat"/>
                        </a:rPr>
                        <a:t>Sektor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s-Latn-BA" sz="800" b="0" dirty="0">
                          <a:solidFill>
                            <a:srgbClr val="FFFFFF"/>
                          </a:solidFill>
                          <a:latin typeface="Montserrat"/>
                        </a:rPr>
                        <a:t>Neto m</a:t>
                      </a:r>
                      <a:r>
                        <a:rPr lang="en-US" sz="800" b="0" dirty="0" err="1">
                          <a:solidFill>
                            <a:srgbClr val="FFFFFF"/>
                          </a:solidFill>
                          <a:latin typeface="Montserrat"/>
                        </a:rPr>
                        <a:t>arža</a:t>
                      </a:r>
                      <a:endParaRPr lang="en-US" sz="800" b="0" dirty="0">
                        <a:solidFill>
                          <a:srgbClr val="FFFFFF"/>
                        </a:solidFill>
                        <a:latin typeface="Montserrat"/>
                      </a:endParaRP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err="1">
                          <a:solidFill>
                            <a:srgbClr val="FFFFFF"/>
                          </a:solidFill>
                          <a:latin typeface="Montserrat"/>
                        </a:rPr>
                        <a:t>Prihod</a:t>
                      </a:r>
                      <a:r>
                        <a:rPr lang="bs-Latn-BA" sz="800" b="0" dirty="0">
                          <a:solidFill>
                            <a:srgbClr val="FFFFFF"/>
                          </a:solidFill>
                          <a:latin typeface="Montserrat"/>
                        </a:rPr>
                        <a:t> po </a:t>
                      </a:r>
                      <a:r>
                        <a:rPr lang="en-US" sz="800" b="0" dirty="0">
                          <a:solidFill>
                            <a:srgbClr val="FFFFFF"/>
                          </a:solidFill>
                          <a:latin typeface="Montserrat"/>
                        </a:rPr>
                        <a:t>zap</a:t>
                      </a:r>
                      <a:r>
                        <a:rPr lang="bs-Latn-BA" sz="800" b="0" dirty="0">
                          <a:solidFill>
                            <a:srgbClr val="FFFFFF"/>
                          </a:solidFill>
                          <a:latin typeface="Montserrat"/>
                        </a:rPr>
                        <a:t>osl.</a:t>
                      </a:r>
                      <a:endParaRPr lang="en-US" sz="800" b="0" dirty="0">
                        <a:solidFill>
                          <a:srgbClr val="FFFFFF"/>
                        </a:solidFill>
                        <a:latin typeface="Montserrat"/>
                      </a:endParaRP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s-Latn-BA" sz="800" b="0" dirty="0">
                          <a:solidFill>
                            <a:srgbClr val="FFFFFF"/>
                          </a:solidFill>
                          <a:latin typeface="Montserrat"/>
                        </a:rPr>
                        <a:t>Tr. plata po zap.</a:t>
                      </a:r>
                      <a:endParaRPr lang="en-US" sz="800" b="0" dirty="0">
                        <a:solidFill>
                          <a:srgbClr val="FFFFFF"/>
                        </a:solidFill>
                        <a:latin typeface="Montserrat"/>
                      </a:endParaRP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s-Latn-BA" sz="800" b="0" dirty="0">
                          <a:solidFill>
                            <a:srgbClr val="FFFFFF"/>
                          </a:solidFill>
                          <a:latin typeface="Montserrat"/>
                        </a:rPr>
                        <a:t>Udio plate u troš.</a:t>
                      </a:r>
                      <a:endParaRPr lang="en-US" sz="800" b="0" dirty="0">
                        <a:solidFill>
                          <a:srgbClr val="FFFFFF"/>
                        </a:solidFill>
                        <a:latin typeface="Montserrat"/>
                      </a:endParaRP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rgbClr val="FFFFFF"/>
                          </a:solidFill>
                          <a:latin typeface="Montserrat"/>
                        </a:rPr>
                        <a:t>DSO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1E42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984855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A  Poljoprivreda, šumarstvo i ribolov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5,3%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106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643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31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886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30%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57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668067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B  Vađenje ruda i kamena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7,6%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108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588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39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357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36%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74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49844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 dirty="0">
                          <a:solidFill>
                            <a:srgbClr val="333333"/>
                          </a:solidFill>
                          <a:latin typeface="Montserrat"/>
                        </a:rPr>
                        <a:t>C  </a:t>
                      </a:r>
                      <a:r>
                        <a:rPr lang="en-US" sz="700" b="0" dirty="0" err="1">
                          <a:solidFill>
                            <a:srgbClr val="333333"/>
                          </a:solidFill>
                          <a:latin typeface="Montserrat"/>
                        </a:rPr>
                        <a:t>Prerađivačka</a:t>
                      </a:r>
                      <a:r>
                        <a:rPr lang="en-US" sz="700" b="0" dirty="0">
                          <a:solidFill>
                            <a:srgbClr val="333333"/>
                          </a:solidFill>
                          <a:latin typeface="Montserrat"/>
                        </a:rPr>
                        <a:t> </a:t>
                      </a:r>
                      <a:r>
                        <a:rPr lang="en-US" sz="700" b="0" dirty="0" err="1">
                          <a:solidFill>
                            <a:srgbClr val="333333"/>
                          </a:solidFill>
                          <a:latin typeface="Montserrat"/>
                        </a:rPr>
                        <a:t>industrija</a:t>
                      </a:r>
                      <a:endParaRPr lang="en-US" sz="700" b="0" dirty="0">
                        <a:solidFill>
                          <a:srgbClr val="333333"/>
                        </a:solidFill>
                        <a:latin typeface="Montserrat"/>
                      </a:endParaRP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6,8%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191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540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30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854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16%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62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040946"/>
                  </a:ext>
                </a:extLst>
              </a:tr>
              <a:tr h="241496">
                <a:tc>
                  <a:txBody>
                    <a:bodyPr/>
                    <a:lstStyle/>
                    <a:p>
                      <a:pPr algn="l"/>
                      <a:r>
                        <a:rPr lang="en-US" sz="700" b="0" dirty="0">
                          <a:solidFill>
                            <a:srgbClr val="333333"/>
                          </a:solidFill>
                          <a:latin typeface="Montserrat"/>
                        </a:rPr>
                        <a:t>D  </a:t>
                      </a:r>
                      <a:r>
                        <a:rPr lang="en-US" sz="700" b="0" dirty="0" err="1">
                          <a:solidFill>
                            <a:srgbClr val="333333"/>
                          </a:solidFill>
                          <a:latin typeface="Montserrat"/>
                        </a:rPr>
                        <a:t>Proizvodnja</a:t>
                      </a:r>
                      <a:r>
                        <a:rPr lang="en-US" sz="700" b="0" dirty="0">
                          <a:solidFill>
                            <a:srgbClr val="333333"/>
                          </a:solidFill>
                          <a:latin typeface="Montserrat"/>
                        </a:rPr>
                        <a:t> </a:t>
                      </a:r>
                      <a:r>
                        <a:rPr lang="en-US" sz="700" b="0" dirty="0" err="1">
                          <a:solidFill>
                            <a:srgbClr val="333333"/>
                          </a:solidFill>
                          <a:latin typeface="Montserrat"/>
                        </a:rPr>
                        <a:t>i</a:t>
                      </a:r>
                      <a:r>
                        <a:rPr lang="en-US" sz="700" b="0" dirty="0">
                          <a:solidFill>
                            <a:srgbClr val="333333"/>
                          </a:solidFill>
                          <a:latin typeface="Montserrat"/>
                        </a:rPr>
                        <a:t> </a:t>
                      </a:r>
                      <a:r>
                        <a:rPr lang="en-US" sz="700" b="0" dirty="0" err="1">
                          <a:solidFill>
                            <a:srgbClr val="333333"/>
                          </a:solidFill>
                          <a:latin typeface="Montserrat"/>
                        </a:rPr>
                        <a:t>snabdijevanje</a:t>
                      </a:r>
                      <a:r>
                        <a:rPr lang="en-US" sz="700" b="0" dirty="0">
                          <a:solidFill>
                            <a:srgbClr val="333333"/>
                          </a:solidFill>
                          <a:latin typeface="Montserrat"/>
                        </a:rPr>
                        <a:t> </a:t>
                      </a:r>
                      <a:r>
                        <a:rPr lang="en-US" sz="700" b="0" dirty="0" err="1">
                          <a:solidFill>
                            <a:srgbClr val="333333"/>
                          </a:solidFill>
                          <a:latin typeface="Montserrat"/>
                        </a:rPr>
                        <a:t>energijom</a:t>
                      </a:r>
                      <a:endParaRPr lang="en-US" sz="700" b="0" dirty="0">
                        <a:solidFill>
                          <a:srgbClr val="333333"/>
                        </a:solidFill>
                        <a:latin typeface="Montserrat"/>
                      </a:endParaRP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-0,2%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431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156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51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782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12%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45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443264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E  Snabdijevanje vodom, otpad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-0,8%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102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233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33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994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33%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65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366985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F  Građevinarstvo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11,4%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201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657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32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211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16%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93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745027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G  Trgovina i popravak vozila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4,9%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411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871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31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158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8%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41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386895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 dirty="0">
                          <a:solidFill>
                            <a:srgbClr val="333333"/>
                          </a:solidFill>
                          <a:latin typeface="Montserrat"/>
                        </a:rPr>
                        <a:t>H  Transport </a:t>
                      </a:r>
                      <a:r>
                        <a:rPr lang="en-US" sz="700" b="0" dirty="0" err="1">
                          <a:solidFill>
                            <a:srgbClr val="333333"/>
                          </a:solidFill>
                          <a:latin typeface="Montserrat"/>
                        </a:rPr>
                        <a:t>i</a:t>
                      </a:r>
                      <a:r>
                        <a:rPr lang="en-US" sz="700" b="0" dirty="0">
                          <a:solidFill>
                            <a:srgbClr val="333333"/>
                          </a:solidFill>
                          <a:latin typeface="Montserrat"/>
                        </a:rPr>
                        <a:t> </a:t>
                      </a:r>
                      <a:r>
                        <a:rPr lang="en-US" sz="700" b="0" dirty="0" err="1">
                          <a:solidFill>
                            <a:srgbClr val="333333"/>
                          </a:solidFill>
                          <a:latin typeface="Montserrat"/>
                        </a:rPr>
                        <a:t>skladištenje</a:t>
                      </a:r>
                      <a:endParaRPr lang="en-US" sz="700" b="0" dirty="0">
                        <a:solidFill>
                          <a:srgbClr val="333333"/>
                        </a:solidFill>
                        <a:latin typeface="Montserrat"/>
                      </a:endParaRP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6,5%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140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478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39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988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28%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67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0296111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I  Hotelijerstvo i ugostiteljstvo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7,8%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81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823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25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132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31%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30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833328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J  Informacije i komunikacije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11,4%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137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687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48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029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35%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72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396886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K  Finansijske djelatnosti i osiguranje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19,5%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233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090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48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515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21%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44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549863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L  Poslovanje nekretninama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14,8%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209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046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31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660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15%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149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679110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M  Stručne i tehničke djelatnosti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17,1%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142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199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38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791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27%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74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89994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N  Administrativne i pomoćne usluge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8,6%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74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222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30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142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41%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64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490114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O  Javna uprava i odbrana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-1,8%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303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672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65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623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22%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40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19487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P  Obrazovanje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10,7%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54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657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31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243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57%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85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546292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Q  Zdravstvene i socijalne usluge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-0,6%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69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839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48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345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69%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18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941591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>
                          <a:solidFill>
                            <a:srgbClr val="333333"/>
                          </a:solidFill>
                          <a:latin typeface="Montserrat"/>
                        </a:rPr>
                        <a:t>R  Umjetnost, zabava i rekreacija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19%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79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736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28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927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36%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12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D4E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381078"/>
                  </a:ext>
                </a:extLst>
              </a:tr>
              <a:tr h="165310">
                <a:tc>
                  <a:txBody>
                    <a:bodyPr/>
                    <a:lstStyle/>
                    <a:p>
                      <a:pPr algn="l"/>
                      <a:r>
                        <a:rPr lang="en-US" sz="700" b="0" dirty="0">
                          <a:solidFill>
                            <a:srgbClr val="333333"/>
                          </a:solidFill>
                          <a:latin typeface="Montserrat"/>
                        </a:rPr>
                        <a:t>S  </a:t>
                      </a:r>
                      <a:r>
                        <a:rPr lang="en-US" sz="700" b="0" dirty="0" err="1">
                          <a:solidFill>
                            <a:srgbClr val="333333"/>
                          </a:solidFill>
                          <a:latin typeface="Montserrat"/>
                        </a:rPr>
                        <a:t>Ostale</a:t>
                      </a:r>
                      <a:r>
                        <a:rPr lang="en-US" sz="700" b="0" dirty="0">
                          <a:solidFill>
                            <a:srgbClr val="333333"/>
                          </a:solidFill>
                          <a:latin typeface="Montserrat"/>
                        </a:rPr>
                        <a:t> </a:t>
                      </a:r>
                      <a:r>
                        <a:rPr lang="en-US" sz="700" b="0" dirty="0" err="1">
                          <a:solidFill>
                            <a:srgbClr val="333333"/>
                          </a:solidFill>
                          <a:latin typeface="Montserrat"/>
                        </a:rPr>
                        <a:t>uslužne</a:t>
                      </a:r>
                      <a:r>
                        <a:rPr lang="en-US" sz="700" b="0" dirty="0">
                          <a:solidFill>
                            <a:srgbClr val="333333"/>
                          </a:solidFill>
                          <a:latin typeface="Montserrat"/>
                        </a:rPr>
                        <a:t> </a:t>
                      </a:r>
                      <a:r>
                        <a:rPr lang="en-US" sz="700" b="0" dirty="0" err="1">
                          <a:solidFill>
                            <a:srgbClr val="333333"/>
                          </a:solidFill>
                          <a:latin typeface="Montserrat"/>
                        </a:rPr>
                        <a:t>djelatnosti</a:t>
                      </a:r>
                      <a:endParaRPr lang="en-US" sz="700" b="0" dirty="0">
                        <a:solidFill>
                          <a:srgbClr val="333333"/>
                        </a:solidFill>
                        <a:latin typeface="Montserrat"/>
                      </a:endParaRP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6%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73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314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29</a:t>
                      </a:r>
                      <a:r>
                        <a:rPr lang="bs-Latn-BA" sz="700" dirty="0">
                          <a:solidFill>
                            <a:srgbClr val="333333"/>
                          </a:solidFill>
                          <a:latin typeface="Montserrat"/>
                        </a:rPr>
                        <a:t>.</a:t>
                      </a:r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067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333333"/>
                          </a:solidFill>
                          <a:latin typeface="Montserrat"/>
                        </a:rPr>
                        <a:t>40%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8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333333"/>
                          </a:solidFill>
                          <a:latin typeface="Montserrat"/>
                        </a:rPr>
                        <a:t>49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FFF3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946481"/>
                  </a:ext>
                </a:extLst>
              </a:tr>
              <a:tr h="201247">
                <a:tc>
                  <a:txBody>
                    <a:bodyPr/>
                    <a:lstStyle/>
                    <a:p>
                      <a:pPr algn="l"/>
                      <a:r>
                        <a:rPr lang="en-US" sz="800" b="1">
                          <a:solidFill>
                            <a:srgbClr val="1E428A"/>
                          </a:solidFill>
                          <a:latin typeface="Montserrat"/>
                        </a:rPr>
                        <a:t>FBiH prosjek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E8EE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>
                          <a:solidFill>
                            <a:srgbClr val="1E428A"/>
                          </a:solidFill>
                          <a:latin typeface="Montserrat"/>
                        </a:rPr>
                        <a:t>6,2%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E8EE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1E428A"/>
                          </a:solidFill>
                          <a:latin typeface="Montserrat"/>
                        </a:rPr>
                        <a:t>214</a:t>
                      </a:r>
                      <a:r>
                        <a:rPr lang="bs-Latn-BA" sz="800" b="1" dirty="0">
                          <a:solidFill>
                            <a:srgbClr val="1E428A"/>
                          </a:solidFill>
                          <a:latin typeface="Montserrat"/>
                        </a:rPr>
                        <a:t>.</a:t>
                      </a:r>
                      <a:r>
                        <a:rPr lang="en-US" sz="800" b="1" dirty="0">
                          <a:solidFill>
                            <a:srgbClr val="1E428A"/>
                          </a:solidFill>
                          <a:latin typeface="Montserrat"/>
                        </a:rPr>
                        <a:t>817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E8EE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1E428A"/>
                          </a:solidFill>
                          <a:latin typeface="Montserrat"/>
                        </a:rPr>
                        <a:t>35</a:t>
                      </a:r>
                      <a:r>
                        <a:rPr lang="bs-Latn-BA" sz="800" b="1" dirty="0">
                          <a:solidFill>
                            <a:srgbClr val="1E428A"/>
                          </a:solidFill>
                          <a:latin typeface="Montserrat"/>
                        </a:rPr>
                        <a:t>.</a:t>
                      </a:r>
                      <a:r>
                        <a:rPr lang="en-US" sz="800" b="1" dirty="0">
                          <a:solidFill>
                            <a:srgbClr val="1E428A"/>
                          </a:solidFill>
                          <a:latin typeface="Montserrat"/>
                        </a:rPr>
                        <a:t>04</a:t>
                      </a:r>
                      <a:r>
                        <a:rPr lang="bs-Latn-BA" sz="800" b="1" dirty="0">
                          <a:solidFill>
                            <a:srgbClr val="1E428A"/>
                          </a:solidFill>
                          <a:latin typeface="Montserrat"/>
                        </a:rPr>
                        <a:t>2</a:t>
                      </a:r>
                      <a:endParaRPr lang="en-US" sz="800" b="1" dirty="0">
                        <a:solidFill>
                          <a:srgbClr val="1E428A"/>
                        </a:solidFill>
                        <a:latin typeface="Montserrat"/>
                      </a:endParaRP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E8EE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>
                          <a:solidFill>
                            <a:srgbClr val="1E428A"/>
                          </a:solidFill>
                          <a:latin typeface="Montserrat"/>
                        </a:rPr>
                        <a:t>1</a:t>
                      </a:r>
                      <a:r>
                        <a:rPr lang="bs-Latn-BA" sz="800" b="1">
                          <a:solidFill>
                            <a:srgbClr val="1E428A"/>
                          </a:solidFill>
                          <a:latin typeface="Montserrat"/>
                        </a:rPr>
                        <a:t>7</a:t>
                      </a:r>
                      <a:r>
                        <a:rPr lang="en-US" sz="800" b="1">
                          <a:solidFill>
                            <a:srgbClr val="1E428A"/>
                          </a:solidFill>
                          <a:latin typeface="Montserrat"/>
                        </a:rPr>
                        <a:t>%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E8EE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1E428A"/>
                          </a:solidFill>
                          <a:latin typeface="Montserrat"/>
                        </a:rPr>
                        <a:t>53</a:t>
                      </a:r>
                    </a:p>
                  </a:txBody>
                  <a:tcPr marT="0" marB="0" anchor="ctr">
                    <a:lnL w="0"/>
                    <a:lnR w="0"/>
                    <a:lnT w="0"/>
                    <a:lnB w="0"/>
                    <a:lnTlToBr w="0"/>
                    <a:lnBlToTr w="0"/>
                    <a:solidFill>
                      <a:srgbClr val="E8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234401"/>
                  </a:ext>
                </a:extLst>
              </a:tr>
            </a:tbl>
          </a:graphicData>
        </a:graphic>
      </p:graphicFrame>
      <p:graphicFrame>
        <p:nvGraphicFramePr>
          <p:cNvPr id="301" name="Benchmark Chart"/>
          <p:cNvGraphicFramePr/>
          <p:nvPr/>
        </p:nvGraphicFramePr>
        <p:xfrm>
          <a:off x="5689600" y="901699"/>
          <a:ext cx="3263900" cy="3793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02" name="Copied Picture 302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471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47472" y="91440"/>
            <a:ext cx="6748459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11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|  Finansijska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stabilnost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bs-Latn-BA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-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likvidnost, </a:t>
            </a:r>
            <a:r>
              <a:rPr lang="bs-Latn-BA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zaduženost</a:t>
            </a:r>
            <a:endParaRPr lang="en-US" sz="2000" dirty="0">
              <a:latin typeface="+mj-lt"/>
            </a:endParaRPr>
          </a:p>
        </p:txBody>
      </p:sp>
      <p:sp>
        <p:nvSpPr>
          <p:cNvPr id="5" name="Text 2"/>
          <p:cNvSpPr/>
          <p:nvPr/>
        </p:nvSpPr>
        <p:spPr>
          <a:xfrm>
            <a:off x="274320" y="914400"/>
            <a:ext cx="49651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Bilans </a:t>
            </a:r>
            <a:r>
              <a:rPr lang="en-US" sz="1400" b="1" dirty="0" err="1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stanja</a:t>
            </a:r>
            <a:r>
              <a:rPr lang="en-US" sz="14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bs-Latn-BA" sz="14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-</a:t>
            </a:r>
            <a:r>
              <a:rPr lang="en-US" sz="14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ključne</a:t>
            </a:r>
            <a:r>
              <a:rPr lang="en-US" sz="14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stavke</a:t>
            </a:r>
            <a:r>
              <a:rPr lang="bs-Latn-BA" sz="14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                        </a:t>
            </a:r>
            <a:r>
              <a:rPr lang="bs-Latn-BA" sz="1050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(u mlrd. KM)</a:t>
            </a:r>
            <a:endParaRPr lang="en-US" sz="1400" dirty="0">
              <a:latin typeface="+mj-lt"/>
            </a:endParaRPr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964144"/>
              </p:ext>
            </p:extLst>
          </p:nvPr>
        </p:nvGraphicFramePr>
        <p:xfrm>
          <a:off x="256032" y="1280160"/>
          <a:ext cx="4983480" cy="3246122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1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 err="1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Pozicija</a:t>
                      </a:r>
                      <a:endParaRPr lang="en-US" sz="10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2024.</a:t>
                      </a:r>
                      <a:endParaRPr lang="en-US" sz="10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2025.</a:t>
                      </a:r>
                      <a:endParaRPr lang="en-US" sz="10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Δ</a:t>
                      </a:r>
                      <a:endParaRPr lang="en-US" sz="10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1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 err="1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Ukupna</a:t>
                      </a: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imovin</a:t>
                      </a:r>
                      <a:r>
                        <a:rPr lang="bs-Latn-BA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86,7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92,8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+7,0%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1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 </a:t>
                      </a:r>
                      <a:r>
                        <a:rPr lang="en-US" sz="1050" i="1" dirty="0" err="1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Dugoročna</a:t>
                      </a: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</a:t>
                      </a:r>
                      <a:r>
                        <a:rPr lang="en-US" sz="1050" i="1" dirty="0" err="1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imovina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50,6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53,9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+6,5%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1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 </a:t>
                      </a:r>
                      <a:r>
                        <a:rPr lang="en-US" sz="1050" i="1" dirty="0" err="1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Kratkoročna</a:t>
                      </a: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</a:t>
                      </a:r>
                      <a:r>
                        <a:rPr lang="en-US" sz="1050" i="1" dirty="0" err="1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imovina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36,1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38,9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+7,8%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1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 </a:t>
                      </a:r>
                      <a:r>
                        <a:rPr lang="en-US" sz="1050" i="1" dirty="0" err="1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Zalihe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7,2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7,6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+5,6%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1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 </a:t>
                      </a:r>
                      <a:r>
                        <a:rPr lang="en-US" sz="1050" i="1" dirty="0" err="1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Potraž</a:t>
                      </a:r>
                      <a:r>
                        <a:rPr lang="bs-Latn-BA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ivanja</a:t>
                      </a: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od </a:t>
                      </a:r>
                      <a:r>
                        <a:rPr lang="en-US" sz="1050" i="1" dirty="0" err="1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kupaca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13,1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14,4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+9,9%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1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 Novac </a:t>
                      </a:r>
                      <a:r>
                        <a:rPr lang="en-US" sz="1050" i="1" dirty="0" err="1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</a:t>
                      </a:r>
                      <a:r>
                        <a:rPr lang="en-US" sz="1050" i="1" dirty="0" err="1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ekv</a:t>
                      </a:r>
                      <a:r>
                        <a:rPr lang="bs-Latn-BA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ivalenti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8,4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9,1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+8,3%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1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 err="1">
                          <a:solidFill>
                            <a:srgbClr val="0F6E56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Ukupan</a:t>
                      </a:r>
                      <a:r>
                        <a:rPr lang="en-US" sz="1050" b="1" dirty="0">
                          <a:solidFill>
                            <a:srgbClr val="0F6E56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F6E56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kapital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F6E56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37,5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F6E56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41,2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F6E56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+9,9%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51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Dugoročne obaveze</a:t>
                      </a:r>
                      <a:endParaRPr lang="en-US" sz="1050" i="1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18,8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20,6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+9,6%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51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Kratkoročne obaveze</a:t>
                      </a:r>
                      <a:endParaRPr lang="en-US" sz="1050" i="1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30,4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31,0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+2,0%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51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 </a:t>
                      </a:r>
                      <a:r>
                        <a:rPr lang="bs-Latn-BA" sz="1050" i="1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- prema dobavljačima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11,2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11,9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+6,3%</a:t>
                      </a:r>
                      <a:endParaRPr lang="en-US" sz="10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Shape 3"/>
          <p:cNvSpPr/>
          <p:nvPr/>
        </p:nvSpPr>
        <p:spPr>
          <a:xfrm>
            <a:off x="5532120" y="1379999"/>
            <a:ext cx="3364992" cy="932688"/>
          </a:xfrm>
          <a:prstGeom prst="rect">
            <a:avLst/>
          </a:prstGeom>
          <a:solidFill>
            <a:srgbClr val="EEF4FC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8" name="Shape 4"/>
          <p:cNvSpPr/>
          <p:nvPr/>
        </p:nvSpPr>
        <p:spPr>
          <a:xfrm>
            <a:off x="5532120" y="1379999"/>
            <a:ext cx="137160" cy="932688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5"/>
          <p:cNvSpPr/>
          <p:nvPr/>
        </p:nvSpPr>
        <p:spPr>
          <a:xfrm>
            <a:off x="5715000" y="1425719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Tekuća likvidnost</a:t>
            </a:r>
            <a:endParaRPr lang="en-US" sz="1050" b="1" dirty="0">
              <a:latin typeface="+mj-lt"/>
            </a:endParaRPr>
          </a:p>
        </p:txBody>
      </p:sp>
      <p:sp>
        <p:nvSpPr>
          <p:cNvPr id="10" name="Text 6"/>
          <p:cNvSpPr/>
          <p:nvPr/>
        </p:nvSpPr>
        <p:spPr>
          <a:xfrm>
            <a:off x="5715000" y="1636031"/>
            <a:ext cx="3108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6E56"/>
                </a:solidFill>
                <a:latin typeface="+mj-lt"/>
                <a:ea typeface="Calibri" pitchFamily="34" charset="-122"/>
                <a:cs typeface="Calibri" pitchFamily="34" charset="-120"/>
              </a:rPr>
              <a:t>1,2</a:t>
            </a:r>
            <a:r>
              <a:rPr lang="bs-Latn-BA" sz="1700" b="1" dirty="0">
                <a:solidFill>
                  <a:srgbClr val="0F6E56"/>
                </a:solidFill>
                <a:latin typeface="+mj-lt"/>
                <a:ea typeface="Calibri" pitchFamily="34" charset="-122"/>
                <a:cs typeface="Calibri" pitchFamily="34" charset="-120"/>
              </a:rPr>
              <a:t>6</a:t>
            </a:r>
            <a:endParaRPr lang="en-US" sz="1700" dirty="0">
              <a:latin typeface="+mj-lt"/>
            </a:endParaRPr>
          </a:p>
        </p:txBody>
      </p:sp>
      <p:sp>
        <p:nvSpPr>
          <p:cNvPr id="11" name="Text 7"/>
          <p:cNvSpPr/>
          <p:nvPr/>
        </p:nvSpPr>
        <p:spPr>
          <a:xfrm>
            <a:off x="5715000" y="2038367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 err="1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Kratk</a:t>
            </a:r>
            <a:r>
              <a:rPr lang="bs-Latn-BA" sz="8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oročna</a:t>
            </a:r>
            <a:r>
              <a:rPr lang="en-US" sz="8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imovina / </a:t>
            </a:r>
            <a:r>
              <a:rPr lang="en-US" sz="850" dirty="0" err="1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kratk</a:t>
            </a:r>
            <a:r>
              <a:rPr lang="bs-Latn-BA" sz="8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oročne</a:t>
            </a:r>
            <a:r>
              <a:rPr lang="en-US" sz="8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obaveze &gt; 1,2 ✓</a:t>
            </a:r>
            <a:endParaRPr lang="en-US" sz="850" dirty="0">
              <a:latin typeface="+mj-lt"/>
            </a:endParaRPr>
          </a:p>
        </p:txBody>
      </p:sp>
      <p:sp>
        <p:nvSpPr>
          <p:cNvPr id="12" name="Shape 8"/>
          <p:cNvSpPr/>
          <p:nvPr/>
        </p:nvSpPr>
        <p:spPr>
          <a:xfrm>
            <a:off x="5532120" y="2431559"/>
            <a:ext cx="3364992" cy="932688"/>
          </a:xfrm>
          <a:prstGeom prst="rect">
            <a:avLst/>
          </a:prstGeom>
          <a:solidFill>
            <a:srgbClr val="EEF4FC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9"/>
          <p:cNvSpPr/>
          <p:nvPr/>
        </p:nvSpPr>
        <p:spPr>
          <a:xfrm>
            <a:off x="5532120" y="2431559"/>
            <a:ext cx="137160" cy="93268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5715000" y="2477279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Zaduženost</a:t>
            </a:r>
            <a:endParaRPr lang="en-US" sz="1050" b="1" dirty="0">
              <a:latin typeface="+mj-lt"/>
            </a:endParaRPr>
          </a:p>
        </p:txBody>
      </p:sp>
      <p:sp>
        <p:nvSpPr>
          <p:cNvPr id="15" name="Text 11"/>
          <p:cNvSpPr/>
          <p:nvPr/>
        </p:nvSpPr>
        <p:spPr>
          <a:xfrm>
            <a:off x="5715000" y="2687591"/>
            <a:ext cx="3108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C0392B"/>
                </a:solidFill>
                <a:latin typeface="+mj-lt"/>
                <a:ea typeface="Calibri" pitchFamily="34" charset="-122"/>
                <a:cs typeface="Calibri" pitchFamily="34" charset="-120"/>
              </a:rPr>
              <a:t>5</a:t>
            </a:r>
            <a:r>
              <a:rPr lang="bs-Latn-BA" sz="1700" b="1" dirty="0">
                <a:solidFill>
                  <a:srgbClr val="C0392B"/>
                </a:solidFill>
                <a:latin typeface="+mj-lt"/>
                <a:ea typeface="Calibri" pitchFamily="34" charset="-122"/>
                <a:cs typeface="Calibri" pitchFamily="34" charset="-120"/>
              </a:rPr>
              <a:t>3</a:t>
            </a:r>
            <a:r>
              <a:rPr lang="en-US" sz="1700" b="1" dirty="0">
                <a:solidFill>
                  <a:srgbClr val="C0392B"/>
                </a:solidFill>
                <a:latin typeface="+mj-lt"/>
                <a:ea typeface="Calibri" pitchFamily="34" charset="-122"/>
                <a:cs typeface="Calibri" pitchFamily="34" charset="-120"/>
              </a:rPr>
              <a:t>,</a:t>
            </a:r>
            <a:r>
              <a:rPr lang="bs-Latn-BA" sz="1700" b="1" dirty="0">
                <a:solidFill>
                  <a:srgbClr val="C0392B"/>
                </a:solidFill>
                <a:latin typeface="+mj-lt"/>
                <a:ea typeface="Calibri" pitchFamily="34" charset="-122"/>
                <a:cs typeface="Calibri" pitchFamily="34" charset="-120"/>
              </a:rPr>
              <a:t>2</a:t>
            </a:r>
            <a:r>
              <a:rPr lang="en-US" sz="1700" b="1" dirty="0">
                <a:solidFill>
                  <a:srgbClr val="C0392B"/>
                </a:solidFill>
                <a:latin typeface="+mj-lt"/>
                <a:ea typeface="Calibri" pitchFamily="34" charset="-122"/>
                <a:cs typeface="Calibri" pitchFamily="34" charset="-120"/>
              </a:rPr>
              <a:t>%</a:t>
            </a:r>
            <a:endParaRPr lang="en-US" sz="1700" dirty="0">
              <a:latin typeface="+mj-lt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5715000" y="3089927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Tuđi kapital </a:t>
            </a:r>
            <a:r>
              <a:rPr lang="en-US" sz="850" dirty="0" err="1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dominira</a:t>
            </a:r>
            <a:r>
              <a:rPr lang="en-US" sz="8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bs-Latn-BA" sz="8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-</a:t>
            </a:r>
            <a:r>
              <a:rPr lang="en-US" sz="8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rizik refinansiranja</a:t>
            </a:r>
            <a:endParaRPr lang="en-US" sz="850" dirty="0">
              <a:latin typeface="+mj-lt"/>
            </a:endParaRPr>
          </a:p>
        </p:txBody>
      </p:sp>
      <p:sp>
        <p:nvSpPr>
          <p:cNvPr id="17" name="Shape 13"/>
          <p:cNvSpPr/>
          <p:nvPr/>
        </p:nvSpPr>
        <p:spPr>
          <a:xfrm>
            <a:off x="5532120" y="3483119"/>
            <a:ext cx="3364992" cy="932688"/>
          </a:xfrm>
          <a:prstGeom prst="rect">
            <a:avLst/>
          </a:prstGeom>
          <a:solidFill>
            <a:srgbClr val="EEF4FC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5532120" y="3483119"/>
            <a:ext cx="137160" cy="93268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5715000" y="3528839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 err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Koef</a:t>
            </a:r>
            <a:r>
              <a:rPr lang="bs-Latn-BA" sz="1000" b="1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icijent</a:t>
            </a:r>
            <a:r>
              <a:rPr lang="en-US" sz="1000" b="1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b="1" dirty="0" err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naplate</a:t>
            </a:r>
            <a:r>
              <a:rPr lang="en-US" sz="1000" b="1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b="1" dirty="0" err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potraž</a:t>
            </a:r>
            <a:r>
              <a:rPr lang="bs-Latn-BA" sz="1000" b="1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ivanja</a:t>
            </a:r>
            <a:endParaRPr lang="en-US" sz="1000" b="1" dirty="0">
              <a:latin typeface="+mj-lt"/>
            </a:endParaRPr>
          </a:p>
        </p:txBody>
      </p:sp>
      <p:sp>
        <p:nvSpPr>
          <p:cNvPr id="20" name="Text 16"/>
          <p:cNvSpPr/>
          <p:nvPr/>
        </p:nvSpPr>
        <p:spPr>
          <a:xfrm>
            <a:off x="5715000" y="3739151"/>
            <a:ext cx="3108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sz="17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53</a:t>
            </a:r>
            <a:r>
              <a:rPr lang="en-US" sz="17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 dana</a:t>
            </a:r>
            <a:endParaRPr lang="en-US" sz="1700" dirty="0">
              <a:latin typeface="+mj-lt"/>
            </a:endParaRPr>
          </a:p>
        </p:txBody>
      </p:sp>
      <p:sp>
        <p:nvSpPr>
          <p:cNvPr id="21" name="Text 17"/>
          <p:cNvSpPr/>
          <p:nvPr/>
        </p:nvSpPr>
        <p:spPr>
          <a:xfrm>
            <a:off x="5715000" y="4141487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50" dirty="0" err="1">
                <a:solidFill>
                  <a:srgbClr val="1A1A2E"/>
                </a:solidFill>
                <a:latin typeface="Montserrat" pitchFamily="2" charset="0"/>
                <a:ea typeface="Calibri" pitchFamily="34" charset="-122"/>
                <a:cs typeface="Calibri" pitchFamily="34" charset="-120"/>
              </a:rPr>
              <a:t>Potraž</a:t>
            </a:r>
            <a:r>
              <a:rPr lang="bs-Latn-BA" sz="850" dirty="0">
                <a:solidFill>
                  <a:srgbClr val="1A1A2E"/>
                </a:solidFill>
                <a:latin typeface="Montserrat" pitchFamily="2" charset="0"/>
                <a:ea typeface="Calibri" pitchFamily="34" charset="-122"/>
                <a:cs typeface="Calibri" pitchFamily="34" charset="-120"/>
              </a:rPr>
              <a:t>ivanja od</a:t>
            </a:r>
            <a:r>
              <a:rPr lang="en-US" sz="850" dirty="0">
                <a:solidFill>
                  <a:srgbClr val="1A1A2E"/>
                </a:solidFill>
                <a:latin typeface="Montserrat" pitchFamily="2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1A1A2E"/>
                </a:solidFill>
                <a:latin typeface="Montserrat" pitchFamily="2" charset="0"/>
                <a:ea typeface="Calibri" pitchFamily="34" charset="-122"/>
                <a:cs typeface="Calibri" pitchFamily="34" charset="-120"/>
              </a:rPr>
              <a:t>kup</a:t>
            </a:r>
            <a:r>
              <a:rPr lang="bs-Latn-BA" sz="850" dirty="0">
                <a:solidFill>
                  <a:srgbClr val="1A1A2E"/>
                </a:solidFill>
                <a:latin typeface="Montserrat" pitchFamily="2" charset="0"/>
                <a:ea typeface="Calibri" pitchFamily="34" charset="-122"/>
                <a:cs typeface="Calibri" pitchFamily="34" charset="-120"/>
              </a:rPr>
              <a:t>aca</a:t>
            </a:r>
            <a:r>
              <a:rPr lang="en-US" sz="850" dirty="0">
                <a:solidFill>
                  <a:srgbClr val="1A1A2E"/>
                </a:solidFill>
                <a:latin typeface="Montserrat" pitchFamily="2" charset="0"/>
                <a:ea typeface="Calibri" pitchFamily="34" charset="-122"/>
                <a:cs typeface="Calibri" pitchFamily="34" charset="-120"/>
              </a:rPr>
              <a:t> × 365 / </a:t>
            </a:r>
            <a:r>
              <a:rPr lang="en-US" sz="850" dirty="0" err="1">
                <a:solidFill>
                  <a:srgbClr val="1A1A2E"/>
                </a:solidFill>
                <a:latin typeface="Montserrat" pitchFamily="2" charset="0"/>
                <a:ea typeface="Calibri" pitchFamily="34" charset="-122"/>
                <a:cs typeface="Calibri" pitchFamily="34" charset="-120"/>
              </a:rPr>
              <a:t>Prihodi</a:t>
            </a:r>
            <a:endParaRPr lang="en-US" sz="850" dirty="0">
              <a:latin typeface="Montserrat" pitchFamily="2" charset="0"/>
            </a:endParaRPr>
          </a:p>
        </p:txBody>
      </p:sp>
      <p:pic>
        <p:nvPicPr>
          <p:cNvPr id="29" name="Copied Picture 29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155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3CC385-4081-62F7-4F30-2A2EFCE37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F7B2AA8-8700-807F-298B-EE672061CDB1}"/>
              </a:ext>
            </a:extLst>
          </p:cNvPr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8DCCD180-4C73-E3DF-8DFB-CC1DED2769A0}"/>
              </a:ext>
            </a:extLst>
          </p:cNvPr>
          <p:cNvSpPr/>
          <p:nvPr/>
        </p:nvSpPr>
        <p:spPr>
          <a:xfrm>
            <a:off x="347472" y="9144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12</a:t>
            </a:r>
            <a:r>
              <a:rPr lang="en-US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|  Top </a:t>
            </a: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10 </a:t>
            </a:r>
            <a:r>
              <a:rPr lang="en-US" sz="21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kompanij</a:t>
            </a: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a po prihodu</a:t>
            </a:r>
            <a:r>
              <a:rPr lang="en-US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2025.</a:t>
            </a: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godine</a:t>
            </a:r>
            <a:endParaRPr lang="en-US" sz="2100" dirty="0">
              <a:latin typeface="+mj-lt"/>
            </a:endParaRPr>
          </a:p>
        </p:txBody>
      </p:sp>
      <p:sp>
        <p:nvSpPr>
          <p:cNvPr id="13" name="Text 6">
            <a:extLst>
              <a:ext uri="{FF2B5EF4-FFF2-40B4-BE49-F238E27FC236}">
                <a16:creationId xmlns:a16="http://schemas.microsoft.com/office/drawing/2014/main" id="{D1FACC86-B880-DCBF-C15A-579F186B60EF}"/>
              </a:ext>
            </a:extLst>
          </p:cNvPr>
          <p:cNvSpPr/>
          <p:nvPr/>
        </p:nvSpPr>
        <p:spPr>
          <a:xfrm>
            <a:off x="805431" y="4302483"/>
            <a:ext cx="7471198" cy="60415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Top 10 kompanija po prihodu čini 9,1% ukupnih </a:t>
            </a:r>
            <a:r>
              <a:rPr lang="en-US" sz="1600" dirty="0" err="1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prihoda</a:t>
            </a:r>
            <a:r>
              <a:rPr lang="en-US" sz="1600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 F</a:t>
            </a:r>
            <a:r>
              <a:rPr lang="bs-Latn-BA" sz="1600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ederacije </a:t>
            </a:r>
            <a:r>
              <a:rPr lang="en-US" sz="1600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BiH (7,23 mlrd. KM od 79,3 mlrd. KM).</a:t>
            </a:r>
            <a:endParaRPr lang="en-US" sz="1600" dirty="0">
              <a:solidFill>
                <a:srgbClr val="1E428A"/>
              </a:solidFill>
              <a:latin typeface="+mj-lt"/>
            </a:endParaRPr>
          </a:p>
        </p:txBody>
      </p:sp>
      <p:sp>
        <p:nvSpPr>
          <p:cNvPr id="200" name="ct"/>
          <p:cNvSpPr txBox="1"/>
          <p:nvPr/>
        </p:nvSpPr>
        <p:spPr>
          <a:xfrm>
            <a:off x="254000" y="1000402"/>
            <a:ext cx="3111500" cy="203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000" b="1" dirty="0">
                <a:solidFill>
                  <a:srgbClr val="8496B0"/>
                </a:solidFill>
                <a:latin typeface="+mj-lt"/>
              </a:rPr>
              <a:t>NAZIV DRUŠTVA</a:t>
            </a:r>
          </a:p>
        </p:txBody>
      </p:sp>
      <p:sp>
        <p:nvSpPr>
          <p:cNvPr id="201" name="ct"/>
          <p:cNvSpPr txBox="1"/>
          <p:nvPr/>
        </p:nvSpPr>
        <p:spPr>
          <a:xfrm>
            <a:off x="6997700" y="1000402"/>
            <a:ext cx="1930400" cy="203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000" b="1" dirty="0">
                <a:solidFill>
                  <a:srgbClr val="8496B0"/>
                </a:solidFill>
                <a:latin typeface="+mj-lt"/>
              </a:rPr>
              <a:t>UKUPNI PRIHODI (KM)</a:t>
            </a:r>
          </a:p>
        </p:txBody>
      </p:sp>
      <p:sp>
        <p:nvSpPr>
          <p:cNvPr id="202" name="cr"/>
          <p:cNvSpPr/>
          <p:nvPr/>
        </p:nvSpPr>
        <p:spPr>
          <a:xfrm>
            <a:off x="254000" y="1241702"/>
            <a:ext cx="8674100" cy="9525"/>
          </a:xfrm>
          <a:prstGeom prst="rect">
            <a:avLst/>
          </a:prstGeom>
          <a:solidFill>
            <a:srgbClr val="C8D2E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3" name="cr"/>
          <p:cNvSpPr/>
          <p:nvPr/>
        </p:nvSpPr>
        <p:spPr>
          <a:xfrm>
            <a:off x="3403600" y="1375052"/>
            <a:ext cx="3594100" cy="1651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4" name="cr"/>
          <p:cNvSpPr/>
          <p:nvPr/>
        </p:nvSpPr>
        <p:spPr>
          <a:xfrm>
            <a:off x="3403600" y="1646832"/>
            <a:ext cx="3594100" cy="1651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5" name="cr"/>
          <p:cNvSpPr/>
          <p:nvPr/>
        </p:nvSpPr>
        <p:spPr>
          <a:xfrm>
            <a:off x="3403600" y="1918612"/>
            <a:ext cx="3594100" cy="1651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6" name="cr"/>
          <p:cNvSpPr/>
          <p:nvPr/>
        </p:nvSpPr>
        <p:spPr>
          <a:xfrm>
            <a:off x="3403600" y="2190392"/>
            <a:ext cx="3594100" cy="1651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7" name="cr"/>
          <p:cNvSpPr/>
          <p:nvPr/>
        </p:nvSpPr>
        <p:spPr>
          <a:xfrm>
            <a:off x="3403600" y="2462172"/>
            <a:ext cx="3594100" cy="1651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8" name="cr"/>
          <p:cNvSpPr/>
          <p:nvPr/>
        </p:nvSpPr>
        <p:spPr>
          <a:xfrm>
            <a:off x="3403600" y="2733952"/>
            <a:ext cx="3594100" cy="1651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9" name="cr"/>
          <p:cNvSpPr/>
          <p:nvPr/>
        </p:nvSpPr>
        <p:spPr>
          <a:xfrm>
            <a:off x="3403600" y="3005732"/>
            <a:ext cx="3594100" cy="1651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0" name="cr"/>
          <p:cNvSpPr/>
          <p:nvPr/>
        </p:nvSpPr>
        <p:spPr>
          <a:xfrm>
            <a:off x="3403600" y="3277512"/>
            <a:ext cx="3594100" cy="1651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1" name="cr"/>
          <p:cNvSpPr/>
          <p:nvPr/>
        </p:nvSpPr>
        <p:spPr>
          <a:xfrm>
            <a:off x="3403600" y="3549292"/>
            <a:ext cx="3594100" cy="1651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2" name="cr"/>
          <p:cNvSpPr/>
          <p:nvPr/>
        </p:nvSpPr>
        <p:spPr>
          <a:xfrm>
            <a:off x="3403600" y="3821072"/>
            <a:ext cx="3594100" cy="1651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3" name="cr"/>
          <p:cNvSpPr/>
          <p:nvPr/>
        </p:nvSpPr>
        <p:spPr>
          <a:xfrm>
            <a:off x="3403600" y="1375052"/>
            <a:ext cx="3594100" cy="165100"/>
          </a:xfrm>
          <a:prstGeom prst="rect">
            <a:avLst/>
          </a:prstGeom>
          <a:solidFill>
            <a:srgbClr val="F2A90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4" name="cr"/>
          <p:cNvSpPr/>
          <p:nvPr/>
        </p:nvSpPr>
        <p:spPr>
          <a:xfrm>
            <a:off x="3403600" y="1646832"/>
            <a:ext cx="2321792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5" name="cr"/>
          <p:cNvSpPr/>
          <p:nvPr/>
        </p:nvSpPr>
        <p:spPr>
          <a:xfrm>
            <a:off x="3403600" y="1918612"/>
            <a:ext cx="2274851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6" name="cr"/>
          <p:cNvSpPr/>
          <p:nvPr/>
        </p:nvSpPr>
        <p:spPr>
          <a:xfrm>
            <a:off x="3403600" y="2190392"/>
            <a:ext cx="1591505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7" name="cr"/>
          <p:cNvSpPr/>
          <p:nvPr/>
        </p:nvSpPr>
        <p:spPr>
          <a:xfrm>
            <a:off x="3403600" y="2462172"/>
            <a:ext cx="1472023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8" name="cr"/>
          <p:cNvSpPr/>
          <p:nvPr/>
        </p:nvSpPr>
        <p:spPr>
          <a:xfrm>
            <a:off x="3403600" y="2733952"/>
            <a:ext cx="1218202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9" name="cr"/>
          <p:cNvSpPr/>
          <p:nvPr/>
        </p:nvSpPr>
        <p:spPr>
          <a:xfrm>
            <a:off x="3403600" y="3005732"/>
            <a:ext cx="1183128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20" name="cr"/>
          <p:cNvSpPr/>
          <p:nvPr/>
        </p:nvSpPr>
        <p:spPr>
          <a:xfrm>
            <a:off x="3403600" y="3277512"/>
            <a:ext cx="1137430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21" name="cr"/>
          <p:cNvSpPr/>
          <p:nvPr/>
        </p:nvSpPr>
        <p:spPr>
          <a:xfrm>
            <a:off x="3403600" y="3549292"/>
            <a:ext cx="1040398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22" name="cr"/>
          <p:cNvSpPr/>
          <p:nvPr/>
        </p:nvSpPr>
        <p:spPr>
          <a:xfrm>
            <a:off x="3403600" y="3821072"/>
            <a:ext cx="881222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23" name="ct"/>
          <p:cNvSpPr txBox="1"/>
          <p:nvPr/>
        </p:nvSpPr>
        <p:spPr>
          <a:xfrm>
            <a:off x="254000" y="1330602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1" dirty="0">
                <a:solidFill>
                  <a:srgbClr val="1F3864"/>
                </a:solidFill>
                <a:latin typeface="+mj-lt"/>
              </a:rPr>
              <a:t>Bingo d.o.o. Tuzla</a:t>
            </a:r>
          </a:p>
        </p:txBody>
      </p:sp>
      <p:sp>
        <p:nvSpPr>
          <p:cNvPr id="224" name="ct"/>
          <p:cNvSpPr txBox="1"/>
          <p:nvPr/>
        </p:nvSpPr>
        <p:spPr>
          <a:xfrm>
            <a:off x="7023100" y="1330602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1" dirty="0">
                <a:solidFill>
                  <a:srgbClr val="1E428A"/>
                </a:solidFill>
                <a:latin typeface="+mj-lt"/>
              </a:rPr>
              <a:t>2,31 mlrd</a:t>
            </a:r>
          </a:p>
        </p:txBody>
      </p:sp>
      <p:sp>
        <p:nvSpPr>
          <p:cNvPr id="225" name="ct"/>
          <p:cNvSpPr txBox="1"/>
          <p:nvPr/>
        </p:nvSpPr>
        <p:spPr>
          <a:xfrm>
            <a:off x="254000" y="1602382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JP Elektroprivreda BiH d.d. Sarajevo</a:t>
            </a:r>
          </a:p>
        </p:txBody>
      </p:sp>
      <p:sp>
        <p:nvSpPr>
          <p:cNvPr id="226" name="ct"/>
          <p:cNvSpPr txBox="1"/>
          <p:nvPr/>
        </p:nvSpPr>
        <p:spPr>
          <a:xfrm>
            <a:off x="7023100" y="1602382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1,49 mlrd</a:t>
            </a:r>
          </a:p>
        </p:txBody>
      </p:sp>
      <p:sp>
        <p:nvSpPr>
          <p:cNvPr id="227" name="ct"/>
          <p:cNvSpPr txBox="1"/>
          <p:nvPr/>
        </p:nvSpPr>
        <p:spPr>
          <a:xfrm>
            <a:off x="254000" y="1874162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Holdina d.o.o. Sarajevo</a:t>
            </a:r>
          </a:p>
        </p:txBody>
      </p:sp>
      <p:sp>
        <p:nvSpPr>
          <p:cNvPr id="228" name="ct"/>
          <p:cNvSpPr txBox="1"/>
          <p:nvPr/>
        </p:nvSpPr>
        <p:spPr>
          <a:xfrm>
            <a:off x="7023100" y="1874162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1,46 mlrd</a:t>
            </a:r>
          </a:p>
        </p:txBody>
      </p:sp>
      <p:sp>
        <p:nvSpPr>
          <p:cNvPr id="229" name="ct"/>
          <p:cNvSpPr txBox="1"/>
          <p:nvPr/>
        </p:nvSpPr>
        <p:spPr>
          <a:xfrm>
            <a:off x="254000" y="2145942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Hifa-Oil d.o.o. Tešanj</a:t>
            </a:r>
          </a:p>
        </p:txBody>
      </p:sp>
      <p:sp>
        <p:nvSpPr>
          <p:cNvPr id="230" name="ct"/>
          <p:cNvSpPr txBox="1"/>
          <p:nvPr/>
        </p:nvSpPr>
        <p:spPr>
          <a:xfrm>
            <a:off x="7023100" y="2145942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1,02 mlrd</a:t>
            </a:r>
          </a:p>
        </p:txBody>
      </p:sp>
      <p:sp>
        <p:nvSpPr>
          <p:cNvPr id="231" name="ct"/>
          <p:cNvSpPr txBox="1"/>
          <p:nvPr/>
        </p:nvSpPr>
        <p:spPr>
          <a:xfrm>
            <a:off x="254000" y="2417722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Boreas d.o.o. Kreševo</a:t>
            </a:r>
          </a:p>
        </p:txBody>
      </p:sp>
      <p:sp>
        <p:nvSpPr>
          <p:cNvPr id="232" name="ct"/>
          <p:cNvSpPr txBox="1"/>
          <p:nvPr/>
        </p:nvSpPr>
        <p:spPr>
          <a:xfrm>
            <a:off x="7023100" y="2417722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946 mln</a:t>
            </a:r>
          </a:p>
        </p:txBody>
      </p:sp>
      <p:sp>
        <p:nvSpPr>
          <p:cNvPr id="233" name="ct"/>
          <p:cNvSpPr txBox="1"/>
          <p:nvPr/>
        </p:nvSpPr>
        <p:spPr>
          <a:xfrm>
            <a:off x="254000" y="2689502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Hifa-Petrol d.o.o. Vogošća</a:t>
            </a:r>
          </a:p>
        </p:txBody>
      </p:sp>
      <p:sp>
        <p:nvSpPr>
          <p:cNvPr id="234" name="ct"/>
          <p:cNvSpPr txBox="1"/>
          <p:nvPr/>
        </p:nvSpPr>
        <p:spPr>
          <a:xfrm>
            <a:off x="7023100" y="2689502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783 mln</a:t>
            </a:r>
          </a:p>
        </p:txBody>
      </p:sp>
      <p:sp>
        <p:nvSpPr>
          <p:cNvPr id="235" name="ct"/>
          <p:cNvSpPr txBox="1"/>
          <p:nvPr/>
        </p:nvSpPr>
        <p:spPr>
          <a:xfrm>
            <a:off x="254000" y="2961282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Philip Morris BH d.o.o. Sarajevo</a:t>
            </a:r>
          </a:p>
        </p:txBody>
      </p:sp>
      <p:sp>
        <p:nvSpPr>
          <p:cNvPr id="236" name="ct"/>
          <p:cNvSpPr txBox="1"/>
          <p:nvPr/>
        </p:nvSpPr>
        <p:spPr>
          <a:xfrm>
            <a:off x="7023100" y="2961282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760 mln</a:t>
            </a:r>
          </a:p>
        </p:txBody>
      </p:sp>
      <p:sp>
        <p:nvSpPr>
          <p:cNvPr id="237" name="ct"/>
          <p:cNvSpPr txBox="1"/>
          <p:nvPr/>
        </p:nvSpPr>
        <p:spPr>
          <a:xfrm>
            <a:off x="254000" y="3233062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Konzum d.o.o. Sarajevo</a:t>
            </a:r>
          </a:p>
        </p:txBody>
      </p:sp>
      <p:sp>
        <p:nvSpPr>
          <p:cNvPr id="238" name="ct"/>
          <p:cNvSpPr txBox="1"/>
          <p:nvPr/>
        </p:nvSpPr>
        <p:spPr>
          <a:xfrm>
            <a:off x="7023100" y="3233062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731 mln</a:t>
            </a:r>
          </a:p>
        </p:txBody>
      </p:sp>
      <p:sp>
        <p:nvSpPr>
          <p:cNvPr id="239" name="ct"/>
          <p:cNvSpPr txBox="1"/>
          <p:nvPr/>
        </p:nvSpPr>
        <p:spPr>
          <a:xfrm>
            <a:off x="254000" y="3504842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Nova Željezara Zenica d.o.o.</a:t>
            </a:r>
          </a:p>
        </p:txBody>
      </p:sp>
      <p:sp>
        <p:nvSpPr>
          <p:cNvPr id="240" name="ct"/>
          <p:cNvSpPr txBox="1"/>
          <p:nvPr/>
        </p:nvSpPr>
        <p:spPr>
          <a:xfrm>
            <a:off x="7023100" y="3504842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668 mln</a:t>
            </a:r>
          </a:p>
        </p:txBody>
      </p:sp>
      <p:sp>
        <p:nvSpPr>
          <p:cNvPr id="241" name="ct"/>
          <p:cNvSpPr txBox="1"/>
          <p:nvPr/>
        </p:nvSpPr>
        <p:spPr>
          <a:xfrm>
            <a:off x="254000" y="3776622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BH Telecom d.d. Sarajevo</a:t>
            </a:r>
          </a:p>
        </p:txBody>
      </p:sp>
      <p:sp>
        <p:nvSpPr>
          <p:cNvPr id="242" name="ct"/>
          <p:cNvSpPr txBox="1"/>
          <p:nvPr/>
        </p:nvSpPr>
        <p:spPr>
          <a:xfrm>
            <a:off x="7023100" y="3776622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566 mln</a:t>
            </a:r>
          </a:p>
        </p:txBody>
      </p:sp>
      <p:pic>
        <p:nvPicPr>
          <p:cNvPr id="243" name="Copied Picture 243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500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2603F0-A7E4-606A-0263-05149E3B7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179D4D0-8155-386E-08A4-2556711612CE}"/>
              </a:ext>
            </a:extLst>
          </p:cNvPr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7F372587-4B00-B422-A558-26B1A7C530BF}"/>
              </a:ext>
            </a:extLst>
          </p:cNvPr>
          <p:cNvSpPr/>
          <p:nvPr/>
        </p:nvSpPr>
        <p:spPr>
          <a:xfrm>
            <a:off x="347472" y="9144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13</a:t>
            </a:r>
            <a:r>
              <a:rPr lang="en-US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|  Top </a:t>
            </a:r>
            <a:r>
              <a:rPr lang="en-US" sz="21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kompanije</a:t>
            </a:r>
            <a:r>
              <a:rPr lang="en-US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po dobiti </a:t>
            </a:r>
            <a:r>
              <a:rPr lang="en-US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2025.</a:t>
            </a: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godine</a:t>
            </a:r>
            <a:endParaRPr lang="en-US" sz="2100" dirty="0">
              <a:latin typeface="+mj-lt"/>
            </a:endParaRPr>
          </a:p>
        </p:txBody>
      </p:sp>
      <p:sp>
        <p:nvSpPr>
          <p:cNvPr id="200" name="ct"/>
          <p:cNvSpPr txBox="1"/>
          <p:nvPr/>
        </p:nvSpPr>
        <p:spPr>
          <a:xfrm>
            <a:off x="254000" y="917285"/>
            <a:ext cx="3111500" cy="203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000" b="1" dirty="0">
                <a:solidFill>
                  <a:srgbClr val="8496B0"/>
                </a:solidFill>
                <a:latin typeface="+mj-lt"/>
              </a:rPr>
              <a:t>NAZIV DRUŠTVA</a:t>
            </a:r>
          </a:p>
        </p:txBody>
      </p:sp>
      <p:sp>
        <p:nvSpPr>
          <p:cNvPr id="201" name="ct"/>
          <p:cNvSpPr txBox="1"/>
          <p:nvPr/>
        </p:nvSpPr>
        <p:spPr>
          <a:xfrm>
            <a:off x="6997700" y="917285"/>
            <a:ext cx="1930400" cy="203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000" b="1" dirty="0">
                <a:solidFill>
                  <a:srgbClr val="8496B0"/>
                </a:solidFill>
                <a:latin typeface="+mj-lt"/>
              </a:rPr>
              <a:t>UKUPNA DOBIT (KM)</a:t>
            </a:r>
          </a:p>
        </p:txBody>
      </p:sp>
      <p:sp>
        <p:nvSpPr>
          <p:cNvPr id="202" name="cr"/>
          <p:cNvSpPr/>
          <p:nvPr/>
        </p:nvSpPr>
        <p:spPr>
          <a:xfrm>
            <a:off x="254000" y="1158585"/>
            <a:ext cx="8674100" cy="9525"/>
          </a:xfrm>
          <a:prstGeom prst="rect">
            <a:avLst/>
          </a:prstGeom>
          <a:solidFill>
            <a:srgbClr val="C8D2E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3" name="cr"/>
          <p:cNvSpPr/>
          <p:nvPr/>
        </p:nvSpPr>
        <p:spPr>
          <a:xfrm>
            <a:off x="3403600" y="1291935"/>
            <a:ext cx="3594100" cy="1651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3" name="cr"/>
          <p:cNvSpPr/>
          <p:nvPr/>
        </p:nvSpPr>
        <p:spPr>
          <a:xfrm>
            <a:off x="3403600" y="1291935"/>
            <a:ext cx="3594100" cy="165100"/>
          </a:xfrm>
          <a:prstGeom prst="rect">
            <a:avLst/>
          </a:prstGeom>
          <a:solidFill>
            <a:srgbClr val="F2A90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4" name="cr"/>
          <p:cNvSpPr/>
          <p:nvPr/>
        </p:nvSpPr>
        <p:spPr>
          <a:xfrm>
            <a:off x="3403600" y="1563715"/>
            <a:ext cx="3313853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5" name="cr"/>
          <p:cNvSpPr/>
          <p:nvPr/>
        </p:nvSpPr>
        <p:spPr>
          <a:xfrm>
            <a:off x="3403600" y="1835495"/>
            <a:ext cx="2179818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6" name="cr"/>
          <p:cNvSpPr/>
          <p:nvPr/>
        </p:nvSpPr>
        <p:spPr>
          <a:xfrm>
            <a:off x="3403600" y="2107275"/>
            <a:ext cx="1951479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7" name="cr"/>
          <p:cNvSpPr/>
          <p:nvPr/>
        </p:nvSpPr>
        <p:spPr>
          <a:xfrm>
            <a:off x="3403600" y="2379055"/>
            <a:ext cx="1713086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8" name="cr"/>
          <p:cNvSpPr/>
          <p:nvPr/>
        </p:nvSpPr>
        <p:spPr>
          <a:xfrm>
            <a:off x="3403600" y="2650835"/>
            <a:ext cx="1385996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19" name="cr"/>
          <p:cNvSpPr/>
          <p:nvPr/>
        </p:nvSpPr>
        <p:spPr>
          <a:xfrm>
            <a:off x="3403600" y="2922615"/>
            <a:ext cx="1378758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20" name="cr"/>
          <p:cNvSpPr/>
          <p:nvPr/>
        </p:nvSpPr>
        <p:spPr>
          <a:xfrm>
            <a:off x="3403600" y="3194395"/>
            <a:ext cx="1205997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21" name="cr"/>
          <p:cNvSpPr/>
          <p:nvPr/>
        </p:nvSpPr>
        <p:spPr>
          <a:xfrm>
            <a:off x="3403600" y="3466175"/>
            <a:ext cx="1110678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22" name="cr"/>
          <p:cNvSpPr/>
          <p:nvPr/>
        </p:nvSpPr>
        <p:spPr>
          <a:xfrm>
            <a:off x="3403600" y="3737955"/>
            <a:ext cx="1047790" cy="165100"/>
          </a:xfrm>
          <a:prstGeom prst="rect">
            <a:avLst/>
          </a:prstGeom>
          <a:solidFill>
            <a:srgbClr val="1E428A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23" name="ct"/>
          <p:cNvSpPr txBox="1"/>
          <p:nvPr/>
        </p:nvSpPr>
        <p:spPr>
          <a:xfrm>
            <a:off x="254000" y="1247485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1" dirty="0">
                <a:solidFill>
                  <a:srgbClr val="1F3864"/>
                </a:solidFill>
                <a:latin typeface="+mj-lt"/>
              </a:rPr>
              <a:t>Bingo d.o.o. Tuzla</a:t>
            </a:r>
          </a:p>
        </p:txBody>
      </p:sp>
      <p:sp>
        <p:nvSpPr>
          <p:cNvPr id="224" name="ct"/>
          <p:cNvSpPr txBox="1"/>
          <p:nvPr/>
        </p:nvSpPr>
        <p:spPr>
          <a:xfrm>
            <a:off x="7023100" y="1247485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1" dirty="0">
                <a:solidFill>
                  <a:srgbClr val="1E428A"/>
                </a:solidFill>
                <a:latin typeface="+mj-lt"/>
              </a:rPr>
              <a:t>128,6 mln</a:t>
            </a:r>
          </a:p>
        </p:txBody>
      </p:sp>
      <p:sp>
        <p:nvSpPr>
          <p:cNvPr id="225" name="ct"/>
          <p:cNvSpPr txBox="1"/>
          <p:nvPr/>
        </p:nvSpPr>
        <p:spPr>
          <a:xfrm>
            <a:off x="254000" y="1519265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DPMetals BH d.o.o. Vareš</a:t>
            </a:r>
          </a:p>
        </p:txBody>
      </p:sp>
      <p:sp>
        <p:nvSpPr>
          <p:cNvPr id="226" name="ct"/>
          <p:cNvSpPr txBox="1"/>
          <p:nvPr/>
        </p:nvSpPr>
        <p:spPr>
          <a:xfrm>
            <a:off x="7023100" y="1519265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118,6 mln</a:t>
            </a:r>
          </a:p>
        </p:txBody>
      </p:sp>
      <p:sp>
        <p:nvSpPr>
          <p:cNvPr id="227" name="ct"/>
          <p:cNvSpPr txBox="1"/>
          <p:nvPr/>
        </p:nvSpPr>
        <p:spPr>
          <a:xfrm>
            <a:off x="254000" y="1791045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Lager d.o.o. Posušje</a:t>
            </a:r>
          </a:p>
        </p:txBody>
      </p:sp>
      <p:sp>
        <p:nvSpPr>
          <p:cNvPr id="228" name="ct"/>
          <p:cNvSpPr txBox="1"/>
          <p:nvPr/>
        </p:nvSpPr>
        <p:spPr>
          <a:xfrm>
            <a:off x="7023100" y="1791045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78,0 mln</a:t>
            </a:r>
          </a:p>
        </p:txBody>
      </p:sp>
      <p:sp>
        <p:nvSpPr>
          <p:cNvPr id="229" name="ct"/>
          <p:cNvSpPr txBox="1"/>
          <p:nvPr/>
        </p:nvSpPr>
        <p:spPr>
          <a:xfrm>
            <a:off x="254000" y="2062825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BH Telecom d.d. Sarajevo</a:t>
            </a:r>
          </a:p>
        </p:txBody>
      </p:sp>
      <p:sp>
        <p:nvSpPr>
          <p:cNvPr id="230" name="ct"/>
          <p:cNvSpPr txBox="1"/>
          <p:nvPr/>
        </p:nvSpPr>
        <p:spPr>
          <a:xfrm>
            <a:off x="7023100" y="2062825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69,8 mln</a:t>
            </a:r>
          </a:p>
        </p:txBody>
      </p:sp>
      <p:sp>
        <p:nvSpPr>
          <p:cNvPr id="231" name="ct"/>
          <p:cNvSpPr txBox="1"/>
          <p:nvPr/>
        </p:nvSpPr>
        <p:spPr>
          <a:xfrm>
            <a:off x="254000" y="2334605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Heidelberg Materials Cement BiH</a:t>
            </a:r>
          </a:p>
        </p:txBody>
      </p:sp>
      <p:sp>
        <p:nvSpPr>
          <p:cNvPr id="232" name="ct"/>
          <p:cNvSpPr txBox="1"/>
          <p:nvPr/>
        </p:nvSpPr>
        <p:spPr>
          <a:xfrm>
            <a:off x="7023100" y="2334605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61,3 mln</a:t>
            </a:r>
          </a:p>
        </p:txBody>
      </p:sp>
      <p:sp>
        <p:nvSpPr>
          <p:cNvPr id="233" name="ct"/>
          <p:cNvSpPr txBox="1"/>
          <p:nvPr/>
        </p:nvSpPr>
        <p:spPr>
          <a:xfrm>
            <a:off x="254000" y="2606385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Premier World Sport d.o.o. Čitluk</a:t>
            </a:r>
          </a:p>
        </p:txBody>
      </p:sp>
      <p:sp>
        <p:nvSpPr>
          <p:cNvPr id="234" name="ct"/>
          <p:cNvSpPr txBox="1"/>
          <p:nvPr/>
        </p:nvSpPr>
        <p:spPr>
          <a:xfrm>
            <a:off x="7023100" y="2606385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49,6 mln</a:t>
            </a:r>
          </a:p>
        </p:txBody>
      </p:sp>
      <p:sp>
        <p:nvSpPr>
          <p:cNvPr id="235" name="ct"/>
          <p:cNvSpPr txBox="1"/>
          <p:nvPr/>
        </p:nvSpPr>
        <p:spPr>
          <a:xfrm>
            <a:off x="254000" y="2878165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Lukavac Cement d.o.o. Lukavac</a:t>
            </a:r>
          </a:p>
        </p:txBody>
      </p:sp>
      <p:sp>
        <p:nvSpPr>
          <p:cNvPr id="236" name="ct"/>
          <p:cNvSpPr txBox="1"/>
          <p:nvPr/>
        </p:nvSpPr>
        <p:spPr>
          <a:xfrm>
            <a:off x="7023100" y="2878165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49,3 mln</a:t>
            </a:r>
          </a:p>
        </p:txBody>
      </p:sp>
      <p:sp>
        <p:nvSpPr>
          <p:cNvPr id="237" name="ct"/>
          <p:cNvSpPr txBox="1"/>
          <p:nvPr/>
        </p:nvSpPr>
        <p:spPr>
          <a:xfrm>
            <a:off x="254000" y="3149945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Violeta d.o.o. Grude</a:t>
            </a:r>
          </a:p>
        </p:txBody>
      </p:sp>
      <p:sp>
        <p:nvSpPr>
          <p:cNvPr id="238" name="ct"/>
          <p:cNvSpPr txBox="1"/>
          <p:nvPr/>
        </p:nvSpPr>
        <p:spPr>
          <a:xfrm>
            <a:off x="7023100" y="3149945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43,2 mln</a:t>
            </a:r>
          </a:p>
        </p:txBody>
      </p:sp>
      <p:sp>
        <p:nvSpPr>
          <p:cNvPr id="239" name="ct"/>
          <p:cNvSpPr txBox="1"/>
          <p:nvPr/>
        </p:nvSpPr>
        <p:spPr>
          <a:xfrm>
            <a:off x="254000" y="3421725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Madi d.o.o. Tešanj</a:t>
            </a:r>
          </a:p>
        </p:txBody>
      </p:sp>
      <p:sp>
        <p:nvSpPr>
          <p:cNvPr id="240" name="ct"/>
          <p:cNvSpPr txBox="1"/>
          <p:nvPr/>
        </p:nvSpPr>
        <p:spPr>
          <a:xfrm>
            <a:off x="7023100" y="3421725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39,8 mln</a:t>
            </a:r>
          </a:p>
        </p:txBody>
      </p:sp>
      <p:sp>
        <p:nvSpPr>
          <p:cNvPr id="241" name="ct"/>
          <p:cNvSpPr txBox="1"/>
          <p:nvPr/>
        </p:nvSpPr>
        <p:spPr>
          <a:xfrm>
            <a:off x="254000" y="3693505"/>
            <a:ext cx="31115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US" sz="1300" b="0" dirty="0">
                <a:solidFill>
                  <a:srgbClr val="1F3864"/>
                </a:solidFill>
                <a:latin typeface="+mj-lt"/>
              </a:rPr>
              <a:t>Coca-Cola HBC BH d.o.o. Sarajevo</a:t>
            </a:r>
          </a:p>
        </p:txBody>
      </p:sp>
      <p:sp>
        <p:nvSpPr>
          <p:cNvPr id="242" name="ct"/>
          <p:cNvSpPr txBox="1"/>
          <p:nvPr/>
        </p:nvSpPr>
        <p:spPr>
          <a:xfrm>
            <a:off x="7023100" y="3693505"/>
            <a:ext cx="1905000" cy="25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r>
              <a:rPr lang="en-US" sz="1400" b="0" dirty="0">
                <a:solidFill>
                  <a:srgbClr val="1E428A"/>
                </a:solidFill>
                <a:latin typeface="+mj-lt"/>
              </a:rPr>
              <a:t>37,5 mln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8000" y="170028"/>
            <a:ext cx="1854000" cy="42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506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47472" y="9144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14</a:t>
            </a:r>
            <a:r>
              <a:rPr lang="en-US" sz="21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|  Izvoz i regionalni pregled po kantonima</a:t>
            </a:r>
            <a:endParaRPr lang="en-US" sz="2100" dirty="0">
              <a:latin typeface="+mj-lt"/>
            </a:endParaRPr>
          </a:p>
        </p:txBody>
      </p:sp>
      <p:sp>
        <p:nvSpPr>
          <p:cNvPr id="5" name="Text 2"/>
          <p:cNvSpPr/>
          <p:nvPr/>
        </p:nvSpPr>
        <p:spPr>
          <a:xfrm>
            <a:off x="256032" y="9703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Prihodi od </a:t>
            </a:r>
            <a:r>
              <a:rPr lang="en-US" sz="1600" b="1" dirty="0" err="1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izvoza</a:t>
            </a:r>
            <a:r>
              <a:rPr lang="en-US" sz="16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 2021</a:t>
            </a:r>
            <a:r>
              <a:rPr lang="bs-Latn-BA" sz="16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-</a:t>
            </a:r>
            <a:r>
              <a:rPr lang="en-US" sz="16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2025. (mlrd. KM)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6" name="Chart 0"/>
          <p:cNvGraphicFramePr/>
          <p:nvPr/>
        </p:nvGraphicFramePr>
        <p:xfrm>
          <a:off x="164592" y="1317852"/>
          <a:ext cx="4572000" cy="201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3"/>
          <p:cNvSpPr/>
          <p:nvPr/>
        </p:nvSpPr>
        <p:spPr>
          <a:xfrm>
            <a:off x="164592" y="3395803"/>
            <a:ext cx="4663440" cy="1155420"/>
          </a:xfrm>
          <a:prstGeom prst="rect">
            <a:avLst/>
          </a:prstGeom>
          <a:solidFill>
            <a:srgbClr val="FFF3CD"/>
          </a:solidFill>
          <a:ln w="10160">
            <a:solidFill>
              <a:srgbClr val="F4A6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4"/>
          <p:cNvSpPr/>
          <p:nvPr/>
        </p:nvSpPr>
        <p:spPr>
          <a:xfrm>
            <a:off x="164592" y="3430162"/>
            <a:ext cx="4663440" cy="99637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D40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</a:t>
            </a:r>
            <a:r>
              <a:rPr lang="en-US" sz="1400" dirty="0">
                <a:solidFill>
                  <a:srgbClr val="5D4037"/>
                </a:solidFill>
                <a:latin typeface="+mj-lt"/>
                <a:ea typeface="Calibri" pitchFamily="34" charset="-122"/>
                <a:cs typeface="Calibri" pitchFamily="34" charset="-120"/>
              </a:rPr>
              <a:t>Samo 6.278 od 28.634 firmi (22%) izvozi. </a:t>
            </a:r>
            <a:endParaRPr lang="bs-Latn-BA" sz="1400" dirty="0">
              <a:solidFill>
                <a:srgbClr val="5D4037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bs-Latn-BA" sz="1400" dirty="0">
              <a:solidFill>
                <a:srgbClr val="5D4037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400" dirty="0" err="1">
                <a:solidFill>
                  <a:srgbClr val="5D4037"/>
                </a:solidFill>
                <a:latin typeface="+mj-lt"/>
                <a:ea typeface="Calibri" pitchFamily="34" charset="-122"/>
                <a:cs typeface="Calibri" pitchFamily="34" charset="-120"/>
              </a:rPr>
              <a:t>Prerađivačka</a:t>
            </a:r>
            <a:r>
              <a:rPr lang="en-US" sz="1400" dirty="0">
                <a:solidFill>
                  <a:srgbClr val="5D4037"/>
                </a:solidFill>
                <a:latin typeface="+mj-lt"/>
                <a:ea typeface="Calibri" pitchFamily="34" charset="-122"/>
                <a:cs typeface="Calibri" pitchFamily="34" charset="-120"/>
              </a:rPr>
              <a:t> industrija nosi 61% ukupnog izvoza i zapošljava 94.863 radnika (26% svih zaposlenih).</a:t>
            </a:r>
            <a:endParaRPr lang="en-US" sz="1400" dirty="0">
              <a:latin typeface="+mj-lt"/>
            </a:endParaRPr>
          </a:p>
        </p:txBody>
      </p:sp>
      <p:sp>
        <p:nvSpPr>
          <p:cNvPr id="9" name="Text 5"/>
          <p:cNvSpPr/>
          <p:nvPr/>
        </p:nvSpPr>
        <p:spPr>
          <a:xfrm>
            <a:off x="4983480" y="970380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sz="14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Top 3 kantona po izvozu</a:t>
            </a:r>
            <a:endParaRPr lang="en-US" sz="1400" dirty="0">
              <a:latin typeface="+mj-lt"/>
            </a:endParaRPr>
          </a:p>
        </p:txBody>
      </p:sp>
      <p:graphicFrame>
        <p:nvGraphicFramePr>
          <p:cNvPr id="11" name="Table 0"/>
          <p:cNvGraphicFramePr>
            <a:graphicFrameLocks noGrp="1"/>
          </p:cNvGraphicFramePr>
          <p:nvPr/>
        </p:nvGraphicFramePr>
        <p:xfrm>
          <a:off x="4956048" y="1336140"/>
          <a:ext cx="4034664" cy="1325880"/>
        </p:xfrm>
        <a:graphic>
          <a:graphicData uri="http://schemas.openxmlformats.org/drawingml/2006/table">
            <a:tbl>
              <a:tblPr/>
              <a:tblGrid>
                <a:gridCol w="1234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6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6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1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Kanton</a:t>
                      </a:r>
                      <a:endParaRPr lang="en-US" sz="8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Prihodi</a:t>
                      </a:r>
                      <a:endParaRPr lang="en-US" sz="8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850" b="1" dirty="0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Prihod od i</a:t>
                      </a:r>
                      <a:r>
                        <a:rPr lang="en-US" sz="850" b="1" dirty="0" err="1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zvoz</a:t>
                      </a:r>
                      <a:r>
                        <a:rPr lang="bs-Latn-BA" sz="850" b="1" dirty="0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850" b="1" dirty="0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Udio izvoza u prihodu</a:t>
                      </a:r>
                      <a:endParaRPr lang="en-US" sz="85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K</a:t>
                      </a:r>
                      <a:r>
                        <a:rPr lang="bs-Latn-BA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anton</a:t>
                      </a:r>
                      <a:r>
                        <a:rPr lang="en-US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Sarajevo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30,2 mlrd.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2,62 mlrd.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9%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T</a:t>
                      </a:r>
                      <a:r>
                        <a:rPr lang="bs-Latn-BA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uzlanski kanton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12,2 mlrd.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1,63 mlrd.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13%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Z</a:t>
                      </a:r>
                      <a:r>
                        <a:rPr lang="bs-Latn-BA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eničko-dobojski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10,5 mlrd.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1,83 mlrd.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9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17%</a:t>
                      </a:r>
                      <a:endParaRPr lang="en-US" sz="9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Shape 3">
            <a:extLst>
              <a:ext uri="{FF2B5EF4-FFF2-40B4-BE49-F238E27FC236}">
                <a16:creationId xmlns:a16="http://schemas.microsoft.com/office/drawing/2014/main" id="{D54EECD7-72E1-CB21-1FE8-B3E9B4A2B185}"/>
              </a:ext>
            </a:extLst>
          </p:cNvPr>
          <p:cNvSpPr/>
          <p:nvPr/>
        </p:nvSpPr>
        <p:spPr>
          <a:xfrm>
            <a:off x="4956048" y="3395803"/>
            <a:ext cx="4034664" cy="1155420"/>
          </a:xfrm>
          <a:prstGeom prst="rect">
            <a:avLst/>
          </a:prstGeom>
          <a:solidFill>
            <a:srgbClr val="FFF3CD"/>
          </a:solidFill>
          <a:ln w="10160">
            <a:solidFill>
              <a:srgbClr val="F4A6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A831FD-714D-8D3E-0E42-D8B10890662E}"/>
              </a:ext>
            </a:extLst>
          </p:cNvPr>
          <p:cNvSpPr txBox="1"/>
          <p:nvPr/>
        </p:nvSpPr>
        <p:spPr>
          <a:xfrm>
            <a:off x="5024062" y="3463533"/>
            <a:ext cx="39553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Iako</a:t>
            </a:r>
            <a:r>
              <a:rPr lang="en-US" sz="1200" dirty="0"/>
              <a:t> je B</a:t>
            </a:r>
            <a:r>
              <a:rPr lang="bs-Latn-BA" sz="1200" dirty="0"/>
              <a:t>osansko-podrinjski kanton</a:t>
            </a:r>
            <a:r>
              <a:rPr lang="en-US" sz="1200" dirty="0"/>
              <a:t> </a:t>
            </a:r>
            <a:r>
              <a:rPr lang="en-US" sz="1200" dirty="0" err="1"/>
              <a:t>najmanji</a:t>
            </a:r>
            <a:r>
              <a:rPr lang="en-US" sz="1200" dirty="0"/>
              <a:t> </a:t>
            </a:r>
            <a:r>
              <a:rPr lang="en-US" sz="1200" dirty="0" err="1"/>
              <a:t>kanton</a:t>
            </a:r>
            <a:r>
              <a:rPr lang="en-US" sz="1200" dirty="0"/>
              <a:t> po </a:t>
            </a:r>
            <a:r>
              <a:rPr lang="en-US" sz="1200" dirty="0" err="1"/>
              <a:t>ukupnim</a:t>
            </a:r>
            <a:r>
              <a:rPr lang="en-US" sz="1200" dirty="0"/>
              <a:t> </a:t>
            </a:r>
            <a:r>
              <a:rPr lang="en-US" sz="1200" dirty="0" err="1"/>
              <a:t>prihodima</a:t>
            </a:r>
            <a:r>
              <a:rPr lang="en-US" sz="1200" dirty="0"/>
              <a:t> (482 </a:t>
            </a:r>
            <a:r>
              <a:rPr lang="en-US" sz="1200" dirty="0" err="1"/>
              <a:t>miliona</a:t>
            </a:r>
            <a:r>
              <a:rPr lang="en-US" sz="1200" dirty="0"/>
              <a:t> KM), </a:t>
            </a:r>
            <a:r>
              <a:rPr lang="en-US" sz="1200" dirty="0" err="1"/>
              <a:t>čak</a:t>
            </a:r>
            <a:r>
              <a:rPr lang="en-US" sz="1200" dirty="0"/>
              <a:t> 173 </a:t>
            </a:r>
            <a:r>
              <a:rPr lang="en-US" sz="1200" dirty="0" err="1"/>
              <a:t>miliona</a:t>
            </a:r>
            <a:r>
              <a:rPr lang="en-US" sz="1200" dirty="0"/>
              <a:t> KM (</a:t>
            </a:r>
            <a:r>
              <a:rPr lang="en-US" sz="1200" b="1" dirty="0">
                <a:solidFill>
                  <a:srgbClr val="00B050"/>
                </a:solidFill>
              </a:rPr>
              <a:t>36%</a:t>
            </a:r>
            <a:r>
              <a:rPr lang="en-US" sz="1200" dirty="0"/>
              <a:t>) </a:t>
            </a:r>
            <a:r>
              <a:rPr lang="en-US" sz="1200" dirty="0" err="1"/>
              <a:t>dolazi</a:t>
            </a:r>
            <a:r>
              <a:rPr lang="en-US" sz="1200" dirty="0"/>
              <a:t> od </a:t>
            </a:r>
            <a:r>
              <a:rPr lang="en-US" sz="1200" dirty="0" err="1"/>
              <a:t>izvoza</a:t>
            </a:r>
            <a:r>
              <a:rPr lang="en-US" sz="1200" dirty="0"/>
              <a:t> </a:t>
            </a:r>
            <a:r>
              <a:rPr lang="bs-Latn-BA" sz="1200" dirty="0"/>
              <a:t>-</a:t>
            </a:r>
            <a:r>
              <a:rPr lang="en-US" sz="1200" dirty="0"/>
              <a:t> </a:t>
            </a:r>
            <a:r>
              <a:rPr lang="en-US" sz="1200" dirty="0" err="1"/>
              <a:t>najviši</a:t>
            </a:r>
            <a:r>
              <a:rPr lang="en-US" sz="1200" dirty="0"/>
              <a:t> </a:t>
            </a:r>
            <a:r>
              <a:rPr lang="en-US" sz="1200" dirty="0" err="1"/>
              <a:t>udio</a:t>
            </a:r>
            <a:r>
              <a:rPr lang="en-US" sz="1200" dirty="0"/>
              <a:t> </a:t>
            </a:r>
            <a:r>
              <a:rPr lang="en-US" sz="1200" dirty="0" err="1"/>
              <a:t>izvoza</a:t>
            </a:r>
            <a:r>
              <a:rPr lang="en-US" sz="1200" dirty="0"/>
              <a:t> u </a:t>
            </a:r>
            <a:r>
              <a:rPr lang="en-US" sz="1200" dirty="0" err="1"/>
              <a:t>prihodu</a:t>
            </a:r>
            <a:r>
              <a:rPr lang="en-US" sz="1200" dirty="0"/>
              <a:t> od </a:t>
            </a:r>
            <a:r>
              <a:rPr lang="en-US" sz="1200" dirty="0" err="1"/>
              <a:t>svih</a:t>
            </a:r>
            <a:r>
              <a:rPr lang="en-US" sz="1200" dirty="0"/>
              <a:t> </a:t>
            </a:r>
            <a:r>
              <a:rPr lang="en-US" sz="1200" dirty="0" err="1"/>
              <a:t>kantona</a:t>
            </a:r>
            <a:r>
              <a:rPr lang="en-US" sz="1200" dirty="0"/>
              <a:t> u F</a:t>
            </a:r>
            <a:r>
              <a:rPr lang="bs-Latn-BA" sz="1200" dirty="0"/>
              <a:t>ederaciji </a:t>
            </a:r>
            <a:r>
              <a:rPr lang="en-US" sz="1200" dirty="0"/>
              <a:t>BiH.</a:t>
            </a:r>
          </a:p>
        </p:txBody>
      </p:sp>
      <p:pic>
        <p:nvPicPr>
          <p:cNvPr id="15" name="Copied Picture 15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953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0">
            <a:extLst>
              <a:ext uri="{FF2B5EF4-FFF2-40B4-BE49-F238E27FC236}">
                <a16:creationId xmlns:a16="http://schemas.microsoft.com/office/drawing/2014/main" id="{169A1FE9-7FE3-ACCE-2280-CE4FB79FF5AF}"/>
              </a:ext>
            </a:extLst>
          </p:cNvPr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41148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r>
              <a:rPr lang="bs-Latn-BA" sz="2000" b="1" dirty="0">
                <a:solidFill>
                  <a:srgbClr val="FFFFFF"/>
                </a:solidFill>
              </a:rPr>
              <a:t>5</a:t>
            </a:r>
            <a:r>
              <a:rPr lang="en-US" sz="2000" b="1" dirty="0">
                <a:solidFill>
                  <a:srgbClr val="FFFFFF"/>
                </a:solidFill>
              </a:rPr>
              <a:t> |  Izvoznici vs. </a:t>
            </a:r>
            <a:r>
              <a:rPr lang="en-US" sz="2000" b="1" dirty="0" err="1">
                <a:solidFill>
                  <a:srgbClr val="FFFFFF"/>
                </a:solidFill>
              </a:rPr>
              <a:t>neizvoznici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74320" y="74980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74320" y="1051560"/>
            <a:ext cx="4023360" cy="411480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105156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IZVOZNICI  (22% firmi)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846320" y="1051560"/>
            <a:ext cx="4023360" cy="411480"/>
          </a:xfrm>
          <a:prstGeom prst="rect">
            <a:avLst/>
          </a:prstGeom>
          <a:solidFill>
            <a:srgbClr val="8FA8C8"/>
          </a:solidFill>
          <a:ln w="12700">
            <a:solidFill>
              <a:srgbClr val="8FA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46320" y="105156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NEIZVOZNICI  (78% firmi)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320540" y="980155"/>
            <a:ext cx="502920" cy="502920"/>
          </a:xfrm>
          <a:prstGeom prst="ellipse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325735" y="98535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VS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1508760"/>
            <a:ext cx="8595360" cy="548640"/>
          </a:xfrm>
          <a:prstGeom prst="rect">
            <a:avLst/>
          </a:prstGeom>
          <a:solidFill>
            <a:srgbClr val="F4F6F9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1545336"/>
            <a:ext cx="182880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</a:rPr>
              <a:t>Profitna marža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240280" y="1600200"/>
            <a:ext cx="2011680" cy="365760"/>
          </a:xfrm>
          <a:prstGeom prst="rect">
            <a:avLst/>
          </a:prstGeom>
          <a:solidFill>
            <a:srgbClr val="D6EFE0"/>
          </a:solidFill>
          <a:ln w="6350">
            <a:solidFill>
              <a:srgbClr val="A8D5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240280" y="16002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bs-Latn-BA" sz="1600" b="1" dirty="0">
                <a:solidFill>
                  <a:srgbClr val="217A3C"/>
                </a:solidFill>
              </a:rPr>
              <a:t>6</a:t>
            </a:r>
            <a:r>
              <a:rPr lang="en-US" sz="1600" b="1" dirty="0">
                <a:solidFill>
                  <a:srgbClr val="217A3C"/>
                </a:solidFill>
              </a:rPr>
              <a:t>,</a:t>
            </a:r>
            <a:r>
              <a:rPr lang="bs-Latn-BA" sz="1600" b="1" dirty="0">
                <a:solidFill>
                  <a:srgbClr val="217A3C"/>
                </a:solidFill>
              </a:rPr>
              <a:t>1</a:t>
            </a:r>
            <a:r>
              <a:rPr lang="en-US" sz="1600" b="1" dirty="0">
                <a:solidFill>
                  <a:srgbClr val="217A3C"/>
                </a:solidFill>
              </a:rPr>
              <a:t>%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846320" y="1600200"/>
            <a:ext cx="2011680" cy="365760"/>
          </a:xfrm>
          <a:prstGeom prst="rect">
            <a:avLst/>
          </a:prstGeom>
          <a:solidFill>
            <a:srgbClr val="EEF0F4"/>
          </a:solidFill>
          <a:ln w="635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0" y="16002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bs-Latn-BA" sz="1600" b="1" dirty="0">
                <a:solidFill>
                  <a:srgbClr val="64748B"/>
                </a:solidFill>
              </a:rPr>
              <a:t>6</a:t>
            </a:r>
            <a:r>
              <a:rPr lang="en-US" sz="1600" b="1" dirty="0">
                <a:solidFill>
                  <a:srgbClr val="64748B"/>
                </a:solidFill>
              </a:rPr>
              <a:t>,</a:t>
            </a:r>
            <a:r>
              <a:rPr lang="bs-Latn-BA" sz="1600" b="1" dirty="0">
                <a:solidFill>
                  <a:srgbClr val="64748B"/>
                </a:solidFill>
              </a:rPr>
              <a:t>3</a:t>
            </a:r>
            <a:r>
              <a:rPr lang="en-US" sz="1600" b="1" dirty="0">
                <a:solidFill>
                  <a:srgbClr val="64748B"/>
                </a:solidFill>
              </a:rPr>
              <a:t>%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949440" y="1618488"/>
            <a:ext cx="1828800" cy="338328"/>
          </a:xfrm>
          <a:prstGeom prst="rect">
            <a:avLst/>
          </a:prstGeom>
          <a:solidFill>
            <a:srgbClr val="FFF8E1"/>
          </a:solidFill>
          <a:ln w="6350">
            <a:solidFill>
              <a:srgbClr val="FFD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949440" y="1618488"/>
            <a:ext cx="1828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45309"/>
                </a:solidFill>
              </a:rPr>
              <a:t>▲ </a:t>
            </a:r>
            <a:r>
              <a:rPr lang="bs-Latn-BA" sz="1000" b="1" dirty="0">
                <a:solidFill>
                  <a:srgbClr val="B45309"/>
                </a:solidFill>
              </a:rPr>
              <a:t>-2,7</a:t>
            </a:r>
            <a:r>
              <a:rPr lang="en-US" sz="1000" b="1" dirty="0">
                <a:solidFill>
                  <a:srgbClr val="B45309"/>
                </a:solidFill>
              </a:rPr>
              <a:t>% </a:t>
            </a:r>
            <a:r>
              <a:rPr lang="bs-Latn-BA" sz="1000" b="1" dirty="0">
                <a:solidFill>
                  <a:srgbClr val="B45309"/>
                </a:solidFill>
              </a:rPr>
              <a:t>niža marža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74320" y="2103120"/>
            <a:ext cx="85953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2139696"/>
            <a:ext cx="182880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bs-Latn-BA" sz="1100" b="1" dirty="0">
                <a:solidFill>
                  <a:srgbClr val="0D2240"/>
                </a:solidFill>
              </a:rPr>
              <a:t>Prosječni godišnji trošak plate po zaposlenom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240280" y="2194560"/>
            <a:ext cx="2011680" cy="365760"/>
          </a:xfrm>
          <a:prstGeom prst="rect">
            <a:avLst/>
          </a:prstGeom>
          <a:solidFill>
            <a:srgbClr val="D6EFE0"/>
          </a:solidFill>
          <a:ln w="6350">
            <a:solidFill>
              <a:srgbClr val="A8D5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240280" y="21945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bs-Latn-BA" sz="1600" b="1" dirty="0">
                <a:solidFill>
                  <a:srgbClr val="217A3C"/>
                </a:solidFill>
              </a:rPr>
              <a:t>35</a:t>
            </a:r>
            <a:r>
              <a:rPr lang="en-US" sz="1600" b="1" dirty="0">
                <a:solidFill>
                  <a:srgbClr val="217A3C"/>
                </a:solidFill>
              </a:rPr>
              <a:t>.</a:t>
            </a:r>
            <a:r>
              <a:rPr lang="bs-Latn-BA" sz="1600" b="1" dirty="0">
                <a:solidFill>
                  <a:srgbClr val="217A3C"/>
                </a:solidFill>
              </a:rPr>
              <a:t>760</a:t>
            </a:r>
            <a:r>
              <a:rPr lang="en-US" sz="1600" b="1" dirty="0">
                <a:solidFill>
                  <a:srgbClr val="217A3C"/>
                </a:solidFill>
              </a:rPr>
              <a:t> KM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846320" y="2194560"/>
            <a:ext cx="2011680" cy="365760"/>
          </a:xfrm>
          <a:prstGeom prst="rect">
            <a:avLst/>
          </a:prstGeom>
          <a:solidFill>
            <a:srgbClr val="EEF0F4"/>
          </a:solidFill>
          <a:ln w="635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846320" y="21945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bs-Latn-BA" sz="1600" b="1" dirty="0">
                <a:solidFill>
                  <a:srgbClr val="64748B"/>
                </a:solidFill>
              </a:rPr>
              <a:t>34</a:t>
            </a:r>
            <a:r>
              <a:rPr lang="en-US" sz="1600" b="1" dirty="0">
                <a:solidFill>
                  <a:srgbClr val="64748B"/>
                </a:solidFill>
              </a:rPr>
              <a:t>.</a:t>
            </a:r>
            <a:r>
              <a:rPr lang="bs-Latn-BA" sz="1600" b="1" dirty="0">
                <a:solidFill>
                  <a:srgbClr val="64748B"/>
                </a:solidFill>
              </a:rPr>
              <a:t>330</a:t>
            </a:r>
            <a:r>
              <a:rPr lang="en-US" sz="1600" b="1" dirty="0">
                <a:solidFill>
                  <a:srgbClr val="64748B"/>
                </a:solidFill>
              </a:rPr>
              <a:t> KM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949440" y="2212848"/>
            <a:ext cx="1828800" cy="338328"/>
          </a:xfrm>
          <a:prstGeom prst="rect">
            <a:avLst/>
          </a:prstGeom>
          <a:solidFill>
            <a:srgbClr val="FFF8E1"/>
          </a:solidFill>
          <a:ln w="6350">
            <a:solidFill>
              <a:srgbClr val="FFD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949440" y="2212848"/>
            <a:ext cx="1828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chemeClr val="accent6"/>
                </a:solidFill>
              </a:rPr>
              <a:t>▲</a:t>
            </a:r>
            <a:r>
              <a:rPr lang="en-US" sz="1000" b="1" dirty="0">
                <a:solidFill>
                  <a:srgbClr val="B45309"/>
                </a:solidFill>
              </a:rPr>
              <a:t> </a:t>
            </a:r>
            <a:r>
              <a:rPr lang="bs-Latn-BA" sz="1000" b="1" dirty="0">
                <a:solidFill>
                  <a:schemeClr val="accent6"/>
                </a:solidFill>
              </a:rPr>
              <a:t>+4,2% viši trošak radnika</a:t>
            </a:r>
            <a:endParaRPr lang="en-US" sz="1000" dirty="0">
              <a:solidFill>
                <a:schemeClr val="accent6"/>
              </a:solidFill>
            </a:endParaRPr>
          </a:p>
        </p:txBody>
      </p:sp>
      <p:sp>
        <p:nvSpPr>
          <p:cNvPr id="28" name="Shape 26"/>
          <p:cNvSpPr/>
          <p:nvPr/>
        </p:nvSpPr>
        <p:spPr>
          <a:xfrm>
            <a:off x="274320" y="2697480"/>
            <a:ext cx="8595360" cy="548640"/>
          </a:xfrm>
          <a:prstGeom prst="rect">
            <a:avLst/>
          </a:prstGeom>
          <a:solidFill>
            <a:srgbClr val="F4F6F9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65760" y="2734056"/>
            <a:ext cx="182880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</a:rPr>
              <a:t>Prihod po zaposlenom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2240280" y="2788920"/>
            <a:ext cx="2011680" cy="365760"/>
          </a:xfrm>
          <a:prstGeom prst="rect">
            <a:avLst/>
          </a:prstGeom>
          <a:solidFill>
            <a:srgbClr val="D6EFE0"/>
          </a:solidFill>
          <a:ln w="6350">
            <a:solidFill>
              <a:srgbClr val="A8D5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2240280" y="27889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bs-Latn-BA" sz="1600" b="1" dirty="0">
                <a:solidFill>
                  <a:srgbClr val="217A3C"/>
                </a:solidFill>
              </a:rPr>
              <a:t>246</a:t>
            </a:r>
            <a:r>
              <a:rPr lang="en-US" sz="1600" b="1" dirty="0">
                <a:solidFill>
                  <a:srgbClr val="217A3C"/>
                </a:solidFill>
              </a:rPr>
              <a:t>.</a:t>
            </a:r>
            <a:r>
              <a:rPr lang="bs-Latn-BA" sz="1600" b="1" dirty="0">
                <a:solidFill>
                  <a:srgbClr val="217A3C"/>
                </a:solidFill>
              </a:rPr>
              <a:t>101</a:t>
            </a:r>
            <a:r>
              <a:rPr lang="en-US" sz="1600" b="1" dirty="0">
                <a:solidFill>
                  <a:srgbClr val="217A3C"/>
                </a:solidFill>
              </a:rPr>
              <a:t> KM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4846320" y="2788920"/>
            <a:ext cx="2011680" cy="365760"/>
          </a:xfrm>
          <a:prstGeom prst="rect">
            <a:avLst/>
          </a:prstGeom>
          <a:solidFill>
            <a:srgbClr val="EEF0F4"/>
          </a:solidFill>
          <a:ln w="635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846320" y="27889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bs-Latn-BA" sz="1600" b="1" dirty="0">
                <a:solidFill>
                  <a:srgbClr val="64748B"/>
                </a:solidFill>
              </a:rPr>
              <a:t>183</a:t>
            </a:r>
            <a:r>
              <a:rPr lang="en-US" sz="1600" b="1" dirty="0">
                <a:solidFill>
                  <a:srgbClr val="64748B"/>
                </a:solidFill>
              </a:rPr>
              <a:t>.</a:t>
            </a:r>
            <a:r>
              <a:rPr lang="bs-Latn-BA" sz="1600" b="1" dirty="0">
                <a:solidFill>
                  <a:srgbClr val="64748B"/>
                </a:solidFill>
              </a:rPr>
              <a:t>785</a:t>
            </a:r>
            <a:r>
              <a:rPr lang="en-US" sz="1600" b="1" dirty="0">
                <a:solidFill>
                  <a:srgbClr val="64748B"/>
                </a:solidFill>
              </a:rPr>
              <a:t> KM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949440" y="2807208"/>
            <a:ext cx="1828800" cy="338328"/>
          </a:xfrm>
          <a:prstGeom prst="rect">
            <a:avLst/>
          </a:prstGeom>
          <a:solidFill>
            <a:srgbClr val="FFF8E1"/>
          </a:solidFill>
          <a:ln w="6350">
            <a:solidFill>
              <a:srgbClr val="FFD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6949440" y="2807208"/>
            <a:ext cx="1828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chemeClr val="accent6"/>
                </a:solidFill>
              </a:rPr>
              <a:t>▲ </a:t>
            </a:r>
            <a:r>
              <a:rPr lang="bs-Latn-BA" sz="1000" b="1" dirty="0">
                <a:solidFill>
                  <a:schemeClr val="accent6"/>
                </a:solidFill>
              </a:rPr>
              <a:t>34%</a:t>
            </a:r>
            <a:r>
              <a:rPr lang="en-US" sz="1000" b="1" dirty="0">
                <a:solidFill>
                  <a:schemeClr val="accent6"/>
                </a:solidFill>
              </a:rPr>
              <a:t> veća produktivnost</a:t>
            </a:r>
            <a:endParaRPr lang="en-US" sz="1000" dirty="0">
              <a:solidFill>
                <a:schemeClr val="accent6"/>
              </a:solidFill>
            </a:endParaRPr>
          </a:p>
        </p:txBody>
      </p:sp>
      <p:sp>
        <p:nvSpPr>
          <p:cNvPr id="36" name="Shape 34"/>
          <p:cNvSpPr/>
          <p:nvPr/>
        </p:nvSpPr>
        <p:spPr>
          <a:xfrm>
            <a:off x="274320" y="3291840"/>
            <a:ext cx="85953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65760" y="3328416"/>
            <a:ext cx="182880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</a:rPr>
              <a:t>Prosječan broj zaposlenih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2240280" y="3383280"/>
            <a:ext cx="2011680" cy="365760"/>
          </a:xfrm>
          <a:prstGeom prst="rect">
            <a:avLst/>
          </a:prstGeom>
          <a:solidFill>
            <a:srgbClr val="D6EFE0"/>
          </a:solidFill>
          <a:ln w="6350">
            <a:solidFill>
              <a:srgbClr val="A8D5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2240280" y="33832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bs-Latn-BA" sz="1600" b="1" dirty="0">
                <a:solidFill>
                  <a:srgbClr val="217A3C"/>
                </a:solidFill>
              </a:rPr>
              <a:t>29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4846320" y="3383280"/>
            <a:ext cx="2011680" cy="365760"/>
          </a:xfrm>
          <a:prstGeom prst="rect">
            <a:avLst/>
          </a:prstGeom>
          <a:solidFill>
            <a:srgbClr val="EEF0F4"/>
          </a:solidFill>
          <a:ln w="635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46320" y="33832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bs-Latn-BA" sz="1600" b="1" dirty="0">
                <a:solidFill>
                  <a:srgbClr val="64748B"/>
                </a:solidFill>
              </a:rPr>
              <a:t>8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6949440" y="3401568"/>
            <a:ext cx="1828800" cy="338328"/>
          </a:xfrm>
          <a:prstGeom prst="rect">
            <a:avLst/>
          </a:prstGeom>
          <a:solidFill>
            <a:srgbClr val="FFF8E1"/>
          </a:solidFill>
          <a:ln w="6350">
            <a:solidFill>
              <a:srgbClr val="FFD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6949440" y="3401568"/>
            <a:ext cx="1828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chemeClr val="accent6"/>
                </a:solidFill>
              </a:rPr>
              <a:t>▲ 3</a:t>
            </a:r>
            <a:r>
              <a:rPr lang="bs-Latn-BA" sz="1000" b="1" dirty="0">
                <a:solidFill>
                  <a:schemeClr val="accent6"/>
                </a:solidFill>
              </a:rPr>
              <a:t>,5</a:t>
            </a:r>
            <a:r>
              <a:rPr lang="en-US" sz="1000" b="1" dirty="0">
                <a:solidFill>
                  <a:schemeClr val="accent6"/>
                </a:solidFill>
              </a:rPr>
              <a:t>× </a:t>
            </a:r>
            <a:r>
              <a:rPr lang="bs-Latn-BA" sz="1000" b="1" dirty="0">
                <a:solidFill>
                  <a:schemeClr val="accent6"/>
                </a:solidFill>
              </a:rPr>
              <a:t>veći kapacitet</a:t>
            </a:r>
            <a:endParaRPr lang="en-US" sz="1000" dirty="0">
              <a:solidFill>
                <a:schemeClr val="accent6"/>
              </a:solidFill>
            </a:endParaRPr>
          </a:p>
        </p:txBody>
      </p:sp>
      <p:sp>
        <p:nvSpPr>
          <p:cNvPr id="44" name="Shape 42"/>
          <p:cNvSpPr/>
          <p:nvPr/>
        </p:nvSpPr>
        <p:spPr>
          <a:xfrm>
            <a:off x="274320" y="4023360"/>
            <a:ext cx="8595360" cy="870758"/>
          </a:xfrm>
          <a:prstGeom prst="rect">
            <a:avLst/>
          </a:prstGeom>
          <a:solidFill>
            <a:srgbClr val="EBF5FB"/>
          </a:solidFill>
          <a:ln w="12700">
            <a:solidFill>
              <a:srgbClr val="2E6DB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274320" y="4023360"/>
            <a:ext cx="109728" cy="870758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475488" y="4069080"/>
            <a:ext cx="8229600" cy="752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bs-Latn-BA" sz="1400" dirty="0">
                <a:solidFill>
                  <a:srgbClr val="0D2240"/>
                </a:solidFill>
              </a:rPr>
              <a:t>Niža marža izvoznika nije znak slabosti. </a:t>
            </a:r>
            <a:r>
              <a:rPr lang="en-US" sz="1400" dirty="0" err="1"/>
              <a:t>Izvoznici</a:t>
            </a:r>
            <a:r>
              <a:rPr lang="en-US" sz="1400" dirty="0"/>
              <a:t> </a:t>
            </a:r>
            <a:r>
              <a:rPr lang="en-US" sz="1400" dirty="0" err="1"/>
              <a:t>ostvaruju</a:t>
            </a:r>
            <a:r>
              <a:rPr lang="en-US" sz="1400" dirty="0"/>
              <a:t> </a:t>
            </a:r>
            <a:r>
              <a:rPr lang="en-US" sz="1400" dirty="0" err="1"/>
              <a:t>nižu</a:t>
            </a:r>
            <a:r>
              <a:rPr lang="en-US" sz="1400" dirty="0"/>
              <a:t> </a:t>
            </a:r>
            <a:r>
              <a:rPr lang="en-US" sz="1400" dirty="0" err="1"/>
              <a:t>prosječnu</a:t>
            </a:r>
            <a:r>
              <a:rPr lang="en-US" sz="1400" dirty="0"/>
              <a:t> </a:t>
            </a:r>
            <a:r>
              <a:rPr lang="en-US" sz="1400" dirty="0" err="1"/>
              <a:t>maržu</a:t>
            </a:r>
            <a:r>
              <a:rPr lang="en-US" sz="1400" dirty="0"/>
              <a:t>, </a:t>
            </a:r>
            <a:r>
              <a:rPr lang="en-US" sz="1400" dirty="0" err="1"/>
              <a:t>ali</a:t>
            </a:r>
            <a:r>
              <a:rPr lang="en-US" sz="1400" dirty="0"/>
              <a:t> </a:t>
            </a:r>
            <a:r>
              <a:rPr lang="en-US" sz="1400" dirty="0" err="1"/>
              <a:t>veću</a:t>
            </a:r>
            <a:r>
              <a:rPr lang="en-US" sz="1400" dirty="0"/>
              <a:t> </a:t>
            </a:r>
            <a:r>
              <a:rPr lang="en-US" sz="1400" dirty="0" err="1"/>
              <a:t>produktivnost</a:t>
            </a:r>
            <a:r>
              <a:rPr lang="en-US" sz="1400" dirty="0"/>
              <a:t> po </a:t>
            </a:r>
            <a:r>
              <a:rPr lang="en-US" sz="1400" dirty="0" err="1"/>
              <a:t>zaposlenom</a:t>
            </a:r>
            <a:r>
              <a:rPr lang="bs-Latn-BA" sz="1400" dirty="0">
                <a:solidFill>
                  <a:srgbClr val="0D2240"/>
                </a:solidFill>
              </a:rPr>
              <a:t>. Zauzvrat, oni grade sisteme koji su 3,5x većeg kapaciteta, sa 34% većom produktivnošću po zaposlenom. </a:t>
            </a:r>
            <a:r>
              <a:rPr lang="bs-Latn-BA" sz="1400" i="1" dirty="0">
                <a:solidFill>
                  <a:srgbClr val="0D2240"/>
                </a:solidFill>
              </a:rPr>
              <a:t>(Prerađivačka industrija sama nosi 61% ukupnog izvoza).</a:t>
            </a:r>
          </a:p>
        </p:txBody>
      </p:sp>
      <p:pic>
        <p:nvPicPr>
          <p:cNvPr id="51" name="Copied Picture 51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5431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42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F4A620"/>
          </a:solidFill>
          <a:ln w="12700">
            <a:solidFill>
              <a:srgbClr val="F4A6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3716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16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|  Zaključci i ključne poruke za 2026.</a:t>
            </a:r>
            <a:r>
              <a:rPr lang="bs-Latn-BA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godinu</a:t>
            </a:r>
            <a:endParaRPr lang="en-US" sz="2000" dirty="0">
              <a:latin typeface="+mj-lt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94360" y="868680"/>
            <a:ext cx="8275320" cy="694944"/>
          </a:xfrm>
          <a:prstGeom prst="rect">
            <a:avLst/>
          </a:prstGeom>
          <a:solidFill>
            <a:srgbClr val="FFFFFF">
              <a:alpha val="10000"/>
            </a:srgbClr>
          </a:solidFill>
          <a:ln w="381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868680"/>
            <a:ext cx="320040" cy="694944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6" name="Text 4"/>
          <p:cNvSpPr/>
          <p:nvPr/>
        </p:nvSpPr>
        <p:spPr>
          <a:xfrm>
            <a:off x="621792" y="978408"/>
            <a:ext cx="25603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>
              <a:latin typeface="+mj-lt"/>
            </a:endParaRPr>
          </a:p>
        </p:txBody>
      </p:sp>
      <p:sp>
        <p:nvSpPr>
          <p:cNvPr id="7" name="Text 5"/>
          <p:cNvSpPr/>
          <p:nvPr/>
        </p:nvSpPr>
        <p:spPr>
          <a:xfrm>
            <a:off x="978408" y="914400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 err="1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Profitabilnost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bs-Latn-BA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raste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bs-Latn-BA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-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 ali troškovi rastu brže od prihoda</a:t>
            </a:r>
            <a:endParaRPr lang="en-US" sz="1100" dirty="0">
              <a:latin typeface="+mj-lt"/>
            </a:endParaRPr>
          </a:p>
        </p:txBody>
      </p:sp>
      <p:sp>
        <p:nvSpPr>
          <p:cNvPr id="8" name="Text 6"/>
          <p:cNvSpPr/>
          <p:nvPr/>
        </p:nvSpPr>
        <p:spPr>
          <a:xfrm>
            <a:off x="978408" y="1170432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Neto marža 6,2% je 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u porastu.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Međutim,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troškovi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pla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t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a rastu +1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3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,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5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% uz prihode +7,0% 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-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pritisak na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marže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se može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nastaviti u 2026.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godini</a:t>
            </a:r>
            <a:endParaRPr lang="en-US" sz="1000" dirty="0">
              <a:latin typeface="+mj-lt"/>
            </a:endParaRPr>
          </a:p>
        </p:txBody>
      </p:sp>
      <p:sp>
        <p:nvSpPr>
          <p:cNvPr id="9" name="Shape 7"/>
          <p:cNvSpPr/>
          <p:nvPr/>
        </p:nvSpPr>
        <p:spPr>
          <a:xfrm>
            <a:off x="594360" y="1673352"/>
            <a:ext cx="8275320" cy="694944"/>
          </a:xfrm>
          <a:prstGeom prst="rect">
            <a:avLst/>
          </a:prstGeom>
          <a:solidFill>
            <a:srgbClr val="FFFFFF">
              <a:alpha val="10000"/>
            </a:srgbClr>
          </a:solidFill>
          <a:ln w="381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94360" y="1673352"/>
            <a:ext cx="320040" cy="694944"/>
          </a:xfrm>
          <a:prstGeom prst="rect">
            <a:avLst/>
          </a:prstGeom>
          <a:solidFill>
            <a:srgbClr val="F4A620"/>
          </a:solidFill>
          <a:ln w="12700">
            <a:solidFill>
              <a:srgbClr val="F4A620"/>
            </a:solidFill>
            <a:prstDash val="solid"/>
          </a:ln>
        </p:spPr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11" name="Text 9"/>
          <p:cNvSpPr/>
          <p:nvPr/>
        </p:nvSpPr>
        <p:spPr>
          <a:xfrm>
            <a:off x="621792" y="1783080"/>
            <a:ext cx="25603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↑</a:t>
            </a:r>
            <a:endParaRPr lang="en-US" sz="1600" dirty="0">
              <a:latin typeface="+mj-lt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978408" y="1719072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Produktivnost raste, ali zaposlenost pada</a:t>
            </a:r>
            <a:endParaRPr lang="en-US" sz="1100" dirty="0">
              <a:latin typeface="+mj-lt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978408" y="1975104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 err="1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Prihod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po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zaposlen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om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+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35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% od 2021. Broj zaposlenih pao -0,6%. Automatizacija i efikasnost postaju ključni odgovori na rast troškova rada.</a:t>
            </a:r>
            <a:endParaRPr lang="en-US" sz="1000" dirty="0">
              <a:latin typeface="+mj-lt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594360" y="2478024"/>
            <a:ext cx="8275320" cy="694944"/>
          </a:xfrm>
          <a:prstGeom prst="rect">
            <a:avLst/>
          </a:prstGeom>
          <a:solidFill>
            <a:srgbClr val="FFFFFF">
              <a:alpha val="10000"/>
            </a:srgbClr>
          </a:solidFill>
          <a:ln w="381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94360" y="2478024"/>
            <a:ext cx="320040" cy="694944"/>
          </a:xfrm>
          <a:prstGeom prst="rect">
            <a:avLst/>
          </a:prstGeom>
          <a:solidFill>
            <a:srgbClr val="4A72C4"/>
          </a:solidFill>
          <a:ln w="12700">
            <a:solidFill>
              <a:srgbClr val="4A72C4"/>
            </a:solidFill>
            <a:prstDash val="solid"/>
          </a:ln>
        </p:spPr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621792" y="2587752"/>
            <a:ext cx="25603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⚡</a:t>
            </a:r>
            <a:endParaRPr lang="en-US" sz="1600" dirty="0">
              <a:latin typeface="+mj-lt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978408" y="2523744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Likvidnost </a:t>
            </a:r>
            <a:r>
              <a:rPr lang="en-US" sz="1100" b="1" dirty="0" err="1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stabilna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bs-Latn-BA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-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 zaduženost i dalje visoka</a:t>
            </a:r>
            <a:endParaRPr lang="en-US" sz="1100" dirty="0">
              <a:latin typeface="+mj-lt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978408" y="2779776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Tekuća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likvidnost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1,2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6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je prihvatljiva. 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Ali,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5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3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% izvora finansiranja su tuđa sredstva. Rast kamatnih stopa ostaje rizik.</a:t>
            </a:r>
            <a:endParaRPr lang="en-US" sz="1000" dirty="0">
              <a:latin typeface="+mj-lt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594360" y="3289501"/>
            <a:ext cx="8275320" cy="694944"/>
          </a:xfrm>
          <a:prstGeom prst="rect">
            <a:avLst/>
          </a:prstGeom>
          <a:solidFill>
            <a:srgbClr val="FFFFFF">
              <a:alpha val="10000"/>
            </a:srgbClr>
          </a:solidFill>
          <a:ln w="381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94360" y="3289501"/>
            <a:ext cx="320040" cy="694944"/>
          </a:xfrm>
          <a:prstGeom prst="rect">
            <a:avLst/>
          </a:prstGeom>
          <a:solidFill>
            <a:srgbClr val="F4A620"/>
          </a:solidFill>
          <a:ln w="12700">
            <a:solidFill>
              <a:srgbClr val="F4A620"/>
            </a:solidFill>
            <a:prstDash val="solid"/>
          </a:ln>
        </p:spPr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621792" y="3399229"/>
            <a:ext cx="25603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★</a:t>
            </a:r>
            <a:endParaRPr lang="en-US" sz="1600" dirty="0">
              <a:latin typeface="+mj-lt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978408" y="3335221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 err="1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Izvoz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bs-Latn-BA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-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 ogromni prostor za rast</a:t>
            </a:r>
            <a:endParaRPr lang="en-US" sz="1100" dirty="0">
              <a:latin typeface="+mj-lt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978408" y="3591253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9,8 m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ilijardi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KM 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prihoda od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izvoza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, ali samo 22% firmi učestvuje. Diversifikacija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izvoznih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tržišta</a:t>
            </a:r>
            <a:r>
              <a:rPr lang="bs-Latn-BA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je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 pitchFamily="34" charset="-122"/>
                <a:cs typeface="Calibri" pitchFamily="34" charset="-120"/>
              </a:rPr>
              <a:t> ključna za otpornost privrede.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457200" cy="2560320"/>
          </a:xfrm>
          <a:prstGeom prst="rect">
            <a:avLst/>
          </a:prstGeom>
          <a:solidFill>
            <a:srgbClr val="F4A620"/>
          </a:solidFill>
          <a:ln w="12700">
            <a:solidFill>
              <a:srgbClr val="F4A6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Hvala na pažnji!</a:t>
            </a:r>
            <a:endParaRPr lang="en-US" sz="3400" dirty="0">
              <a:latin typeface="+mj-lt"/>
            </a:endParaRPr>
          </a:p>
        </p:txBody>
      </p:sp>
      <p:sp>
        <p:nvSpPr>
          <p:cNvPr id="7" name="Text 4"/>
          <p:cNvSpPr/>
          <p:nvPr/>
        </p:nvSpPr>
        <p:spPr>
          <a:xfrm>
            <a:off x="1371600" y="306324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🌐 Web:</a:t>
            </a:r>
            <a:endParaRPr lang="en-US" sz="1200" dirty="0">
              <a:latin typeface="+mj-lt"/>
            </a:endParaRPr>
          </a:p>
        </p:txBody>
      </p:sp>
      <p:sp>
        <p:nvSpPr>
          <p:cNvPr id="8" name="Text 5"/>
          <p:cNvSpPr/>
          <p:nvPr/>
        </p:nvSpPr>
        <p:spPr>
          <a:xfrm>
            <a:off x="2606040" y="306324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www.fia.ba</a:t>
            </a:r>
            <a:endParaRPr lang="en-US" sz="1200" dirty="0">
              <a:latin typeface="+mj-lt"/>
            </a:endParaRPr>
          </a:p>
        </p:txBody>
      </p:sp>
      <p:sp>
        <p:nvSpPr>
          <p:cNvPr id="9" name="Text 6"/>
          <p:cNvSpPr/>
          <p:nvPr/>
        </p:nvSpPr>
        <p:spPr>
          <a:xfrm>
            <a:off x="1371600" y="3630168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✉ Email:</a:t>
            </a:r>
            <a:endParaRPr lang="en-US" sz="1200" dirty="0">
              <a:latin typeface="+mj-lt"/>
            </a:endParaRPr>
          </a:p>
        </p:txBody>
      </p:sp>
      <p:sp>
        <p:nvSpPr>
          <p:cNvPr id="10" name="Text 7"/>
          <p:cNvSpPr/>
          <p:nvPr/>
        </p:nvSpPr>
        <p:spPr>
          <a:xfrm>
            <a:off x="2606040" y="3630168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info@fia.ba</a:t>
            </a:r>
            <a:endParaRPr lang="en-US" sz="1200" dirty="0">
              <a:latin typeface="+mj-lt"/>
            </a:endParaRPr>
          </a:p>
        </p:txBody>
      </p:sp>
      <p:sp>
        <p:nvSpPr>
          <p:cNvPr id="11" name="Text 8"/>
          <p:cNvSpPr/>
          <p:nvPr/>
        </p:nvSpPr>
        <p:spPr>
          <a:xfrm>
            <a:off x="5029200" y="306324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📞 Tel:</a:t>
            </a:r>
            <a:endParaRPr lang="en-US" sz="1200" dirty="0">
              <a:latin typeface="+mj-lt"/>
            </a:endParaRPr>
          </a:p>
        </p:txBody>
      </p:sp>
      <p:sp>
        <p:nvSpPr>
          <p:cNvPr id="12" name="Text 9"/>
          <p:cNvSpPr/>
          <p:nvPr/>
        </p:nvSpPr>
        <p:spPr>
          <a:xfrm>
            <a:off x="6263640" y="3063240"/>
            <a:ext cx="207506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+387 33 255 200</a:t>
            </a:r>
            <a:endParaRPr lang="en-US" sz="1200" dirty="0">
              <a:latin typeface="+mj-lt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5029200" y="3630168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📍 Adresa:</a:t>
            </a:r>
            <a:endParaRPr lang="en-US" sz="1200" dirty="0">
              <a:latin typeface="+mj-lt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6263640" y="3630168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Ložionička 3, 71000 Sarajevo</a:t>
            </a:r>
            <a:endParaRPr lang="en-US" sz="1200" dirty="0">
              <a:latin typeface="+mj-lt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457200" y="4251960"/>
            <a:ext cx="8229600" cy="0"/>
          </a:xfrm>
          <a:prstGeom prst="line">
            <a:avLst/>
          </a:prstGeom>
          <a:noFill/>
          <a:ln w="12700">
            <a:solidFill>
              <a:srgbClr val="CBCBC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57200" y="43708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i="1" dirty="0" err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Finansijsko-informatička</a:t>
            </a:r>
            <a:r>
              <a:rPr lang="en-US" sz="850" i="1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i="1" dirty="0" err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agencija</a:t>
            </a:r>
            <a:r>
              <a:rPr lang="en-US" sz="850" i="1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  |  Ekonomski i finansijski pregled privrednih društava FBiH 2025.  |  Udruženje poslodavaca FBiH</a:t>
            </a:r>
            <a:endParaRPr lang="en-US" sz="850" dirty="0">
              <a:latin typeface="+mj-lt"/>
            </a:endParaRPr>
          </a:p>
        </p:txBody>
      </p:sp>
      <p:pic>
        <p:nvPicPr>
          <p:cNvPr id="5" name="Copied Picture 49">
            <a:extLst>
              <a:ext uri="{FF2B5EF4-FFF2-40B4-BE49-F238E27FC236}">
                <a16:creationId xmlns:a16="http://schemas.microsoft.com/office/drawing/2014/main" id="{72858685-84AB-503F-6FD2-2295989FB5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4900" y="1920240"/>
            <a:ext cx="1854200" cy="431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47471" y="91440"/>
            <a:ext cx="6515723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01  |  </a:t>
            </a:r>
            <a:r>
              <a:rPr lang="bs-Latn-BA" sz="22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Pregled</a:t>
            </a:r>
            <a:r>
              <a:rPr lang="en-US" sz="22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privrede FBiH u 2025. godini</a:t>
            </a:r>
            <a:endParaRPr lang="en-US" sz="2200" dirty="0">
              <a:latin typeface="+mj-lt"/>
            </a:endParaRPr>
          </a:p>
        </p:txBody>
      </p:sp>
      <p:sp>
        <p:nvSpPr>
          <p:cNvPr id="5" name="Shape 2"/>
          <p:cNvSpPr/>
          <p:nvPr/>
        </p:nvSpPr>
        <p:spPr>
          <a:xfrm>
            <a:off x="256032" y="1620640"/>
            <a:ext cx="2807208" cy="1521769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256032" y="1620640"/>
            <a:ext cx="2807208" cy="37926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310896" y="1685683"/>
            <a:ext cx="2697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Prihodi</a:t>
            </a:r>
            <a:endParaRPr lang="en-US" dirty="0">
              <a:latin typeface="+mj-lt"/>
            </a:endParaRPr>
          </a:p>
        </p:txBody>
      </p:sp>
      <p:sp>
        <p:nvSpPr>
          <p:cNvPr id="8" name="Text 5"/>
          <p:cNvSpPr/>
          <p:nvPr/>
        </p:nvSpPr>
        <p:spPr>
          <a:xfrm>
            <a:off x="310896" y="2097987"/>
            <a:ext cx="26974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79,3 mlrd. KM</a:t>
            </a:r>
            <a:endParaRPr lang="en-US" sz="2100" dirty="0">
              <a:latin typeface="+mj-lt"/>
            </a:endParaRPr>
          </a:p>
        </p:txBody>
      </p:sp>
      <p:sp>
        <p:nvSpPr>
          <p:cNvPr id="9" name="Text 6"/>
          <p:cNvSpPr/>
          <p:nvPr/>
        </p:nvSpPr>
        <p:spPr>
          <a:xfrm>
            <a:off x="310896" y="2756355"/>
            <a:ext cx="2697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B050"/>
                </a:solidFill>
                <a:latin typeface="+mj-lt"/>
                <a:ea typeface="Calibri" pitchFamily="34" charset="-122"/>
                <a:cs typeface="Calibri" pitchFamily="34" charset="-120"/>
              </a:rPr>
              <a:t>↑</a:t>
            </a:r>
            <a:r>
              <a:rPr lang="en-US" sz="160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+7,0% vs 2024.</a:t>
            </a:r>
            <a:endParaRPr lang="en-US" sz="1600" dirty="0">
              <a:latin typeface="+mj-lt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3227832" y="1620640"/>
            <a:ext cx="2807208" cy="1521769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227832" y="1625835"/>
            <a:ext cx="2807208" cy="379268"/>
          </a:xfrm>
          <a:prstGeom prst="rect">
            <a:avLst/>
          </a:prstGeom>
          <a:solidFill>
            <a:srgbClr val="2B5BB8"/>
          </a:solidFill>
          <a:ln w="12700">
            <a:solidFill>
              <a:srgbClr val="2B5B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3282696" y="1701268"/>
            <a:ext cx="2697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Rashodi</a:t>
            </a:r>
            <a:endParaRPr lang="en-US" dirty="0">
              <a:latin typeface="+mj-lt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3282696" y="2097987"/>
            <a:ext cx="26974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B5BB8"/>
                </a:solidFill>
                <a:latin typeface="+mj-lt"/>
                <a:ea typeface="Calibri" pitchFamily="34" charset="-122"/>
                <a:cs typeface="Calibri" pitchFamily="34" charset="-120"/>
              </a:rPr>
              <a:t>74,0 mlrd. KM</a:t>
            </a:r>
            <a:endParaRPr lang="en-US" sz="2100" dirty="0">
              <a:latin typeface="+mj-lt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3282696" y="2756355"/>
            <a:ext cx="2697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B050"/>
                </a:solidFill>
                <a:latin typeface="+mj-lt"/>
                <a:ea typeface="Calibri" pitchFamily="34" charset="-122"/>
                <a:cs typeface="Calibri" pitchFamily="34" charset="-120"/>
              </a:rPr>
              <a:t>↑</a:t>
            </a:r>
            <a:r>
              <a:rPr lang="en-US" sz="160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+6,8% vs 2024.</a:t>
            </a:r>
            <a:endParaRPr lang="en-US" sz="1600" dirty="0">
              <a:latin typeface="+mj-lt"/>
            </a:endParaRPr>
          </a:p>
        </p:txBody>
      </p:sp>
      <p:sp>
        <p:nvSpPr>
          <p:cNvPr id="17" name="Shape 14"/>
          <p:cNvSpPr/>
          <p:nvPr/>
        </p:nvSpPr>
        <p:spPr>
          <a:xfrm>
            <a:off x="6199632" y="1620640"/>
            <a:ext cx="2807208" cy="1521769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6199632" y="1620640"/>
            <a:ext cx="2807208" cy="379268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6199632" y="1606083"/>
            <a:ext cx="2856045" cy="399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Neto </a:t>
            </a:r>
            <a:r>
              <a:rPr lang="bs-Latn-BA" sz="1700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dobit</a:t>
            </a:r>
            <a:endParaRPr lang="en-US" sz="1700" dirty="0">
              <a:latin typeface="+mj-lt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6254496" y="2097987"/>
            <a:ext cx="26974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0F6E56"/>
                </a:solidFill>
                <a:latin typeface="+mj-lt"/>
                <a:ea typeface="Calibri" pitchFamily="34" charset="-122"/>
                <a:cs typeface="Calibri" pitchFamily="34" charset="-120"/>
              </a:rPr>
              <a:t>4,9 mlrd. KM</a:t>
            </a:r>
            <a:endParaRPr lang="en-US" sz="2100" dirty="0">
              <a:latin typeface="+mj-lt"/>
            </a:endParaRPr>
          </a:p>
        </p:txBody>
      </p:sp>
      <p:sp>
        <p:nvSpPr>
          <p:cNvPr id="21" name="Text 18"/>
          <p:cNvSpPr/>
          <p:nvPr/>
        </p:nvSpPr>
        <p:spPr>
          <a:xfrm>
            <a:off x="6254496" y="2756355"/>
            <a:ext cx="2697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B050"/>
                </a:solidFill>
                <a:latin typeface="+mj-lt"/>
                <a:ea typeface="Calibri" pitchFamily="34" charset="-122"/>
                <a:cs typeface="Calibri" pitchFamily="34" charset="-120"/>
              </a:rPr>
              <a:t>↑</a:t>
            </a:r>
            <a:r>
              <a:rPr lang="en-US" sz="160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+12,3% vs 2024.</a:t>
            </a:r>
            <a:endParaRPr lang="en-US" sz="1600" dirty="0">
              <a:latin typeface="+mj-lt"/>
            </a:endParaRPr>
          </a:p>
        </p:txBody>
      </p:sp>
      <p:sp>
        <p:nvSpPr>
          <p:cNvPr id="23" name="Shape 20"/>
          <p:cNvSpPr/>
          <p:nvPr/>
        </p:nvSpPr>
        <p:spPr>
          <a:xfrm>
            <a:off x="256032" y="3310426"/>
            <a:ext cx="2807208" cy="1521769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256032" y="3310426"/>
            <a:ext cx="2807208" cy="37926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310896" y="3375469"/>
            <a:ext cx="2697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Ukupna imovina</a:t>
            </a:r>
            <a:endParaRPr lang="en-US" dirty="0">
              <a:latin typeface="+mj-lt"/>
            </a:endParaRPr>
          </a:p>
        </p:txBody>
      </p:sp>
      <p:sp>
        <p:nvSpPr>
          <p:cNvPr id="26" name="Text 23"/>
          <p:cNvSpPr/>
          <p:nvPr/>
        </p:nvSpPr>
        <p:spPr>
          <a:xfrm>
            <a:off x="310896" y="3787773"/>
            <a:ext cx="26974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92,8 mlrd. KM</a:t>
            </a:r>
            <a:endParaRPr lang="en-US" sz="2100" dirty="0">
              <a:latin typeface="+mj-lt"/>
            </a:endParaRPr>
          </a:p>
        </p:txBody>
      </p:sp>
      <p:sp>
        <p:nvSpPr>
          <p:cNvPr id="27" name="Text 24"/>
          <p:cNvSpPr/>
          <p:nvPr/>
        </p:nvSpPr>
        <p:spPr>
          <a:xfrm>
            <a:off x="310896" y="4446141"/>
            <a:ext cx="2697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B050"/>
                </a:solidFill>
                <a:latin typeface="+mj-lt"/>
                <a:ea typeface="Calibri" pitchFamily="34" charset="-122"/>
                <a:cs typeface="Calibri" pitchFamily="34" charset="-120"/>
              </a:rPr>
              <a:t>↑</a:t>
            </a:r>
            <a:r>
              <a:rPr lang="en-US" sz="160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+7,0% vs 2024.</a:t>
            </a:r>
            <a:endParaRPr lang="en-US" sz="1600" dirty="0">
              <a:latin typeface="+mj-lt"/>
            </a:endParaRPr>
          </a:p>
        </p:txBody>
      </p:sp>
      <p:sp>
        <p:nvSpPr>
          <p:cNvPr id="29" name="Shape 26"/>
          <p:cNvSpPr/>
          <p:nvPr/>
        </p:nvSpPr>
        <p:spPr>
          <a:xfrm>
            <a:off x="3227832" y="3310426"/>
            <a:ext cx="2807208" cy="1521769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7"/>
          <p:cNvSpPr/>
          <p:nvPr/>
        </p:nvSpPr>
        <p:spPr>
          <a:xfrm>
            <a:off x="3227832" y="3310426"/>
            <a:ext cx="2807208" cy="379268"/>
          </a:xfrm>
          <a:prstGeom prst="rect">
            <a:avLst/>
          </a:prstGeom>
          <a:solidFill>
            <a:srgbClr val="2B5BB8"/>
          </a:solidFill>
          <a:ln w="12700">
            <a:solidFill>
              <a:srgbClr val="2B5B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3282696" y="3375469"/>
            <a:ext cx="2697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Zaposleni</a:t>
            </a:r>
            <a:endParaRPr lang="en-US" dirty="0">
              <a:latin typeface="+mj-lt"/>
            </a:endParaRPr>
          </a:p>
        </p:txBody>
      </p:sp>
      <p:sp>
        <p:nvSpPr>
          <p:cNvPr id="32" name="Text 29"/>
          <p:cNvSpPr/>
          <p:nvPr/>
        </p:nvSpPr>
        <p:spPr>
          <a:xfrm>
            <a:off x="3282696" y="3787773"/>
            <a:ext cx="26974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B5BB8"/>
                </a:solidFill>
                <a:latin typeface="+mj-lt"/>
                <a:ea typeface="Calibri" pitchFamily="34" charset="-122"/>
                <a:cs typeface="Calibri" pitchFamily="34" charset="-120"/>
              </a:rPr>
              <a:t>368.966</a:t>
            </a:r>
            <a:endParaRPr lang="en-US" sz="2100" dirty="0">
              <a:latin typeface="+mj-lt"/>
            </a:endParaRPr>
          </a:p>
        </p:txBody>
      </p:sp>
      <p:sp>
        <p:nvSpPr>
          <p:cNvPr id="33" name="Text 30"/>
          <p:cNvSpPr/>
          <p:nvPr/>
        </p:nvSpPr>
        <p:spPr>
          <a:xfrm>
            <a:off x="3282696" y="4446141"/>
            <a:ext cx="2697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0000"/>
                </a:solidFill>
                <a:latin typeface="+mj-lt"/>
                <a:ea typeface="Calibri" pitchFamily="34" charset="-122"/>
                <a:cs typeface="Calibri" pitchFamily="34" charset="-120"/>
              </a:rPr>
              <a:t>↓</a:t>
            </a:r>
            <a:r>
              <a:rPr lang="en-US" sz="160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-0,6% vs 2024.</a:t>
            </a:r>
            <a:endParaRPr lang="en-US" sz="1600" dirty="0">
              <a:latin typeface="+mj-lt"/>
            </a:endParaRPr>
          </a:p>
        </p:txBody>
      </p:sp>
      <p:sp>
        <p:nvSpPr>
          <p:cNvPr id="35" name="Shape 32"/>
          <p:cNvSpPr/>
          <p:nvPr/>
        </p:nvSpPr>
        <p:spPr>
          <a:xfrm>
            <a:off x="6199632" y="3310426"/>
            <a:ext cx="2807208" cy="1521769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Shape 33"/>
          <p:cNvSpPr/>
          <p:nvPr/>
        </p:nvSpPr>
        <p:spPr>
          <a:xfrm>
            <a:off x="6199632" y="3310426"/>
            <a:ext cx="2807208" cy="379268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4"/>
          <p:cNvSpPr/>
          <p:nvPr/>
        </p:nvSpPr>
        <p:spPr>
          <a:xfrm>
            <a:off x="6254496" y="3375469"/>
            <a:ext cx="2697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bs-Latn-BA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Prihodi od izvoza</a:t>
            </a:r>
            <a:endParaRPr lang="en-US" dirty="0">
              <a:latin typeface="+mj-lt"/>
            </a:endParaRPr>
          </a:p>
        </p:txBody>
      </p:sp>
      <p:sp>
        <p:nvSpPr>
          <p:cNvPr id="38" name="Text 35"/>
          <p:cNvSpPr/>
          <p:nvPr/>
        </p:nvSpPr>
        <p:spPr>
          <a:xfrm>
            <a:off x="6254496" y="3787773"/>
            <a:ext cx="26974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bs-Latn-BA" sz="2100" b="1">
                <a:solidFill>
                  <a:srgbClr val="0F6E56"/>
                </a:solidFill>
                <a:latin typeface="+mj-lt"/>
                <a:ea typeface="Calibri" pitchFamily="34" charset="-122"/>
                <a:cs typeface="Calibri" pitchFamily="34" charset="-120"/>
              </a:rPr>
              <a:t>9</a:t>
            </a:r>
            <a:r>
              <a:rPr lang="en-US" sz="2100" b="1">
                <a:solidFill>
                  <a:srgbClr val="0F6E56"/>
                </a:solidFill>
                <a:latin typeface="+mj-lt"/>
                <a:ea typeface="Calibri" pitchFamily="34" charset="-122"/>
                <a:cs typeface="Calibri" pitchFamily="34" charset="-120"/>
              </a:rPr>
              <a:t>,</a:t>
            </a:r>
            <a:r>
              <a:rPr lang="bs-Latn-BA" sz="2100" b="1">
                <a:solidFill>
                  <a:srgbClr val="0F6E56"/>
                </a:solidFill>
                <a:latin typeface="+mj-lt"/>
                <a:ea typeface="Calibri" pitchFamily="34" charset="-122"/>
                <a:cs typeface="Calibri" pitchFamily="34" charset="-120"/>
              </a:rPr>
              <a:t>8 mlrd. KM</a:t>
            </a:r>
            <a:endParaRPr lang="en-US" sz="2100" dirty="0">
              <a:latin typeface="+mj-lt"/>
            </a:endParaRPr>
          </a:p>
        </p:txBody>
      </p:sp>
      <p:sp>
        <p:nvSpPr>
          <p:cNvPr id="39" name="Text 36"/>
          <p:cNvSpPr/>
          <p:nvPr/>
        </p:nvSpPr>
        <p:spPr>
          <a:xfrm>
            <a:off x="6199632" y="4446141"/>
            <a:ext cx="2697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00B050"/>
                </a:solidFill>
                <a:ea typeface="Calibri" pitchFamily="34" charset="-122"/>
                <a:cs typeface="Calibri" pitchFamily="34" charset="-120"/>
              </a:rPr>
              <a:t>↑ </a:t>
            </a:r>
            <a:r>
              <a:rPr lang="bs-Latn-BA" sz="160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+1,8% vs 2024.</a:t>
            </a:r>
            <a:endParaRPr lang="en-US" sz="1600" dirty="0">
              <a:latin typeface="+mj-lt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BEE3BCB2-D0D8-46FF-A662-0EFF98924C6A}"/>
              </a:ext>
            </a:extLst>
          </p:cNvPr>
          <p:cNvSpPr/>
          <p:nvPr/>
        </p:nvSpPr>
        <p:spPr>
          <a:xfrm>
            <a:off x="5081603" y="1002260"/>
            <a:ext cx="2807208" cy="390469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3">
            <a:extLst>
              <a:ext uri="{FF2B5EF4-FFF2-40B4-BE49-F238E27FC236}">
                <a16:creationId xmlns:a16="http://schemas.microsoft.com/office/drawing/2014/main" id="{A0813A6A-576D-FC00-B772-E28B5CC50178}"/>
              </a:ext>
            </a:extLst>
          </p:cNvPr>
          <p:cNvSpPr/>
          <p:nvPr/>
        </p:nvSpPr>
        <p:spPr>
          <a:xfrm>
            <a:off x="1675946" y="1002024"/>
            <a:ext cx="3405657" cy="39813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4">
            <a:extLst>
              <a:ext uri="{FF2B5EF4-FFF2-40B4-BE49-F238E27FC236}">
                <a16:creationId xmlns:a16="http://schemas.microsoft.com/office/drawing/2014/main" id="{F1532A5B-E487-FE68-0D52-C8041B831A69}"/>
              </a:ext>
            </a:extLst>
          </p:cNvPr>
          <p:cNvSpPr/>
          <p:nvPr/>
        </p:nvSpPr>
        <p:spPr>
          <a:xfrm>
            <a:off x="1675947" y="991065"/>
            <a:ext cx="3405656" cy="4090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bs-Latn-BA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Broj privrednih društava:</a:t>
            </a:r>
            <a:endParaRPr lang="en-US" dirty="0">
              <a:latin typeface="+mj-lt"/>
            </a:endParaRPr>
          </a:p>
        </p:txBody>
      </p:sp>
      <p:sp>
        <p:nvSpPr>
          <p:cNvPr id="22" name="Text 5">
            <a:extLst>
              <a:ext uri="{FF2B5EF4-FFF2-40B4-BE49-F238E27FC236}">
                <a16:creationId xmlns:a16="http://schemas.microsoft.com/office/drawing/2014/main" id="{C7F13F41-0597-28E3-AFAA-FB8978B0D1EA}"/>
              </a:ext>
            </a:extLst>
          </p:cNvPr>
          <p:cNvSpPr/>
          <p:nvPr/>
        </p:nvSpPr>
        <p:spPr>
          <a:xfrm>
            <a:off x="5019082" y="1009694"/>
            <a:ext cx="2697480" cy="40502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bs-Latn-BA" sz="21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Calibri" pitchFamily="34" charset="-122"/>
                <a:cs typeface="Calibri" pitchFamily="34" charset="-120"/>
              </a:rPr>
              <a:t>28.634</a:t>
            </a:r>
            <a:endParaRPr lang="en-US" sz="21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49" name="Copied Picture 49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257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47472" y="91440"/>
            <a:ext cx="683784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02</a:t>
            </a:r>
            <a:r>
              <a:rPr lang="bs-Latn-BA" sz="2000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a</a:t>
            </a:r>
            <a:r>
              <a:rPr lang="en-US" sz="2000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| 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Ekonomski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rast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privrednog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sektora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FBiH 2021–2025.</a:t>
            </a:r>
            <a:endParaRPr lang="en-US" sz="2000" dirty="0">
              <a:latin typeface="+mj-lt"/>
            </a:endParaRPr>
          </a:p>
        </p:txBody>
      </p:sp>
      <p:sp>
        <p:nvSpPr>
          <p:cNvPr id="5" name="Text 2"/>
          <p:cNvSpPr/>
          <p:nvPr/>
        </p:nvSpPr>
        <p:spPr>
          <a:xfrm>
            <a:off x="347472" y="768498"/>
            <a:ext cx="458355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DCC65E9-E898-8042-652A-A60A89C022B7}"/>
              </a:ext>
            </a:extLst>
          </p:cNvPr>
          <p:cNvGraphicFramePr/>
          <p:nvPr/>
        </p:nvGraphicFramePr>
        <p:xfrm>
          <a:off x="347472" y="1438735"/>
          <a:ext cx="5022272" cy="369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DD6C3C4-C5E4-B090-C52D-E1334AFD9BA8}"/>
              </a:ext>
            </a:extLst>
          </p:cNvPr>
          <p:cNvSpPr txBox="1">
            <a:spLocks/>
          </p:cNvSpPr>
          <p:nvPr/>
        </p:nvSpPr>
        <p:spPr>
          <a:xfrm>
            <a:off x="5496358" y="1385455"/>
            <a:ext cx="3391610" cy="35259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Prihodi su od 2021. porasli za 41%.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bs-Latn-BA" sz="1600" b="1" dirty="0">
                <a:solidFill>
                  <a:srgbClr val="1E428A"/>
                </a:solidFill>
                <a:latin typeface="Montserrat" pitchFamily="2" charset="0"/>
              </a:rPr>
              <a:t>Ukupni rashodi </a:t>
            </a: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u istom periodu povećani su za 40%.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Ostvarena </a:t>
            </a:r>
            <a:r>
              <a:rPr lang="bs-Latn-BA" sz="1600" b="1" dirty="0">
                <a:solidFill>
                  <a:srgbClr val="1E428A"/>
                </a:solidFill>
                <a:latin typeface="Montserrat" pitchFamily="2" charset="0"/>
              </a:rPr>
              <a:t>neto</a:t>
            </a: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 </a:t>
            </a:r>
            <a:r>
              <a:rPr lang="bs-Latn-BA" sz="1600" b="1" dirty="0">
                <a:solidFill>
                  <a:srgbClr val="1E428A"/>
                </a:solidFill>
                <a:latin typeface="Montserrat" pitchFamily="2" charset="0"/>
              </a:rPr>
              <a:t>profitna marža </a:t>
            </a: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u </a:t>
            </a:r>
            <a:r>
              <a:rPr lang="bs-Latn-BA" sz="1600" b="1" dirty="0">
                <a:solidFill>
                  <a:srgbClr val="1E428A"/>
                </a:solidFill>
                <a:latin typeface="Montserrat" pitchFamily="2" charset="0"/>
              </a:rPr>
              <a:t>2025.</a:t>
            </a: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 </a:t>
            </a:r>
            <a:r>
              <a:rPr lang="bs-Latn-BA" sz="1600" b="1" dirty="0">
                <a:solidFill>
                  <a:srgbClr val="1E428A"/>
                </a:solidFill>
                <a:latin typeface="Montserrat" pitchFamily="2" charset="0"/>
              </a:rPr>
              <a:t>g.</a:t>
            </a: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 bila je </a:t>
            </a:r>
            <a:r>
              <a:rPr lang="bs-Latn-BA" sz="1600" b="1" dirty="0">
                <a:solidFill>
                  <a:srgbClr val="1E428A"/>
                </a:solidFill>
                <a:latin typeface="Montserrat" pitchFamily="2" charset="0"/>
              </a:rPr>
              <a:t>6,2%</a:t>
            </a: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 i nešto je veća u odnosu na 2024. godinu, kada je iznosila 5,9%. </a:t>
            </a:r>
            <a:endParaRPr lang="bs-Latn-BA" sz="160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15" name="Copied Picture 15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312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48934B-F45D-628C-4E30-B7C23CF19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1354097-07C0-1623-1D79-9A52D75E136B}"/>
              </a:ext>
            </a:extLst>
          </p:cNvPr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38E5556-0660-83C2-F7F7-B8C6EBDAC3E0}"/>
              </a:ext>
            </a:extLst>
          </p:cNvPr>
          <p:cNvSpPr/>
          <p:nvPr/>
        </p:nvSpPr>
        <p:spPr>
          <a:xfrm>
            <a:off x="347472" y="91440"/>
            <a:ext cx="683784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02</a:t>
            </a:r>
            <a:r>
              <a:rPr lang="bs-Latn-BA" sz="2000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b</a:t>
            </a:r>
            <a:r>
              <a:rPr lang="en-US" sz="2000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| 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Ekonomski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rast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privrednog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sektora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FBiH 2021–2025.</a:t>
            </a:r>
            <a:endParaRPr lang="en-US" sz="2000" dirty="0">
              <a:latin typeface="+mj-lt"/>
            </a:endParaRPr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E7869417-08F2-918D-AFB0-1B480F5517A2}"/>
              </a:ext>
            </a:extLst>
          </p:cNvPr>
          <p:cNvSpPr/>
          <p:nvPr/>
        </p:nvSpPr>
        <p:spPr>
          <a:xfrm>
            <a:off x="347472" y="768498"/>
            <a:ext cx="458355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D239FD5-0DF8-BAFE-3233-CF0E6A1D9576}"/>
              </a:ext>
            </a:extLst>
          </p:cNvPr>
          <p:cNvGraphicFramePr/>
          <p:nvPr/>
        </p:nvGraphicFramePr>
        <p:xfrm>
          <a:off x="232993" y="928254"/>
          <a:ext cx="5867400" cy="4007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4AD166A-3AFA-ED4E-5284-C2B051427316}"/>
              </a:ext>
            </a:extLst>
          </p:cNvPr>
          <p:cNvSpPr txBox="1">
            <a:spLocks/>
          </p:cNvSpPr>
          <p:nvPr/>
        </p:nvSpPr>
        <p:spPr>
          <a:xfrm>
            <a:off x="5954752" y="1115122"/>
            <a:ext cx="3025698" cy="3739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Ostvarena dobit u 2025. godini iznosila je 6,1 milijarde KM, dok je gubitak bio 1,2 milijarde KM.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Neto finansijski rezultat (efekat) u 2025. iznosio je </a:t>
            </a:r>
            <a:r>
              <a:rPr lang="bs-Latn-BA" sz="1600" b="1" dirty="0">
                <a:solidFill>
                  <a:srgbClr val="1E428A"/>
                </a:solidFill>
                <a:latin typeface="Montserrat" pitchFamily="2" charset="0"/>
              </a:rPr>
              <a:t>4,9 milijarde KM</a:t>
            </a: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Njegova vrijednost se povećala za </a:t>
            </a:r>
            <a:r>
              <a:rPr lang="bs-Latn-BA" sz="1600" b="1" dirty="0">
                <a:solidFill>
                  <a:srgbClr val="00B050"/>
                </a:solidFill>
                <a:latin typeface="Montserrat" pitchFamily="2" charset="0"/>
              </a:rPr>
              <a:t>44%</a:t>
            </a:r>
            <a:r>
              <a:rPr lang="bs-Latn-BA" sz="1600" dirty="0">
                <a:solidFill>
                  <a:srgbClr val="1E428A"/>
                </a:solidFill>
                <a:latin typeface="Montserrat" pitchFamily="2" charset="0"/>
              </a:rPr>
              <a:t> u odnosu na 2021. godinu, kada je iznosila 3,4 milijarde KM.</a:t>
            </a:r>
          </a:p>
        </p:txBody>
      </p:sp>
      <p:pic>
        <p:nvPicPr>
          <p:cNvPr id="11" name="Copied Picture 11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211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47472" y="9144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03  |  Struktura privrednih društava u FBiH 2025.</a:t>
            </a:r>
            <a:endParaRPr lang="en-US" sz="2000" dirty="0">
              <a:latin typeface="+mj-lt"/>
            </a:endParaRPr>
          </a:p>
        </p:txBody>
      </p:sp>
      <p:sp>
        <p:nvSpPr>
          <p:cNvPr id="5" name="Text 2"/>
          <p:cNvSpPr/>
          <p:nvPr/>
        </p:nvSpPr>
        <p:spPr>
          <a:xfrm>
            <a:off x="426444" y="1140893"/>
            <a:ext cx="29572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Po veličini (broj firmi)</a:t>
            </a:r>
            <a:endParaRPr lang="en-US" dirty="0">
              <a:latin typeface="+mj-lt"/>
            </a:endParaRPr>
          </a:p>
        </p:txBody>
      </p:sp>
      <p:graphicFrame>
        <p:nvGraphicFramePr>
          <p:cNvPr id="6" name="Chart 0"/>
          <p:cNvGraphicFramePr/>
          <p:nvPr/>
        </p:nvGraphicFramePr>
        <p:xfrm>
          <a:off x="53888" y="1492160"/>
          <a:ext cx="3699724" cy="2708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3"/>
          <p:cNvSpPr/>
          <p:nvPr/>
        </p:nvSpPr>
        <p:spPr>
          <a:xfrm>
            <a:off x="3605369" y="1103985"/>
            <a:ext cx="4474803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Ključni pokazatelji po veličini firme</a:t>
            </a:r>
            <a:endParaRPr lang="en-US" dirty="0">
              <a:latin typeface="+mj-lt"/>
            </a:endParaRPr>
          </a:p>
        </p:txBody>
      </p:sp>
      <p:graphicFrame>
        <p:nvGraphicFramePr>
          <p:cNvPr id="8" name="Table 0"/>
          <p:cNvGraphicFramePr>
            <a:graphicFrameLocks noGrp="1"/>
          </p:cNvGraphicFramePr>
          <p:nvPr/>
        </p:nvGraphicFramePr>
        <p:xfrm>
          <a:off x="3680552" y="1921038"/>
          <a:ext cx="4995939" cy="2212848"/>
        </p:xfrm>
        <a:graphic>
          <a:graphicData uri="http://schemas.openxmlformats.org/drawingml/2006/table">
            <a:tbl>
              <a:tblPr/>
              <a:tblGrid>
                <a:gridCol w="875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9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1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14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3912293776"/>
                    </a:ext>
                  </a:extLst>
                </a:gridCol>
              </a:tblGrid>
              <a:tr h="43891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 err="1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Veličina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Zaposleni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Prihodi</a:t>
                      </a:r>
                      <a:r>
                        <a:rPr lang="bs-Latn-BA" sz="1200" b="1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(KM)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Neto dobit</a:t>
                      </a:r>
                      <a:r>
                        <a:rPr lang="bs-Latn-BA" sz="1200" b="1">
                          <a:solidFill>
                            <a:srgbClr val="FFFFFF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 (KM)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1200" b="1" kern="1200">
                          <a:solidFill>
                            <a:srgbClr val="FFFFFF"/>
                          </a:solidFill>
                          <a:latin typeface="+mj-lt"/>
                          <a:ea typeface="Calibri" charset="0"/>
                          <a:cs typeface="Calibri" pitchFamily="34" charset="-120"/>
                        </a:rPr>
                        <a:t>Profitna marža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j-lt"/>
                        <a:ea typeface="Calibri" charset="0"/>
                        <a:cs typeface="Calibri" pitchFamily="34" charset="-12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2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Mikro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1200" dirty="0">
                          <a:latin typeface="+mj-lt"/>
                          <a:ea typeface="Calibri" charset="0"/>
                          <a:cs typeface="Calibri" charset="0"/>
                        </a:rPr>
                        <a:t>39.051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,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5 mlrd.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0,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2 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ea typeface="Calibri" pitchFamily="34" charset="-122"/>
                          <a:cs typeface="Calibri" pitchFamily="34" charset="-120"/>
                        </a:rPr>
                        <a:t>mlrd.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1200" dirty="0">
                          <a:latin typeface="+mj-lt"/>
                          <a:ea typeface="Calibri" charset="0"/>
                          <a:cs typeface="Calibri" charset="0"/>
                        </a:rPr>
                        <a:t>5,2%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Malo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5.208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5,6 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ea typeface="Calibri" pitchFamily="34" charset="-122"/>
                          <a:cs typeface="Calibri" pitchFamily="34" charset="-120"/>
                        </a:rPr>
                        <a:t>mlrd.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1,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4 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ea typeface="Calibri" pitchFamily="34" charset="-122"/>
                          <a:cs typeface="Calibri" pitchFamily="34" charset="-120"/>
                        </a:rPr>
                        <a:t>mlrd.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1200" dirty="0">
                          <a:latin typeface="+mj-lt"/>
                          <a:ea typeface="Calibri" charset="0"/>
                          <a:cs typeface="Calibri" charset="0"/>
                        </a:rPr>
                        <a:t>9,2%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Srednje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93.740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8,9 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ea typeface="Calibri" pitchFamily="34" charset="-122"/>
                          <a:cs typeface="Calibri" pitchFamily="34" charset="-120"/>
                        </a:rPr>
                        <a:t>mlrd.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1,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4 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ea typeface="Calibri" pitchFamily="34" charset="-122"/>
                          <a:cs typeface="Calibri" pitchFamily="34" charset="-120"/>
                        </a:rPr>
                        <a:t>mlrd.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1200" dirty="0">
                          <a:latin typeface="+mj-lt"/>
                          <a:ea typeface="Calibri" charset="0"/>
                          <a:cs typeface="Calibri" charset="0"/>
                        </a:rPr>
                        <a:t>7,6%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Veliko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140.9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1,3 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ea typeface="Calibri" pitchFamily="34" charset="-122"/>
                          <a:cs typeface="Calibri" pitchFamily="34" charset="-120"/>
                        </a:rPr>
                        <a:t>mlrd.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1,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latin typeface="+mj-lt"/>
                          <a:ea typeface="Calibri" pitchFamily="34" charset="-122"/>
                          <a:cs typeface="Calibri" pitchFamily="34" charset="-120"/>
                        </a:rPr>
                        <a:t>9 </a:t>
                      </a:r>
                      <a:r>
                        <a:rPr lang="bs-Latn-BA" sz="1200" dirty="0">
                          <a:solidFill>
                            <a:srgbClr val="1A1A2E"/>
                          </a:solidFill>
                          <a:ea typeface="Calibri" pitchFamily="34" charset="-122"/>
                          <a:cs typeface="Calibri" pitchFamily="34" charset="-120"/>
                        </a:rPr>
                        <a:t>mlrd.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bs-Latn-BA" sz="1200" dirty="0">
                          <a:latin typeface="+mj-lt"/>
                          <a:ea typeface="Calibri" charset="0"/>
                          <a:cs typeface="Calibri" charset="0"/>
                        </a:rPr>
                        <a:t>4,5%</a:t>
                      </a:r>
                      <a:endParaRPr lang="en-US" sz="1200" dirty="0">
                        <a:latin typeface="+mj-lt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 6"/>
          <p:cNvSpPr/>
          <p:nvPr/>
        </p:nvSpPr>
        <p:spPr>
          <a:xfrm>
            <a:off x="347472" y="4191069"/>
            <a:ext cx="2651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Privatni sektor</a:t>
            </a:r>
            <a:endParaRPr lang="en-US" sz="105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6BE5FC-5157-4C7F-EACF-9ABBE178D5A8}"/>
              </a:ext>
            </a:extLst>
          </p:cNvPr>
          <p:cNvSpPr txBox="1"/>
          <p:nvPr/>
        </p:nvSpPr>
        <p:spPr>
          <a:xfrm>
            <a:off x="1219369" y="2765852"/>
            <a:ext cx="1067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Latn-BA" sz="1400" dirty="0">
                <a:latin typeface="+mj-lt"/>
              </a:rPr>
              <a:t>UKUPNO</a:t>
            </a:r>
          </a:p>
          <a:p>
            <a:pPr algn="ctr"/>
            <a:r>
              <a:rPr lang="bs-Latn-BA" sz="1400" b="1" dirty="0">
                <a:solidFill>
                  <a:srgbClr val="1E428A"/>
                </a:solidFill>
                <a:latin typeface="+mj-lt"/>
              </a:rPr>
              <a:t>28.634</a:t>
            </a:r>
            <a:endParaRPr lang="en-US" sz="1400" b="1" dirty="0">
              <a:solidFill>
                <a:srgbClr val="1E428A"/>
              </a:solidFill>
              <a:latin typeface="+mj-lt"/>
            </a:endParaRPr>
          </a:p>
        </p:txBody>
      </p:sp>
      <p:pic>
        <p:nvPicPr>
          <p:cNvPr id="24" name="Copied Picture 24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679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47472" y="9144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0</a:t>
            </a:r>
            <a:r>
              <a:rPr lang="bs-Latn-BA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4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|  </a:t>
            </a:r>
            <a:r>
              <a:rPr lang="bs-Latn-BA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rivatni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sektor kao motor rasta</a:t>
            </a:r>
            <a:endParaRPr lang="en-US" sz="20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1AB89-262E-4717-B66E-D8C3F3050CAB}"/>
              </a:ext>
            </a:extLst>
          </p:cNvPr>
          <p:cNvSpPr txBox="1"/>
          <p:nvPr/>
        </p:nvSpPr>
        <p:spPr>
          <a:xfrm>
            <a:off x="233167" y="796167"/>
            <a:ext cx="8585200" cy="441888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Privatni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sektor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ostvaruje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najveći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dio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prihoda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i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dobiti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,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dok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javni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sektor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učestvuje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sa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manjim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udjelom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prihoda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,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ali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većim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udjelom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ukupnih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gubitaka</a:t>
            </a:r>
            <a:r>
              <a:rPr lang="bs-Latn-BA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.</a:t>
            </a:r>
            <a:endParaRPr lang="en-US" sz="1400" dirty="0">
              <a:solidFill>
                <a:srgbClr val="5A5A6E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1D61BA8-E0B7-4BA2-90D8-16AA6DDAD25F}"/>
              </a:ext>
            </a:extLst>
          </p:cNvPr>
          <p:cNvSpPr/>
          <p:nvPr/>
        </p:nvSpPr>
        <p:spPr>
          <a:xfrm>
            <a:off x="279400" y="1366463"/>
            <a:ext cx="5461000" cy="3256621"/>
          </a:xfrm>
          <a:prstGeom prst="roundRect">
            <a:avLst/>
          </a:prstGeom>
          <a:solidFill>
            <a:srgbClr val="1E428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2AD314-DBC5-4461-ACEC-E6C5B0EF0AE9}"/>
              </a:ext>
            </a:extLst>
          </p:cNvPr>
          <p:cNvSpPr txBox="1"/>
          <p:nvPr/>
        </p:nvSpPr>
        <p:spPr>
          <a:xfrm>
            <a:off x="508000" y="1438951"/>
            <a:ext cx="5080000" cy="355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600" b="1" dirty="0" err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Privatni</a:t>
            </a:r>
            <a:r>
              <a:rPr lang="en-US" sz="1600" b="1" dirty="0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sektor</a:t>
            </a:r>
            <a:endParaRPr lang="en-US" sz="1600" b="1" dirty="0">
              <a:solidFill>
                <a:srgbClr val="FFFFFF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17D93F-6F79-4960-AD5F-F4CDF3A0F92E}"/>
              </a:ext>
            </a:extLst>
          </p:cNvPr>
          <p:cNvSpPr txBox="1"/>
          <p:nvPr/>
        </p:nvSpPr>
        <p:spPr>
          <a:xfrm>
            <a:off x="482600" y="1840149"/>
            <a:ext cx="2921000" cy="487802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3000" b="1" dirty="0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98,6%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9FC3D1-3FE7-424D-A4B7-65A922375FDC}"/>
              </a:ext>
            </a:extLst>
          </p:cNvPr>
          <p:cNvSpPr txBox="1"/>
          <p:nvPr/>
        </p:nvSpPr>
        <p:spPr>
          <a:xfrm>
            <a:off x="508000" y="2327951"/>
            <a:ext cx="4900472" cy="228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l-PL" sz="11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(28.215) od ukupnog broja kompanija</a:t>
            </a:r>
            <a:endParaRPr lang="en-US" sz="1100" dirty="0">
              <a:solidFill>
                <a:srgbClr val="D6E4F7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07C8E3-82CC-4DA7-9475-E276AEE6CD95}"/>
              </a:ext>
            </a:extLst>
          </p:cNvPr>
          <p:cNvSpPr txBox="1"/>
          <p:nvPr/>
        </p:nvSpPr>
        <p:spPr>
          <a:xfrm>
            <a:off x="508000" y="2616485"/>
            <a:ext cx="5080000" cy="228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300" b="1" dirty="0" err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Generiše</a:t>
            </a:r>
            <a:r>
              <a:rPr lang="en-US" sz="1300" b="1" dirty="0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84DD1B-3325-4194-B461-B17823519173}"/>
              </a:ext>
            </a:extLst>
          </p:cNvPr>
          <p:cNvSpPr txBox="1"/>
          <p:nvPr/>
        </p:nvSpPr>
        <p:spPr>
          <a:xfrm>
            <a:off x="508000" y="2899597"/>
            <a:ext cx="1905000" cy="558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3200" b="1" dirty="0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90%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9B3E13-B7A7-446B-93E0-F3D6C652DD60}"/>
              </a:ext>
            </a:extLst>
          </p:cNvPr>
          <p:cNvSpPr txBox="1"/>
          <p:nvPr/>
        </p:nvSpPr>
        <p:spPr>
          <a:xfrm>
            <a:off x="3048000" y="2899597"/>
            <a:ext cx="1905000" cy="558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3200" b="1" dirty="0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95%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964FC3-DFD9-4A98-A608-6FFEB34AB9AC}"/>
              </a:ext>
            </a:extLst>
          </p:cNvPr>
          <p:cNvSpPr txBox="1"/>
          <p:nvPr/>
        </p:nvSpPr>
        <p:spPr>
          <a:xfrm>
            <a:off x="533400" y="3411067"/>
            <a:ext cx="1565564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1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svih</a:t>
            </a:r>
            <a:r>
              <a:rPr lang="en-US" sz="11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prihoda</a:t>
            </a:r>
            <a:r>
              <a:rPr lang="en-US" sz="11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 u FBiH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BF6DB9-A821-438C-8254-48AD29384B1C}"/>
              </a:ext>
            </a:extLst>
          </p:cNvPr>
          <p:cNvSpPr txBox="1"/>
          <p:nvPr/>
        </p:nvSpPr>
        <p:spPr>
          <a:xfrm>
            <a:off x="2952750" y="3405860"/>
            <a:ext cx="19050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1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ukupne</a:t>
            </a:r>
            <a:r>
              <a:rPr lang="en-US" sz="11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ostvarene</a:t>
            </a:r>
            <a:r>
              <a:rPr lang="en-US" sz="11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dobiti</a:t>
            </a:r>
            <a:endParaRPr lang="en-US" sz="1100" dirty="0">
              <a:solidFill>
                <a:srgbClr val="D6E4F7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5031639-E047-40C7-83D3-DFBA1BD80C35}"/>
              </a:ext>
            </a:extLst>
          </p:cNvPr>
          <p:cNvSpPr txBox="1"/>
          <p:nvPr/>
        </p:nvSpPr>
        <p:spPr>
          <a:xfrm>
            <a:off x="508000" y="3911885"/>
            <a:ext cx="50800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200" b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Teret neuspjeha: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8662FD-8C33-4F8C-9000-9F116F9CE2E9}"/>
              </a:ext>
            </a:extLst>
          </p:cNvPr>
          <p:cNvSpPr txBox="1"/>
          <p:nvPr/>
        </p:nvSpPr>
        <p:spPr>
          <a:xfrm>
            <a:off x="508000" y="4140485"/>
            <a:ext cx="5080000" cy="2540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l-PL" sz="1200" b="1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Udio u ukupnom gubitku iznosi 73%</a:t>
            </a:r>
            <a:endParaRPr lang="en-US" sz="1200" b="1">
              <a:solidFill>
                <a:srgbClr val="F4A620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EF2C0FC-253E-4094-9732-4F6E3BB44BE5}"/>
              </a:ext>
            </a:extLst>
          </p:cNvPr>
          <p:cNvSpPr/>
          <p:nvPr/>
        </p:nvSpPr>
        <p:spPr>
          <a:xfrm>
            <a:off x="5918200" y="1366463"/>
            <a:ext cx="2946400" cy="3256622"/>
          </a:xfrm>
          <a:prstGeom prst="roundRect">
            <a:avLst/>
          </a:prstGeom>
          <a:solidFill>
            <a:srgbClr val="2B5BB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6CF269-7624-4E6A-9681-290178975C52}"/>
              </a:ext>
            </a:extLst>
          </p:cNvPr>
          <p:cNvSpPr txBox="1"/>
          <p:nvPr/>
        </p:nvSpPr>
        <p:spPr>
          <a:xfrm>
            <a:off x="6121400" y="1464351"/>
            <a:ext cx="2540000" cy="330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600" b="1" dirty="0" err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Javni</a:t>
            </a:r>
            <a:r>
              <a:rPr lang="en-US" sz="1600" b="1" dirty="0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sektor</a:t>
            </a:r>
            <a:endParaRPr lang="en-US" sz="1600" b="1" dirty="0">
              <a:solidFill>
                <a:srgbClr val="FFFFFF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5C4C342-7598-4ACD-9C74-954D3B2AC006}"/>
              </a:ext>
            </a:extLst>
          </p:cNvPr>
          <p:cNvSpPr txBox="1"/>
          <p:nvPr/>
        </p:nvSpPr>
        <p:spPr>
          <a:xfrm>
            <a:off x="6108700" y="1769151"/>
            <a:ext cx="2540000" cy="558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3000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1,2%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88B6DB-A75D-4B13-8093-4CD4EB444535}"/>
              </a:ext>
            </a:extLst>
          </p:cNvPr>
          <p:cNvSpPr txBox="1"/>
          <p:nvPr/>
        </p:nvSpPr>
        <p:spPr>
          <a:xfrm>
            <a:off x="6121400" y="2302266"/>
            <a:ext cx="2603500" cy="3810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pl-PL" sz="10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(357) od ukupnog broja kompanija</a:t>
            </a:r>
            <a:endParaRPr lang="en-US" sz="1000" dirty="0">
              <a:solidFill>
                <a:srgbClr val="D6E4F7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6BF9CCB-008B-4706-9493-EEECDC9F5CAB}"/>
              </a:ext>
            </a:extLst>
          </p:cNvPr>
          <p:cNvSpPr txBox="1"/>
          <p:nvPr/>
        </p:nvSpPr>
        <p:spPr>
          <a:xfrm>
            <a:off x="6121400" y="2616485"/>
            <a:ext cx="25400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200" b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Generiše: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7243435-1A6F-4D97-BE52-64FCBCCB5AD9}"/>
              </a:ext>
            </a:extLst>
          </p:cNvPr>
          <p:cNvSpPr txBox="1"/>
          <p:nvPr/>
        </p:nvSpPr>
        <p:spPr>
          <a:xfrm>
            <a:off x="6121400" y="2845085"/>
            <a:ext cx="1397000" cy="304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b="1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Samo 9%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EAE60DE-0A52-4157-9F63-24F7CD0CC649}"/>
              </a:ext>
            </a:extLst>
          </p:cNvPr>
          <p:cNvSpPr txBox="1"/>
          <p:nvPr/>
        </p:nvSpPr>
        <p:spPr>
          <a:xfrm>
            <a:off x="6108700" y="3124702"/>
            <a:ext cx="15875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1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prihoda</a:t>
            </a:r>
            <a:endParaRPr lang="en-US" sz="1100" dirty="0">
              <a:solidFill>
                <a:srgbClr val="D6E4F7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962998-2556-40B8-94F5-4C083AF048E9}"/>
              </a:ext>
            </a:extLst>
          </p:cNvPr>
          <p:cNvSpPr txBox="1"/>
          <p:nvPr/>
        </p:nvSpPr>
        <p:spPr>
          <a:xfrm>
            <a:off x="6121400" y="3365713"/>
            <a:ext cx="1397000" cy="304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Samo 4%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F71B6B4-01BC-4CB3-9B64-E5D2538EBCF4}"/>
              </a:ext>
            </a:extLst>
          </p:cNvPr>
          <p:cNvSpPr txBox="1"/>
          <p:nvPr/>
        </p:nvSpPr>
        <p:spPr>
          <a:xfrm>
            <a:off x="6127173" y="3630748"/>
            <a:ext cx="15875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1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dobiti</a:t>
            </a:r>
            <a:endParaRPr lang="en-US" sz="1100" dirty="0">
              <a:solidFill>
                <a:srgbClr val="D6E4F7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9FA5A0A-8D3D-449A-B31D-7639E8E894FB}"/>
              </a:ext>
            </a:extLst>
          </p:cNvPr>
          <p:cNvSpPr txBox="1"/>
          <p:nvPr/>
        </p:nvSpPr>
        <p:spPr>
          <a:xfrm>
            <a:off x="6121400" y="3888789"/>
            <a:ext cx="26035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Teret neuspjeha: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B5A855-9090-4E07-A16F-AFC97B372652}"/>
              </a:ext>
            </a:extLst>
          </p:cNvPr>
          <p:cNvSpPr txBox="1"/>
          <p:nvPr/>
        </p:nvSpPr>
        <p:spPr>
          <a:xfrm>
            <a:off x="6121400" y="4091989"/>
            <a:ext cx="2603500" cy="558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100" b="1" dirty="0" err="1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Udio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 u </a:t>
            </a:r>
            <a:r>
              <a:rPr lang="en-US" sz="1100" b="1" dirty="0" err="1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ukupnom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100" b="1" dirty="0" err="1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gubitku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100" b="1" dirty="0" err="1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iznosi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100" b="1" dirty="0" err="1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nesrazmjernih</a:t>
            </a:r>
            <a:r>
              <a:rPr lang="en-US" sz="1100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 20%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79069E-9192-4022-B43E-0DBA8A8A1049}"/>
              </a:ext>
            </a:extLst>
          </p:cNvPr>
          <p:cNvSpPr txBox="1"/>
          <p:nvPr/>
        </p:nvSpPr>
        <p:spPr>
          <a:xfrm>
            <a:off x="279400" y="4673021"/>
            <a:ext cx="8585200" cy="387955"/>
          </a:xfrm>
          <a:prstGeom prst="round2SameRect">
            <a:avLst/>
          </a:prstGeom>
          <a:noFill/>
          <a:ln>
            <a:solidFill>
              <a:srgbClr val="1E428A"/>
            </a:solidFill>
          </a:ln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Mješoviti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sektor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čini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preostalih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0,2%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firmi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(1%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prihoda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, 1%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dobiti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, 7% </a:t>
            </a:r>
            <a:r>
              <a:rPr lang="en-US" sz="14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gubitka</a:t>
            </a:r>
            <a:r>
              <a:rPr lang="en-US" sz="14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).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0A16F93-98E9-536F-E879-3C93048A9EB8}"/>
              </a:ext>
            </a:extLst>
          </p:cNvPr>
          <p:cNvCxnSpPr>
            <a:cxnSpLocks/>
          </p:cNvCxnSpPr>
          <p:nvPr/>
        </p:nvCxnSpPr>
        <p:spPr>
          <a:xfrm>
            <a:off x="581895" y="2555871"/>
            <a:ext cx="4826577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0EC5EE5-E7F9-405A-9A1F-01E552946862}"/>
              </a:ext>
            </a:extLst>
          </p:cNvPr>
          <p:cNvCxnSpPr/>
          <p:nvPr/>
        </p:nvCxnSpPr>
        <p:spPr>
          <a:xfrm>
            <a:off x="592283" y="3888218"/>
            <a:ext cx="4826577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F73EFAE-0C44-1B55-FC28-F34A2932BD26}"/>
              </a:ext>
            </a:extLst>
          </p:cNvPr>
          <p:cNvCxnSpPr>
            <a:cxnSpLocks/>
          </p:cNvCxnSpPr>
          <p:nvPr/>
        </p:nvCxnSpPr>
        <p:spPr>
          <a:xfrm>
            <a:off x="6184322" y="2555871"/>
            <a:ext cx="2275610" cy="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63F1BE5-D359-163C-53F7-72C3DA3E4145}"/>
              </a:ext>
            </a:extLst>
          </p:cNvPr>
          <p:cNvCxnSpPr>
            <a:cxnSpLocks/>
          </p:cNvCxnSpPr>
          <p:nvPr/>
        </p:nvCxnSpPr>
        <p:spPr>
          <a:xfrm>
            <a:off x="6184322" y="3888218"/>
            <a:ext cx="2275610" cy="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Copied Picture 36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567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47472" y="9144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0</a:t>
            </a:r>
            <a:r>
              <a:rPr lang="bs-Latn-BA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5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| 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Odnos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rasta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prihoda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i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troškova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rada</a:t>
            </a:r>
            <a:endParaRPr lang="en-US" sz="20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87079-C2B2-44BD-BDCC-5564243F576A}"/>
              </a:ext>
            </a:extLst>
          </p:cNvPr>
          <p:cNvSpPr txBox="1"/>
          <p:nvPr/>
        </p:nvSpPr>
        <p:spPr>
          <a:xfrm>
            <a:off x="302768" y="899667"/>
            <a:ext cx="8585200" cy="650217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Dok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su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prihodi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stabilno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rasli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,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troškovi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radne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snage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doživjeli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su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bs-Latn-BA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značajan rast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,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stvarajući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pritisak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na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operativne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marže</a:t>
            </a:r>
            <a:r>
              <a:rPr lang="en-US" sz="1600" dirty="0">
                <a:solidFill>
                  <a:srgbClr val="5A5A6E"/>
                </a:solidFill>
                <a:latin typeface="+mj-lt"/>
                <a:ea typeface="Calibri"/>
                <a:cs typeface="Calibri"/>
              </a:rPr>
              <a:t>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170A5D1-7D8F-4789-9B02-03D64C197C59}"/>
              </a:ext>
            </a:extLst>
          </p:cNvPr>
          <p:cNvSpPr/>
          <p:nvPr/>
        </p:nvSpPr>
        <p:spPr>
          <a:xfrm>
            <a:off x="279400" y="1575289"/>
            <a:ext cx="3810000" cy="2793510"/>
          </a:xfrm>
          <a:prstGeom prst="roundRect">
            <a:avLst/>
          </a:prstGeom>
          <a:solidFill>
            <a:srgbClr val="1E428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latin typeface="+mj-lt"/>
            </a:endParaRPr>
          </a:p>
        </p:txBody>
      </p:sp>
      <p:sp>
        <p:nvSpPr>
          <p:cNvPr id="101" name="Growth Green"/>
          <p:cNvSpPr/>
          <p:nvPr/>
        </p:nvSpPr>
        <p:spPr>
          <a:xfrm>
            <a:off x="452009" y="2247308"/>
            <a:ext cx="3302000" cy="1968500"/>
          </a:xfrm>
          <a:custGeom>
            <a:avLst/>
            <a:gdLst/>
            <a:ahLst/>
            <a:cxnLst/>
            <a:rect l="0" t="0" r="0" b="0"/>
            <a:pathLst>
              <a:path w="3302000" h="1968500" fill="none">
                <a:moveTo>
                  <a:pt x="0" y="1968500"/>
                </a:moveTo>
                <a:lnTo>
                  <a:pt x="990600" y="1082675"/>
                </a:lnTo>
                <a:lnTo>
                  <a:pt x="1584960" y="1220470"/>
                </a:lnTo>
                <a:lnTo>
                  <a:pt x="2377440" y="433070"/>
                </a:lnTo>
                <a:lnTo>
                  <a:pt x="3302000" y="0"/>
                </a:lnTo>
              </a:path>
            </a:pathLst>
          </a:custGeom>
          <a:noFill/>
          <a:ln w="34925" cap="rnd">
            <a:solidFill>
              <a:srgbClr val="46C08A">
                <a:alpha val="55000"/>
              </a:srgbClr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A2A0132-0E25-439C-8CAB-FF9DF7E98F42}"/>
              </a:ext>
            </a:extLst>
          </p:cNvPr>
          <p:cNvSpPr/>
          <p:nvPr/>
        </p:nvSpPr>
        <p:spPr>
          <a:xfrm>
            <a:off x="5054600" y="1575289"/>
            <a:ext cx="3810000" cy="2793510"/>
          </a:xfrm>
          <a:prstGeom prst="roundRect">
            <a:avLst/>
          </a:prstGeom>
          <a:solidFill>
            <a:srgbClr val="1E428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latin typeface="+mj-lt"/>
            </a:endParaRPr>
          </a:p>
        </p:txBody>
      </p:sp>
      <p:sp>
        <p:nvSpPr>
          <p:cNvPr id="102" name="Growth Gold"/>
          <p:cNvSpPr/>
          <p:nvPr/>
        </p:nvSpPr>
        <p:spPr>
          <a:xfrm>
            <a:off x="5575298" y="2351221"/>
            <a:ext cx="3302000" cy="1968500"/>
          </a:xfrm>
          <a:custGeom>
            <a:avLst/>
            <a:gdLst/>
            <a:ahLst/>
            <a:cxnLst/>
            <a:rect l="0" t="0" r="0" b="0"/>
            <a:pathLst>
              <a:path w="3302000" h="1968500" fill="none">
                <a:moveTo>
                  <a:pt x="0" y="1968500"/>
                </a:moveTo>
                <a:lnTo>
                  <a:pt x="990600" y="1082675"/>
                </a:lnTo>
                <a:lnTo>
                  <a:pt x="1584960" y="1220470"/>
                </a:lnTo>
                <a:lnTo>
                  <a:pt x="2377440" y="433070"/>
                </a:lnTo>
                <a:lnTo>
                  <a:pt x="3302000" y="0"/>
                </a:lnTo>
              </a:path>
            </a:pathLst>
          </a:custGeom>
          <a:noFill/>
          <a:ln w="34925" cap="rnd">
            <a:solidFill>
              <a:srgbClr val="F4A620">
                <a:alpha val="55000"/>
              </a:srgbClr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CBF92C-2DF0-4BF5-8F79-B291D4B0468B}"/>
              </a:ext>
            </a:extLst>
          </p:cNvPr>
          <p:cNvSpPr txBox="1"/>
          <p:nvPr/>
        </p:nvSpPr>
        <p:spPr>
          <a:xfrm>
            <a:off x="508000" y="1682166"/>
            <a:ext cx="2895600" cy="304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500" b="1" dirty="0" err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Brzina</a:t>
            </a:r>
            <a:r>
              <a:rPr lang="en-US" sz="1500" b="1" dirty="0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 rasta </a:t>
            </a:r>
            <a:r>
              <a:rPr lang="en-US" sz="1500" b="1" dirty="0" err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prihoda</a:t>
            </a:r>
            <a:endParaRPr lang="en-US" sz="1500" b="1" dirty="0">
              <a:solidFill>
                <a:srgbClr val="FFFFFF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4B8B91-32FB-4F94-8069-860B75B08AF3}"/>
              </a:ext>
            </a:extLst>
          </p:cNvPr>
          <p:cNvSpPr txBox="1"/>
          <p:nvPr/>
        </p:nvSpPr>
        <p:spPr>
          <a:xfrm>
            <a:off x="482600" y="2139366"/>
            <a:ext cx="2921000" cy="711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4200" b="1" dirty="0">
                <a:solidFill>
                  <a:srgbClr val="46C08A"/>
                </a:solidFill>
                <a:latin typeface="+mj-lt"/>
                <a:ea typeface="Calibri"/>
                <a:cs typeface="Calibri"/>
              </a:rPr>
              <a:t>+7,0%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84D88F-000F-4FBA-9B97-D4A77A44192B}"/>
              </a:ext>
            </a:extLst>
          </p:cNvPr>
          <p:cNvSpPr txBox="1"/>
          <p:nvPr/>
        </p:nvSpPr>
        <p:spPr>
          <a:xfrm>
            <a:off x="508000" y="2952166"/>
            <a:ext cx="28956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10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Rast ukupnih prihoda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1697E3-132E-4763-9291-1AD29D9DE497}"/>
              </a:ext>
            </a:extLst>
          </p:cNvPr>
          <p:cNvSpPr txBox="1"/>
          <p:nvPr/>
        </p:nvSpPr>
        <p:spPr>
          <a:xfrm>
            <a:off x="508000" y="3180766"/>
            <a:ext cx="28956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10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(2024 → 2025)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99BB12-0E1A-40E0-B2B5-003447F50B43}"/>
              </a:ext>
            </a:extLst>
          </p:cNvPr>
          <p:cNvSpPr txBox="1"/>
          <p:nvPr/>
        </p:nvSpPr>
        <p:spPr>
          <a:xfrm>
            <a:off x="5732901" y="1682166"/>
            <a:ext cx="2921000" cy="355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500" b="1" dirty="0" err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Brzina</a:t>
            </a:r>
            <a:r>
              <a:rPr lang="en-US" sz="1500" b="1" dirty="0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 rasta </a:t>
            </a:r>
            <a:r>
              <a:rPr lang="en-US" sz="1500" b="1" dirty="0" err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troškova</a:t>
            </a:r>
            <a:r>
              <a:rPr lang="en-US" sz="1500" b="1" dirty="0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 rada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87B583-52AB-4DD4-A66E-3891E32907F8}"/>
              </a:ext>
            </a:extLst>
          </p:cNvPr>
          <p:cNvSpPr txBox="1"/>
          <p:nvPr/>
        </p:nvSpPr>
        <p:spPr>
          <a:xfrm>
            <a:off x="5707501" y="2139366"/>
            <a:ext cx="2946400" cy="711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4200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+1</a:t>
            </a:r>
            <a:r>
              <a:rPr lang="bs-Latn-BA" sz="4200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3</a:t>
            </a:r>
            <a:r>
              <a:rPr lang="en-US" sz="4200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,</a:t>
            </a:r>
            <a:r>
              <a:rPr lang="bs-Latn-BA" sz="4200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5</a:t>
            </a:r>
            <a:r>
              <a:rPr lang="en-US" sz="4200" b="1" dirty="0">
                <a:solidFill>
                  <a:srgbClr val="F4A620"/>
                </a:solidFill>
                <a:latin typeface="+mj-lt"/>
                <a:ea typeface="Calibri"/>
                <a:cs typeface="Calibri"/>
              </a:rPr>
              <a:t>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0AE1FE-A9FE-4EB9-96EB-D90896F433DB}"/>
              </a:ext>
            </a:extLst>
          </p:cNvPr>
          <p:cNvSpPr txBox="1"/>
          <p:nvPr/>
        </p:nvSpPr>
        <p:spPr>
          <a:xfrm>
            <a:off x="5732901" y="3053766"/>
            <a:ext cx="29210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10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Rast ukupnih troškova plata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51A547-291B-45E7-856E-02180AEC113B}"/>
              </a:ext>
            </a:extLst>
          </p:cNvPr>
          <p:cNvSpPr txBox="1"/>
          <p:nvPr/>
        </p:nvSpPr>
        <p:spPr>
          <a:xfrm>
            <a:off x="5732901" y="3282366"/>
            <a:ext cx="2921000" cy="203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en-US" sz="110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(2024 → 2025)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86243AE-581E-4299-A391-2E8DD8D8394D}"/>
              </a:ext>
            </a:extLst>
          </p:cNvPr>
          <p:cNvSpPr/>
          <p:nvPr/>
        </p:nvSpPr>
        <p:spPr>
          <a:xfrm>
            <a:off x="3784600" y="1810842"/>
            <a:ext cx="1605393" cy="2253158"/>
          </a:xfrm>
          <a:prstGeom prst="roundRect">
            <a:avLst/>
          </a:prstGeom>
          <a:solidFill>
            <a:srgbClr val="2B5BB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05F2A0D-0049-48E8-883B-847927E2EDA3}"/>
              </a:ext>
            </a:extLst>
          </p:cNvPr>
          <p:cNvSpPr txBox="1"/>
          <p:nvPr/>
        </p:nvSpPr>
        <p:spPr>
          <a:xfrm>
            <a:off x="3746508" y="1885338"/>
            <a:ext cx="1568442" cy="2540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ctr"/>
            <a:r>
              <a:rPr lang="en-US" sz="1300" b="1" dirty="0" err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Strukturni</a:t>
            </a:r>
            <a:r>
              <a:rPr lang="en-US" sz="1300" b="1" dirty="0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300" b="1" dirty="0" err="1">
                <a:solidFill>
                  <a:srgbClr val="FFFFFF"/>
                </a:solidFill>
                <a:latin typeface="+mj-lt"/>
                <a:ea typeface="Calibri"/>
                <a:cs typeface="Calibri"/>
              </a:rPr>
              <a:t>pritisak</a:t>
            </a:r>
            <a:endParaRPr lang="en-US" sz="1300" b="1" dirty="0">
              <a:solidFill>
                <a:srgbClr val="FFFFFF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8D19C2-05CC-4E81-9250-A32AFF8CCEF8}"/>
              </a:ext>
            </a:extLst>
          </p:cNvPr>
          <p:cNvSpPr txBox="1"/>
          <p:nvPr/>
        </p:nvSpPr>
        <p:spPr>
          <a:xfrm>
            <a:off x="3774209" y="2394201"/>
            <a:ext cx="1715663" cy="558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ctr"/>
            <a:r>
              <a:rPr lang="en-US" sz="3200" b="1" dirty="0">
                <a:solidFill>
                  <a:srgbClr val="BBD5F5"/>
                </a:solidFill>
                <a:latin typeface="+mj-lt"/>
                <a:ea typeface="Calibri"/>
                <a:cs typeface="Calibri"/>
              </a:rPr>
              <a:t>17,5%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C9D7C37-4B7A-4614-A497-77CC7E38F43F}"/>
              </a:ext>
            </a:extLst>
          </p:cNvPr>
          <p:cNvSpPr txBox="1"/>
          <p:nvPr/>
        </p:nvSpPr>
        <p:spPr>
          <a:xfrm>
            <a:off x="3810001" y="2952166"/>
            <a:ext cx="1504950" cy="5588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ctr"/>
            <a:r>
              <a:rPr lang="en-US" sz="10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Udio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troškova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plata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 u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ukupnim</a:t>
            </a:r>
            <a:r>
              <a:rPr lang="en-US" sz="10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000" dirty="0" err="1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rashodima</a:t>
            </a:r>
            <a:endParaRPr lang="en-US" sz="1000" dirty="0">
              <a:solidFill>
                <a:srgbClr val="D6E4F7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43CD92-954F-4BA8-B4E6-5C2237848ECE}"/>
              </a:ext>
            </a:extLst>
          </p:cNvPr>
          <p:cNvSpPr txBox="1"/>
          <p:nvPr/>
        </p:nvSpPr>
        <p:spPr>
          <a:xfrm>
            <a:off x="3810000" y="3523666"/>
            <a:ext cx="1567303" cy="3556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ctr"/>
            <a:r>
              <a:rPr lang="sv-SE" sz="9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(Porast </a:t>
            </a:r>
            <a:r>
              <a:rPr lang="sv-SE" sz="90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sa 14,</a:t>
            </a:r>
            <a:r>
              <a:rPr lang="bs-Latn-BA" sz="90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9</a:t>
            </a:r>
            <a:r>
              <a:rPr lang="sv-SE" sz="90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% </a:t>
            </a:r>
            <a:r>
              <a:rPr lang="sv-SE" sz="900" dirty="0">
                <a:solidFill>
                  <a:srgbClr val="D6E4F7"/>
                </a:solidFill>
                <a:latin typeface="+mj-lt"/>
                <a:ea typeface="Calibri"/>
                <a:cs typeface="Calibri"/>
              </a:rPr>
              <a:t>u 2021.)</a:t>
            </a:r>
            <a:endParaRPr lang="en-US" sz="900" dirty="0">
              <a:solidFill>
                <a:srgbClr val="D6E4F7"/>
              </a:solidFill>
              <a:latin typeface="+mj-lt"/>
              <a:ea typeface="Calibri"/>
              <a:cs typeface="Calibri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08E9A0B-0F72-4F21-93A8-55CD4D36CCBF}"/>
              </a:ext>
            </a:extLst>
          </p:cNvPr>
          <p:cNvSpPr/>
          <p:nvPr/>
        </p:nvSpPr>
        <p:spPr>
          <a:xfrm>
            <a:off x="279400" y="4445000"/>
            <a:ext cx="8585200" cy="584200"/>
          </a:xfrm>
          <a:prstGeom prst="roundRect">
            <a:avLst/>
          </a:prstGeom>
          <a:solidFill>
            <a:srgbClr val="FCF0D9"/>
          </a:solidFill>
          <a:ln w="19050" cap="flat" cmpd="sng" algn="ctr">
            <a:solidFill>
              <a:srgbClr val="F4A62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latin typeface="+mj-lt"/>
            </a:endParaRPr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4527E69B-AC6E-4985-943F-83B094C63CE3}"/>
              </a:ext>
            </a:extLst>
          </p:cNvPr>
          <p:cNvSpPr/>
          <p:nvPr/>
        </p:nvSpPr>
        <p:spPr>
          <a:xfrm>
            <a:off x="431800" y="4597400"/>
            <a:ext cx="304800" cy="279400"/>
          </a:xfrm>
          <a:prstGeom prst="triangle">
            <a:avLst/>
          </a:prstGeom>
          <a:solidFill>
            <a:srgbClr val="F4A62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latin typeface="+mj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F8DE849-F0AB-48D7-B777-E6ABF0310810}"/>
              </a:ext>
            </a:extLst>
          </p:cNvPr>
          <p:cNvSpPr txBox="1"/>
          <p:nvPr/>
        </p:nvSpPr>
        <p:spPr>
          <a:xfrm>
            <a:off x="421410" y="4673604"/>
            <a:ext cx="304800" cy="2286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bs-Latn-BA" sz="1300" b="1" dirty="0">
                <a:solidFill>
                  <a:srgbClr val="1E428A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300" b="1" dirty="0">
                <a:solidFill>
                  <a:srgbClr val="1E428A"/>
                </a:solidFill>
                <a:latin typeface="+mj-lt"/>
                <a:ea typeface="Calibri"/>
                <a:cs typeface="Calibri"/>
              </a:rPr>
              <a:t>!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0152527-E960-4456-ACD0-AA09693D7C0A}"/>
              </a:ext>
            </a:extLst>
          </p:cNvPr>
          <p:cNvSpPr txBox="1"/>
          <p:nvPr/>
        </p:nvSpPr>
        <p:spPr>
          <a:xfrm>
            <a:off x="889000" y="4495800"/>
            <a:ext cx="7797800" cy="5080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en-US" sz="1200" b="1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Troškovi</a:t>
            </a:r>
            <a:r>
              <a:rPr lang="en-US" sz="1200" b="1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rada </a:t>
            </a:r>
            <a:r>
              <a:rPr lang="en-US" sz="1200" b="1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rastu</a:t>
            </a:r>
            <a:r>
              <a:rPr lang="en-US" sz="1200" b="1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gotovo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bs-Latn-BA" sz="1200" b="1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dva puta </a:t>
            </a:r>
            <a:r>
              <a:rPr lang="en-US" sz="1200" b="1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brže</a:t>
            </a:r>
            <a:r>
              <a:rPr lang="en-US" sz="1200" b="1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od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prihoda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. </a:t>
            </a:r>
            <a:r>
              <a:rPr lang="bs-Latn-BA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N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astavak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ovog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trenda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mogao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bi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povećati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pritisak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na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profitabilnost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ukoliko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rast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produktivnosti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ne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prati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rast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troškova</a:t>
            </a:r>
            <a:r>
              <a:rPr lang="en-US" sz="1200" dirty="0">
                <a:solidFill>
                  <a:srgbClr val="4A4A55"/>
                </a:solidFill>
                <a:latin typeface="+mj-lt"/>
                <a:ea typeface="Calibri"/>
                <a:cs typeface="Calibri"/>
              </a:rPr>
              <a:t> rada.</a:t>
            </a:r>
          </a:p>
        </p:txBody>
      </p:sp>
      <p:pic>
        <p:nvPicPr>
          <p:cNvPr id="103" name="Copied Picture 103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18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47472" y="9144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0</a:t>
            </a:r>
            <a:r>
              <a:rPr lang="bs-Latn-BA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6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|  Tržište rada, plate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i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troškovi</a:t>
            </a:r>
            <a:endParaRPr lang="en-US" sz="2000" dirty="0">
              <a:latin typeface="+mj-lt"/>
            </a:endParaRPr>
          </a:p>
        </p:txBody>
      </p:sp>
      <p:sp>
        <p:nvSpPr>
          <p:cNvPr id="5" name="Shape 2"/>
          <p:cNvSpPr/>
          <p:nvPr/>
        </p:nvSpPr>
        <p:spPr>
          <a:xfrm>
            <a:off x="256032" y="914400"/>
            <a:ext cx="2807208" cy="1051560"/>
          </a:xfrm>
          <a:prstGeom prst="rect">
            <a:avLst/>
          </a:prstGeom>
          <a:solidFill>
            <a:srgbClr val="EEF4FC"/>
          </a:solidFill>
          <a:ln w="19050">
            <a:solidFill>
              <a:srgbClr val="F4A6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256032" y="914400"/>
            <a:ext cx="2807208" cy="292608"/>
          </a:xfrm>
          <a:prstGeom prst="rect">
            <a:avLst/>
          </a:prstGeom>
          <a:solidFill>
            <a:srgbClr val="F4A620"/>
          </a:solidFill>
          <a:ln w="12700">
            <a:solidFill>
              <a:srgbClr val="F4A6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310896" y="928830"/>
            <a:ext cx="2697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Prosj</a:t>
            </a:r>
            <a:r>
              <a:rPr lang="bs-Latn-BA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ečna</a:t>
            </a:r>
            <a:r>
              <a:rPr lang="en-US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neto plata</a:t>
            </a:r>
            <a:endParaRPr lang="en-US" dirty="0">
              <a:latin typeface="+mj-lt"/>
            </a:endParaRPr>
          </a:p>
        </p:txBody>
      </p:sp>
      <p:sp>
        <p:nvSpPr>
          <p:cNvPr id="8" name="Text 5"/>
          <p:cNvSpPr/>
          <p:nvPr/>
        </p:nvSpPr>
        <p:spPr>
          <a:xfrm>
            <a:off x="310896" y="119586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4A620"/>
                </a:solidFill>
                <a:latin typeface="+mj-lt"/>
                <a:ea typeface="Calibri" pitchFamily="34" charset="-122"/>
                <a:cs typeface="Calibri" pitchFamily="34" charset="-120"/>
              </a:rPr>
              <a:t>1.594 KM</a:t>
            </a:r>
            <a:endParaRPr lang="en-US" sz="1900" dirty="0">
              <a:latin typeface="+mj-lt"/>
            </a:endParaRPr>
          </a:p>
        </p:txBody>
      </p:sp>
      <p:sp>
        <p:nvSpPr>
          <p:cNvPr id="9" name="Text 6"/>
          <p:cNvSpPr/>
          <p:nvPr/>
        </p:nvSpPr>
        <p:spPr>
          <a:xfrm>
            <a:off x="310896" y="1653060"/>
            <a:ext cx="2697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↑ +60% vs 2021. (995 KM)</a:t>
            </a:r>
            <a:endParaRPr lang="en-US" sz="950" dirty="0">
              <a:latin typeface="+mj-lt"/>
            </a:endParaRPr>
          </a:p>
        </p:txBody>
      </p:sp>
      <p:sp>
        <p:nvSpPr>
          <p:cNvPr id="10" name="Shape 7"/>
          <p:cNvSpPr/>
          <p:nvPr/>
        </p:nvSpPr>
        <p:spPr>
          <a:xfrm>
            <a:off x="3227832" y="914400"/>
            <a:ext cx="2807208" cy="1051560"/>
          </a:xfrm>
          <a:prstGeom prst="rect">
            <a:avLst/>
          </a:prstGeom>
          <a:solidFill>
            <a:srgbClr val="EEF4FC"/>
          </a:solidFill>
          <a:ln w="19050">
            <a:solidFill>
              <a:srgbClr val="C0392B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227832" y="914400"/>
            <a:ext cx="2807208" cy="2814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3282696" y="923806"/>
            <a:ext cx="2697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Udio</a:t>
            </a:r>
            <a:r>
              <a:rPr lang="en-US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troš</a:t>
            </a:r>
            <a:r>
              <a:rPr lang="bs-Latn-BA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kova</a:t>
            </a:r>
            <a:r>
              <a:rPr lang="en-US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plata</a:t>
            </a:r>
            <a:endParaRPr lang="en-US" dirty="0">
              <a:latin typeface="+mj-lt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3282696" y="119586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C0392B"/>
                </a:solidFill>
                <a:latin typeface="+mj-lt"/>
                <a:ea typeface="Calibri" pitchFamily="34" charset="-122"/>
                <a:cs typeface="Calibri" pitchFamily="34" charset="-120"/>
              </a:rPr>
              <a:t>17,5%</a:t>
            </a:r>
            <a:endParaRPr lang="en-US" sz="1900" dirty="0">
              <a:latin typeface="+mj-lt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3282696" y="1653060"/>
            <a:ext cx="2697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U </a:t>
            </a:r>
            <a:r>
              <a:rPr lang="en-US" sz="950" dirty="0" err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ukupnim</a:t>
            </a:r>
            <a:r>
              <a:rPr lang="en-US" sz="950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50" dirty="0" err="1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rashodima</a:t>
            </a:r>
            <a:endParaRPr lang="en-US" sz="950" dirty="0">
              <a:latin typeface="+mj-lt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6199632" y="914400"/>
            <a:ext cx="2807208" cy="1051560"/>
          </a:xfrm>
          <a:prstGeom prst="rect">
            <a:avLst/>
          </a:prstGeom>
          <a:solidFill>
            <a:srgbClr val="EEF4FC"/>
          </a:solidFill>
          <a:ln w="19050">
            <a:solidFill>
              <a:srgbClr val="0F6E56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6199632" y="914400"/>
            <a:ext cx="2807208" cy="292608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254496" y="928830"/>
            <a:ext cx="26974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bs-Latn-BA" sz="1600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Tr. plate</a:t>
            </a:r>
            <a:r>
              <a:rPr lang="en-US" sz="1600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/zaposlen</a:t>
            </a:r>
            <a:r>
              <a:rPr lang="bs-Latn-BA" sz="1600" b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om</a:t>
            </a:r>
            <a:endParaRPr lang="en-US" sz="1600" dirty="0">
              <a:latin typeface="+mj-lt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6254496" y="119586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bs-Latn-BA" sz="1900" b="1" dirty="0">
                <a:solidFill>
                  <a:srgbClr val="0F6E56"/>
                </a:solidFill>
                <a:latin typeface="+mj-lt"/>
                <a:ea typeface="Calibri" pitchFamily="34" charset="-122"/>
                <a:cs typeface="Calibri" pitchFamily="34" charset="-120"/>
              </a:rPr>
              <a:t>35.042</a:t>
            </a:r>
            <a:r>
              <a:rPr lang="en-US" sz="1900" b="1" dirty="0">
                <a:solidFill>
                  <a:srgbClr val="0F6E56"/>
                </a:solidFill>
                <a:latin typeface="+mj-lt"/>
                <a:ea typeface="Calibri" pitchFamily="34" charset="-122"/>
                <a:cs typeface="Calibri" pitchFamily="34" charset="-120"/>
              </a:rPr>
              <a:t> KM</a:t>
            </a:r>
            <a:endParaRPr lang="en-US" sz="1900" dirty="0">
              <a:latin typeface="+mj-lt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6254496" y="1653060"/>
            <a:ext cx="2697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↑ +</a:t>
            </a:r>
            <a:r>
              <a:rPr lang="bs-Latn-BA" sz="950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60</a:t>
            </a:r>
            <a:r>
              <a:rPr lang="en-US" sz="950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% vs 2021. (</a:t>
            </a:r>
            <a:r>
              <a:rPr lang="bs-Latn-BA" sz="950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21</a:t>
            </a:r>
            <a:r>
              <a:rPr lang="en-US" sz="950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.</a:t>
            </a:r>
            <a:r>
              <a:rPr lang="bs-Latn-BA" sz="950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975</a:t>
            </a:r>
            <a:r>
              <a:rPr lang="en-US" sz="950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 KM)</a:t>
            </a:r>
            <a:endParaRPr lang="en-US" sz="950" dirty="0">
              <a:latin typeface="+mj-lt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274320" y="21031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Prosječna neto plata </a:t>
            </a:r>
            <a:r>
              <a:rPr lang="en-US" sz="1200" b="1" dirty="0" err="1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i</a:t>
            </a:r>
            <a:r>
              <a:rPr lang="en-US" sz="12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bs-Latn-BA" sz="12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prosječni godišnji troškovi plate po zaposlenom</a:t>
            </a:r>
            <a:endParaRPr lang="en-US" sz="1200" dirty="0">
              <a:latin typeface="+mj-lt"/>
            </a:endParaRPr>
          </a:p>
        </p:txBody>
      </p:sp>
      <p:graphicFrame>
        <p:nvGraphicFramePr>
          <p:cNvPr id="21" name="Chart 0"/>
          <p:cNvGraphicFramePr/>
          <p:nvPr/>
        </p:nvGraphicFramePr>
        <p:xfrm>
          <a:off x="182880" y="2559366"/>
          <a:ext cx="4389120" cy="2561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13000000}"/>
              </a:ext>
            </a:extLst>
          </p:cNvPr>
          <p:cNvGraphicFramePr>
            <a:graphicFrameLocks/>
          </p:cNvGraphicFramePr>
          <p:nvPr/>
        </p:nvGraphicFramePr>
        <p:xfrm>
          <a:off x="4690153" y="2481943"/>
          <a:ext cx="4270967" cy="2618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9" name="Text 17">
            <a:extLst>
              <a:ext uri="{FF2B5EF4-FFF2-40B4-BE49-F238E27FC236}">
                <a16:creationId xmlns:a16="http://schemas.microsoft.com/office/drawing/2014/main" id="{DF4F4A35-6C71-511C-A1C6-B4AAA56ADEE2}"/>
              </a:ext>
            </a:extLst>
          </p:cNvPr>
          <p:cNvSpPr/>
          <p:nvPr/>
        </p:nvSpPr>
        <p:spPr>
          <a:xfrm>
            <a:off x="4846320" y="2110260"/>
            <a:ext cx="4160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sz="12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Ukupni troškovi plata i udio u ukupnim troškovima</a:t>
            </a:r>
            <a:endParaRPr lang="en-US" sz="1200" b="1" dirty="0">
              <a:solidFill>
                <a:srgbClr val="1E428A"/>
              </a:solidFill>
              <a:latin typeface="+mj-lt"/>
              <a:ea typeface="Calibri" pitchFamily="34" charset="-122"/>
              <a:cs typeface="Calibri" pitchFamily="34" charset="-120"/>
            </a:endParaRPr>
          </a:p>
        </p:txBody>
      </p:sp>
      <p:pic>
        <p:nvPicPr>
          <p:cNvPr id="30" name="Copied Picture 30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013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47472" y="91440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0</a:t>
            </a:r>
            <a:r>
              <a:rPr lang="bs-Latn-BA" sz="19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7</a:t>
            </a:r>
            <a:r>
              <a:rPr lang="en-US" sz="19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 |  Profitabilnost i efikasnost privrednog sektora</a:t>
            </a:r>
            <a:endParaRPr lang="en-US" sz="1900" dirty="0">
              <a:latin typeface="+mj-lt"/>
            </a:endParaRPr>
          </a:p>
        </p:txBody>
      </p:sp>
      <p:sp>
        <p:nvSpPr>
          <p:cNvPr id="5" name="Shape 2"/>
          <p:cNvSpPr/>
          <p:nvPr/>
        </p:nvSpPr>
        <p:spPr>
          <a:xfrm>
            <a:off x="256032" y="1212981"/>
            <a:ext cx="4224528" cy="1453896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256032" y="1212981"/>
            <a:ext cx="164592" cy="1453896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512064" y="1304421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F6E56"/>
                </a:solidFill>
                <a:latin typeface="+mj-lt"/>
                <a:ea typeface="Calibri" pitchFamily="34" charset="-122"/>
                <a:cs typeface="Calibri" pitchFamily="34" charset="-120"/>
              </a:rPr>
              <a:t>Neto profitna marža</a:t>
            </a:r>
            <a:endParaRPr lang="en-US" b="1" dirty="0">
              <a:solidFill>
                <a:srgbClr val="0F6E56"/>
              </a:solidFill>
              <a:latin typeface="+mj-lt"/>
            </a:endParaRPr>
          </a:p>
        </p:txBody>
      </p:sp>
      <p:sp>
        <p:nvSpPr>
          <p:cNvPr id="8" name="Text 5"/>
          <p:cNvSpPr/>
          <p:nvPr/>
        </p:nvSpPr>
        <p:spPr>
          <a:xfrm>
            <a:off x="512064" y="1560453"/>
            <a:ext cx="3886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F6E56"/>
                </a:solidFill>
                <a:latin typeface="+mj-lt"/>
                <a:ea typeface="Calibri" pitchFamily="34" charset="-122"/>
                <a:cs typeface="Calibri" pitchFamily="34" charset="-120"/>
              </a:rPr>
              <a:t>6,2%</a:t>
            </a:r>
            <a:endParaRPr lang="en-US" sz="2100" dirty="0">
              <a:latin typeface="+mj-lt"/>
            </a:endParaRPr>
          </a:p>
        </p:txBody>
      </p:sp>
      <p:sp>
        <p:nvSpPr>
          <p:cNvPr id="9" name="Text 6"/>
          <p:cNvSpPr/>
          <p:nvPr/>
        </p:nvSpPr>
        <p:spPr>
          <a:xfrm>
            <a:off x="512064" y="2081661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↑ 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Najviši nivo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u </a:t>
            </a:r>
            <a:r>
              <a:rPr lang="en-US" sz="1050" dirty="0" err="1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periodu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2021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-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2025.</a:t>
            </a:r>
            <a:endParaRPr lang="en-US" sz="1050" dirty="0">
              <a:latin typeface="+mj-lt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4718304" y="1212981"/>
            <a:ext cx="4224528" cy="1453896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718304" y="1212981"/>
            <a:ext cx="164592" cy="1453896"/>
          </a:xfrm>
          <a:prstGeom prst="rect">
            <a:avLst/>
          </a:prstGeom>
          <a:solidFill>
            <a:srgbClr val="1E428A"/>
          </a:solidFill>
          <a:ln w="12700">
            <a:solidFill>
              <a:srgbClr val="1E42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4974336" y="1304421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64748B"/>
                </a:solidFill>
                <a:latin typeface="+mj-lt"/>
                <a:ea typeface="Calibri" pitchFamily="34" charset="-122"/>
                <a:cs typeface="Calibri" pitchFamily="34" charset="-120"/>
              </a:rPr>
              <a:t>Prihod po zaposlenom</a:t>
            </a:r>
            <a:endParaRPr lang="en-US" b="1" dirty="0">
              <a:latin typeface="+mj-lt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4974336" y="1560453"/>
            <a:ext cx="3886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214.</a:t>
            </a:r>
            <a:r>
              <a:rPr lang="bs-Latn-BA" sz="21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817</a:t>
            </a:r>
            <a:r>
              <a:rPr lang="en-US" sz="2100" b="1" dirty="0">
                <a:solidFill>
                  <a:srgbClr val="1E428A"/>
                </a:solidFill>
                <a:latin typeface="+mj-lt"/>
                <a:ea typeface="Calibri" pitchFamily="34" charset="-122"/>
                <a:cs typeface="Calibri" pitchFamily="34" charset="-120"/>
              </a:rPr>
              <a:t> KM</a:t>
            </a:r>
            <a:endParaRPr lang="en-US" sz="2100" dirty="0">
              <a:latin typeface="+mj-lt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4974336" y="2081661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↑ +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35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% vs 2021. 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-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rast produktivnosti</a:t>
            </a:r>
            <a:endParaRPr lang="en-US" sz="1050" dirty="0">
              <a:latin typeface="+mj-lt"/>
            </a:endParaRPr>
          </a:p>
        </p:txBody>
      </p:sp>
      <p:sp>
        <p:nvSpPr>
          <p:cNvPr id="17" name="Shape 14"/>
          <p:cNvSpPr/>
          <p:nvPr/>
        </p:nvSpPr>
        <p:spPr>
          <a:xfrm>
            <a:off x="256032" y="2818205"/>
            <a:ext cx="4224528" cy="139400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256032" y="2818205"/>
            <a:ext cx="164592" cy="1394008"/>
          </a:xfrm>
          <a:prstGeom prst="rect">
            <a:avLst/>
          </a:prstGeom>
          <a:solidFill>
            <a:srgbClr val="2B5BB8"/>
          </a:solidFill>
          <a:ln w="12700">
            <a:solidFill>
              <a:srgbClr val="2B5B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512064" y="2909645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>
                <a:solidFill>
                  <a:srgbClr val="2B5BB8"/>
                </a:solidFill>
                <a:latin typeface="+mj-lt"/>
                <a:ea typeface="Calibri" pitchFamily="34" charset="-122"/>
                <a:cs typeface="Calibri" pitchFamily="34" charset="-120"/>
              </a:rPr>
              <a:t>Neto </a:t>
            </a:r>
            <a:r>
              <a:rPr lang="bs-Latn-BA" b="1">
                <a:solidFill>
                  <a:srgbClr val="2B5BB8"/>
                </a:solidFill>
                <a:latin typeface="+mj-lt"/>
                <a:ea typeface="Calibri" pitchFamily="34" charset="-122"/>
                <a:cs typeface="Calibri" pitchFamily="34" charset="-120"/>
              </a:rPr>
              <a:t>dobit</a:t>
            </a:r>
            <a:r>
              <a:rPr lang="en-US" b="1">
                <a:solidFill>
                  <a:srgbClr val="2B5BB8"/>
                </a:solidFill>
                <a:latin typeface="+mj-lt"/>
                <a:ea typeface="Calibri" pitchFamily="34" charset="-122"/>
                <a:cs typeface="Calibri" pitchFamily="34" charset="-120"/>
              </a:rPr>
              <a:t> po firmi</a:t>
            </a:r>
            <a:endParaRPr lang="en-US" b="1" dirty="0">
              <a:solidFill>
                <a:srgbClr val="2B5BB8"/>
              </a:solidFill>
              <a:latin typeface="+mj-lt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512064" y="3165677"/>
            <a:ext cx="3886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2B5BB8"/>
                </a:solidFill>
                <a:latin typeface="+mj-lt"/>
                <a:ea typeface="Calibri" pitchFamily="34" charset="-122"/>
                <a:cs typeface="Calibri" pitchFamily="34" charset="-120"/>
              </a:rPr>
              <a:t>171.168 KM</a:t>
            </a:r>
            <a:endParaRPr lang="en-US" sz="2100" dirty="0">
              <a:latin typeface="+mj-lt"/>
            </a:endParaRPr>
          </a:p>
        </p:txBody>
      </p:sp>
      <p:sp>
        <p:nvSpPr>
          <p:cNvPr id="21" name="Text 18"/>
          <p:cNvSpPr/>
          <p:nvPr/>
        </p:nvSpPr>
        <p:spPr>
          <a:xfrm>
            <a:off x="512064" y="3686885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Raspon: 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66.788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KM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(K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anton 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10) </a:t>
            </a:r>
            <a:r>
              <a:rPr lang="en-US" sz="1050" dirty="0">
                <a:solidFill>
                  <a:srgbClr val="1A1A2E"/>
                </a:solidFill>
                <a:ea typeface="Calibri" pitchFamily="34" charset="-122"/>
                <a:cs typeface="Calibri" pitchFamily="34" charset="-120"/>
              </a:rPr>
              <a:t>|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endParaRPr lang="bs-Latn-BA" sz="1050" dirty="0">
              <a:solidFill>
                <a:srgbClr val="1A1A2E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               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393.263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KM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105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Z</a:t>
            </a:r>
            <a:r>
              <a:rPr lang="bs-Latn-BA" sz="105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apadnohercegovački 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kanton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)</a:t>
            </a:r>
            <a:endParaRPr lang="en-US" sz="1050" dirty="0">
              <a:latin typeface="+mj-lt"/>
            </a:endParaRPr>
          </a:p>
        </p:txBody>
      </p:sp>
      <p:sp>
        <p:nvSpPr>
          <p:cNvPr id="23" name="Shape 20"/>
          <p:cNvSpPr/>
          <p:nvPr/>
        </p:nvSpPr>
        <p:spPr>
          <a:xfrm>
            <a:off x="4718304" y="2818205"/>
            <a:ext cx="4224528" cy="139400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4718304" y="2818205"/>
            <a:ext cx="164592" cy="1394008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4974336" y="2909645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Latn-BA" b="1">
                <a:solidFill>
                  <a:srgbClr val="0D7377"/>
                </a:solidFill>
                <a:latin typeface="+mj-lt"/>
                <a:ea typeface="Calibri" pitchFamily="34" charset="-122"/>
                <a:cs typeface="Calibri" pitchFamily="34" charset="-120"/>
              </a:rPr>
              <a:t>Dobit </a:t>
            </a:r>
            <a:r>
              <a:rPr lang="bs-Latn-BA" b="1" dirty="0">
                <a:solidFill>
                  <a:srgbClr val="0D7377"/>
                </a:solidFill>
                <a:latin typeface="+mj-lt"/>
                <a:ea typeface="Calibri" pitchFamily="34" charset="-122"/>
                <a:cs typeface="Calibri" pitchFamily="34" charset="-120"/>
              </a:rPr>
              <a:t>po </a:t>
            </a:r>
            <a:r>
              <a:rPr lang="en-US" b="1" dirty="0" err="1">
                <a:solidFill>
                  <a:srgbClr val="0D7377"/>
                </a:solidFill>
                <a:latin typeface="+mj-lt"/>
                <a:ea typeface="Calibri" pitchFamily="34" charset="-122"/>
                <a:cs typeface="Calibri" pitchFamily="34" charset="-120"/>
              </a:rPr>
              <a:t>zaposlen</a:t>
            </a:r>
            <a:r>
              <a:rPr lang="bs-Latn-BA" b="1" dirty="0">
                <a:solidFill>
                  <a:srgbClr val="0D7377"/>
                </a:solidFill>
                <a:latin typeface="+mj-lt"/>
                <a:ea typeface="Calibri" pitchFamily="34" charset="-122"/>
                <a:cs typeface="Calibri" pitchFamily="34" charset="-120"/>
              </a:rPr>
              <a:t>om</a:t>
            </a:r>
            <a:endParaRPr lang="en-US" b="1" dirty="0">
              <a:solidFill>
                <a:srgbClr val="0D7377"/>
              </a:solidFill>
              <a:latin typeface="+mj-lt"/>
            </a:endParaRPr>
          </a:p>
        </p:txBody>
      </p:sp>
      <p:sp>
        <p:nvSpPr>
          <p:cNvPr id="26" name="Text 23"/>
          <p:cNvSpPr/>
          <p:nvPr/>
        </p:nvSpPr>
        <p:spPr>
          <a:xfrm>
            <a:off x="4974336" y="3165677"/>
            <a:ext cx="3886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D7377"/>
                </a:solidFill>
                <a:latin typeface="+mj-lt"/>
                <a:ea typeface="Calibri" pitchFamily="34" charset="-122"/>
                <a:cs typeface="Calibri" pitchFamily="34" charset="-120"/>
              </a:rPr>
              <a:t>13.284 KM</a:t>
            </a:r>
            <a:endParaRPr lang="en-US" sz="2100" dirty="0">
              <a:latin typeface="+mj-lt"/>
            </a:endParaRPr>
          </a:p>
        </p:txBody>
      </p:sp>
      <p:sp>
        <p:nvSpPr>
          <p:cNvPr id="27" name="Text 24"/>
          <p:cNvSpPr/>
          <p:nvPr/>
        </p:nvSpPr>
        <p:spPr>
          <a:xfrm>
            <a:off x="4974336" y="3686885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050" dirty="0">
                <a:solidFill>
                  <a:srgbClr val="1A1A2E"/>
                </a:solidFill>
                <a:ea typeface="Calibri" pitchFamily="34" charset="-122"/>
                <a:cs typeface="Calibri" pitchFamily="34" charset="-120"/>
              </a:rPr>
              <a:t>Z</a:t>
            </a:r>
            <a:r>
              <a:rPr lang="bs-Latn-BA" sz="1050" dirty="0">
                <a:solidFill>
                  <a:srgbClr val="1A1A2E"/>
                </a:solidFill>
                <a:ea typeface="Calibri" pitchFamily="34" charset="-122"/>
                <a:cs typeface="Calibri" pitchFamily="34" charset="-120"/>
              </a:rPr>
              <a:t>apadnohercegovački kanton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: 32.9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2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5 KM | </a:t>
            </a:r>
            <a:endParaRPr lang="bs-Latn-BA" sz="1050" dirty="0">
              <a:solidFill>
                <a:srgbClr val="1A1A2E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B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osansko-podrinjski kanton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: </a:t>
            </a:r>
            <a:r>
              <a:rPr lang="bs-Latn-BA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       </a:t>
            </a:r>
            <a:r>
              <a:rPr lang="en-US" sz="1050" dirty="0">
                <a:solidFill>
                  <a:srgbClr val="1A1A2E"/>
                </a:solidFill>
                <a:latin typeface="+mj-lt"/>
                <a:ea typeface="Calibri" pitchFamily="34" charset="-122"/>
                <a:cs typeface="Calibri" pitchFamily="34" charset="-120"/>
              </a:rPr>
              <a:t>8.703 KM</a:t>
            </a:r>
            <a:endParaRPr lang="en-US" sz="1050" dirty="0">
              <a:latin typeface="+mj-lt"/>
            </a:endParaRPr>
          </a:p>
        </p:txBody>
      </p:sp>
      <p:pic>
        <p:nvPicPr>
          <p:cNvPr id="33" name="Copied Picture 33">
            <a:extLst>
              <a:ext uri="{FF2B5EF4-FFF2-40B4-BE49-F238E27FC236}">
                <a16:creationId xmlns:a16="http://schemas.microsoft.com/office/drawing/2014/main" id="{A327A5EC-1D98-9B13-253B-3D819C8B3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800" y="165100"/>
            <a:ext cx="1854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467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[1779780943417]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ontserrat"/>
        <a:ea typeface="Montserrat"/>
        <a:cs typeface="Montserrat"/>
        <a:font script="Jpan" typeface="Montserrat"/>
        <a:font script="Hang" typeface="Montserrat"/>
        <a:font script="Hans" typeface="Montserrat"/>
        <a:font script="Hant" typeface="Montserrat"/>
        <a:font script="Arab" typeface="Montserrat"/>
        <a:font script="Hebr" typeface="Montserrat"/>
        <a:font script="Thai" typeface="Montserrat"/>
        <a:font script="Ethi" typeface="Montserrat"/>
        <a:font script="Beng" typeface="Montserrat"/>
        <a:font script="Gujr" typeface="Montserrat"/>
        <a:font script="Khmr" typeface="Montserrat"/>
        <a:font script="Knda" typeface="Montserrat"/>
        <a:font script="Guru" typeface="Montserrat"/>
        <a:font script="Cans" typeface="Montserrat"/>
        <a:font script="Cher" typeface="Montserrat"/>
        <a:font script="Yiii" typeface="Montserrat"/>
        <a:font script="Tibt" typeface="Montserrat"/>
        <a:font script="Thaa" typeface="Montserrat"/>
        <a:font script="Deva" typeface="Montserrat"/>
        <a:font script="Telu" typeface="Montserrat"/>
        <a:font script="Taml" typeface="Montserrat"/>
        <a:font script="Syrc" typeface="Montserrat"/>
        <a:font script="Orya" typeface="Montserrat"/>
        <a:font script="Mlym" typeface="Montserrat"/>
        <a:font script="Laoo" typeface="Montserrat"/>
        <a:font script="Sinh" typeface="Montserrat"/>
        <a:font script="Mong" typeface="Montserrat"/>
        <a:font script="Viet" typeface="Montserrat"/>
        <a:font script="Uigh" typeface="Montserrat"/>
        <a:font script="Geor" typeface="Montserrat"/>
        <a:font script="Armn" typeface="Montserrat"/>
        <a:font script="Bugi" typeface="Montserrat"/>
        <a:font script="Bopo" typeface="Montserrat"/>
        <a:font script="Java" typeface="Montserrat"/>
        <a:font script="Lisu" typeface="Montserrat"/>
        <a:font script="Mymr" typeface="Montserrat"/>
        <a:font script="Nkoo" typeface="Montserrat"/>
        <a:font script="Olck" typeface="Montserrat"/>
        <a:font script="Osma" typeface="Montserrat"/>
        <a:font script="Phag" typeface="Montserrat"/>
        <a:font script="Syrn" typeface="Montserrat"/>
        <a:font script="Syrj" typeface="Montserrat"/>
        <a:font script="Syre" typeface="Montserrat"/>
        <a:font script="Sora" typeface="Montserrat"/>
        <a:font script="Tale" typeface="Montserrat"/>
        <a:font script="Talu" typeface="Montserrat"/>
        <a:font script="Tfng" typeface="Montserrat"/>
      </a:majorFont>
      <a:minorFont>
        <a:latin typeface="Montserrat"/>
        <a:ea typeface="Montserrat"/>
        <a:cs typeface="Montserrat"/>
        <a:font script="Jpan" typeface="Montserrat"/>
        <a:font script="Hang" typeface="Montserrat"/>
        <a:font script="Hans" typeface="Montserrat"/>
        <a:font script="Hant" typeface="Montserrat"/>
        <a:font script="Arab" typeface="Montserrat"/>
        <a:font script="Hebr" typeface="Montserrat"/>
        <a:font script="Thai" typeface="Montserrat"/>
        <a:font script="Ethi" typeface="Montserrat"/>
        <a:font script="Beng" typeface="Montserrat"/>
        <a:font script="Gujr" typeface="Montserrat"/>
        <a:font script="Khmr" typeface="Montserrat"/>
        <a:font script="Knda" typeface="Montserrat"/>
        <a:font script="Guru" typeface="Montserrat"/>
        <a:font script="Cans" typeface="Montserrat"/>
        <a:font script="Cher" typeface="Montserrat"/>
        <a:font script="Yiii" typeface="Montserrat"/>
        <a:font script="Tibt" typeface="Montserrat"/>
        <a:font script="Thaa" typeface="Montserrat"/>
        <a:font script="Deva" typeface="Montserrat"/>
        <a:font script="Telu" typeface="Montserrat"/>
        <a:font script="Taml" typeface="Montserrat"/>
        <a:font script="Syrc" typeface="Montserrat"/>
        <a:font script="Orya" typeface="Montserrat"/>
        <a:font script="Mlym" typeface="Montserrat"/>
        <a:font script="Laoo" typeface="Montserrat"/>
        <a:font script="Sinh" typeface="Montserrat"/>
        <a:font script="Mong" typeface="Montserrat"/>
        <a:font script="Viet" typeface="Montserrat"/>
        <a:font script="Uigh" typeface="Montserrat"/>
        <a:font script="Geor" typeface="Montserrat"/>
        <a:font script="Armn" typeface="Montserrat"/>
        <a:font script="Bugi" typeface="Montserrat"/>
        <a:font script="Bopo" typeface="Montserrat"/>
        <a:font script="Java" typeface="Montserrat"/>
        <a:font script="Lisu" typeface="Montserrat"/>
        <a:font script="Mymr" typeface="Montserrat"/>
        <a:font script="Nkoo" typeface="Montserrat"/>
        <a:font script="Olck" typeface="Montserrat"/>
        <a:font script="Osma" typeface="Montserrat"/>
        <a:font script="Phag" typeface="Montserrat"/>
        <a:font script="Syrn" typeface="Montserrat"/>
        <a:font script="Syrj" typeface="Montserrat"/>
        <a:font script="Syre" typeface="Montserrat"/>
        <a:font script="Sora" typeface="Montserrat"/>
        <a:font script="Tale" typeface="Montserrat"/>
        <a:font script="Talu" typeface="Montserrat"/>
        <a:font script="Tfng" typeface="Montserra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78C8A25-9C9C-4B14-9228-E094C6A5CBF7}">
  <we:reference id="WA200010001" version="1.0.0.1" store="Omex" storeType="OMEX"/>
  <we:alternateReferences>
    <we:reference id="WA200010001" version="1.0.0.1" store="WA200010001" storeType="OMEX"/>
  </we:alternateReferences>
  <we:properties>
    <we:property name="claude.fileId" value="&quot;09280be0-e988-4573-b1c9-f0b87b2a8c5c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2188</TotalTime>
  <Words>2056</Words>
  <Application>Microsoft Office PowerPoint</Application>
  <PresentationFormat>On-screen Show (16:9)</PresentationFormat>
  <Paragraphs>474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Montserrat</vt:lpstr>
      <vt:lpstr>Wingdings</vt:lpstr>
      <vt:lpstr>Office Theme [1779780943417]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Privreda FBiH 2025 – Udruženje poslodavaca</dc:title>
  <dc:subject>PptxGenJS Presentation</dc:subject>
  <dc:creator>zehra.bajric@fia.ba</dc:creator>
  <cp:lastModifiedBy>Vedrana Zivkovic</cp:lastModifiedBy>
  <cp:revision>4</cp:revision>
  <dcterms:created xsi:type="dcterms:W3CDTF">2026-05-26T06:18:24Z</dcterms:created>
  <dcterms:modified xsi:type="dcterms:W3CDTF">2026-07-03T08:45:18Z</dcterms:modified>
</cp:coreProperties>
</file>