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74" r:id="rId2"/>
    <p:sldId id="335" r:id="rId3"/>
    <p:sldId id="336" r:id="rId4"/>
    <p:sldId id="389" r:id="rId5"/>
    <p:sldId id="367" r:id="rId6"/>
    <p:sldId id="377" r:id="rId7"/>
    <p:sldId id="368" r:id="rId8"/>
    <p:sldId id="415" r:id="rId9"/>
    <p:sldId id="339" r:id="rId10"/>
    <p:sldId id="394" r:id="rId11"/>
    <p:sldId id="395" r:id="rId12"/>
    <p:sldId id="349" r:id="rId13"/>
    <p:sldId id="376" r:id="rId14"/>
    <p:sldId id="382" r:id="rId15"/>
    <p:sldId id="365" r:id="rId16"/>
    <p:sldId id="350" r:id="rId17"/>
    <p:sldId id="384" r:id="rId18"/>
    <p:sldId id="352" r:id="rId19"/>
    <p:sldId id="385" r:id="rId20"/>
    <p:sldId id="406" r:id="rId21"/>
    <p:sldId id="404" r:id="rId22"/>
    <p:sldId id="373" r:id="rId23"/>
    <p:sldId id="386" r:id="rId24"/>
    <p:sldId id="364" r:id="rId25"/>
    <p:sldId id="408" r:id="rId26"/>
    <p:sldId id="366" r:id="rId27"/>
    <p:sldId id="388" r:id="rId28"/>
    <p:sldId id="374" r:id="rId29"/>
    <p:sldId id="412" r:id="rId30"/>
    <p:sldId id="413" r:id="rId31"/>
    <p:sldId id="345" r:id="rId3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A3C9304-0121-B4AD-0F3F-138E469017C8}" name="Cunha, Nuno Meira Simoes" initials="NC" userId="Cunha, Nuno Meira Simoes" providerId="None"/>
  <p188:author id="{8FC22217-B9F8-2FA8-2889-4B39D18461D9}" name="Boyd, Anne Margaret" initials="BA" userId="S::boyda@ilo.org::a3436511-0ddf-439d-a843-f1f8d97b4fa6" providerId="AD"/>
  <p188:author id="{33996B2A-0644-5CB6-4312-468382EF41D0}" name="Diaw, Abdourahmane" initials="AD" userId="S::diawa@ilo.org::e80a15ba-6025-42d2-872c-732148892e22" providerId="AD"/>
  <p188:author id="{161BE668-E2AA-0E7D-B5AF-6982151C1F0F}" name="Tabbara, Rasha" initials="RT" userId="S::tabbara@ilo.org::4d362522-de33-42d4-add5-e89ffde777e5" providerId="AD"/>
  <p188:author id="{D7E375BE-D632-6C60-1FF5-B6B1444E275F}" name="Matsushita, Yu" initials="YM" userId="S::matsushita@iloguest.org::c62041ca-5fae-4550-8c20-d7bad933ec9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rley-Coulibaly, Marva" initials="CM" lastIdx="10" clrIdx="0">
    <p:extLst>
      <p:ext uri="{19B8F6BF-5375-455C-9EA6-DF929625EA0E}">
        <p15:presenceInfo xmlns:p15="http://schemas.microsoft.com/office/powerpoint/2012/main" userId="S::corley@ilo.org::37388b6d-c7ef-4adf-8273-f7d568262c29" providerId="AD"/>
      </p:ext>
    </p:extLst>
  </p:cmAuthor>
  <p:cmAuthor id="2" name="Grasselli, Gaia" initials="GG" lastIdx="1" clrIdx="1">
    <p:extLst>
      <p:ext uri="{19B8F6BF-5375-455C-9EA6-DF929625EA0E}">
        <p15:presenceInfo xmlns:p15="http://schemas.microsoft.com/office/powerpoint/2012/main" userId="S::grasselli@iloguest.org::78f38b94-6750-4646-a297-c0d4e4582f02" providerId="AD"/>
      </p:ext>
    </p:extLst>
  </p:cmAuthor>
  <p:cmAuthor id="3" name="Gaia Grasselli" initials="GG" lastIdx="11" clrIdx="2">
    <p:extLst>
      <p:ext uri="{19B8F6BF-5375-455C-9EA6-DF929625EA0E}">
        <p15:presenceInfo xmlns:p15="http://schemas.microsoft.com/office/powerpoint/2012/main" userId="d6106d615c3c3db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DBE"/>
    <a:srgbClr val="C7F0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2462" autoAdjust="0"/>
  </p:normalViewPr>
  <p:slideViewPr>
    <p:cSldViewPr snapToGrid="0">
      <p:cViewPr varScale="1">
        <p:scale>
          <a:sx n="65" d="100"/>
          <a:sy n="65" d="100"/>
        </p:scale>
        <p:origin x="2238" y="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0D068C6-7325-408C-921E-B389FF684A63}" type="datetimeFigureOut">
              <a:rPr lang="en-GB" smtClean="0"/>
              <a:t>07/09/2026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2186782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440C3-8C15-4E75-5FF2-F28D10224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BE92DA-2D57-B8A8-23FC-90FD62A4A85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32DA217-2F33-8A09-9FFE-8B7CEF072BC5}"/>
              </a:ext>
            </a:extLst>
          </p:cNvPr>
          <p:cNvSpPr>
            <a:spLocks noGrp="1"/>
          </p:cNvSpPr>
          <p:nvPr>
            <p:ph type="body" idx="1"/>
          </p:nvPr>
        </p:nvSpPr>
        <p:spPr>
          <a:xfrm>
            <a:off x="679768" y="4777194"/>
            <a:ext cx="5438140" cy="4651389"/>
          </a:xfrm>
        </p:spPr>
        <p:txBody>
          <a:bodyPr/>
          <a:lstStyle/>
          <a:p>
            <a:pPr marL="0" lvl="2" indent="0">
              <a:buNone/>
            </a:pPr>
            <a:endParaRPr lang="en-US" dirty="0"/>
          </a:p>
        </p:txBody>
      </p:sp>
      <p:sp>
        <p:nvSpPr>
          <p:cNvPr id="4" name="Slide Number Placeholder 3">
            <a:extLst>
              <a:ext uri="{FF2B5EF4-FFF2-40B4-BE49-F238E27FC236}">
                <a16:creationId xmlns:a16="http://schemas.microsoft.com/office/drawing/2014/main" id="{B13827A5-7BED-D8CE-2358-D46F6A860691}"/>
              </a:ext>
            </a:extLst>
          </p:cNvPr>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148891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C0BEE-5C10-F614-24A6-141FEC415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758816-D023-3F10-502B-C5918330CC6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4B22C03-A8B8-6A54-52CF-239C13FFDEBE}"/>
              </a:ext>
            </a:extLst>
          </p:cNvPr>
          <p:cNvSpPr>
            <a:spLocks noGrp="1"/>
          </p:cNvSpPr>
          <p:nvPr>
            <p:ph type="body" idx="1"/>
          </p:nvPr>
        </p:nvSpPr>
        <p:spPr>
          <a:xfrm>
            <a:off x="673788" y="5186076"/>
            <a:ext cx="5390305" cy="5049503"/>
          </a:xfrm>
        </p:spPr>
        <p:txBody>
          <a:bodyPr/>
          <a:lstStyle/>
          <a:p>
            <a:pPr marL="0" lvl="2" indent="0">
              <a:buNone/>
            </a:pPr>
            <a:endParaRPr lang="en-US" dirty="0"/>
          </a:p>
        </p:txBody>
      </p:sp>
      <p:sp>
        <p:nvSpPr>
          <p:cNvPr id="4" name="Slide Number Placeholder 3">
            <a:extLst>
              <a:ext uri="{FF2B5EF4-FFF2-40B4-BE49-F238E27FC236}">
                <a16:creationId xmlns:a16="http://schemas.microsoft.com/office/drawing/2014/main" id="{626180D5-0E4F-0994-BF99-6C8D1FCBC8E8}"/>
              </a:ext>
            </a:extLst>
          </p:cNvPr>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10088594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indent="0">
              <a:spcBef>
                <a:spcPts val="1200"/>
              </a:spcBef>
              <a:spcAft>
                <a:spcPts val="600"/>
              </a:spcAft>
              <a:buNone/>
              <a:tabLst>
                <a:tab pos="719138" algn="l"/>
              </a:tabLst>
            </a:pPr>
            <a:r>
              <a:rPr lang="en-GB" sz="1000" dirty="0">
                <a:latin typeface="Noto Sans" panose="020B0502040504020204" pitchFamily="34" charset="0"/>
                <a:ea typeface="Noto Sans" panose="020B0502040504020204" pitchFamily="34" charset="0"/>
                <a:cs typeface="Noto Sans" panose="020B0502040504020204" pitchFamily="34" charset="0"/>
              </a:rPr>
              <a:t>Possibility of </a:t>
            </a:r>
            <a:r>
              <a:rPr lang="en-GB" sz="1000" b="1" dirty="0">
                <a:latin typeface="Noto Sans" panose="020B0502040504020204" pitchFamily="34" charset="0"/>
                <a:ea typeface="Noto Sans" panose="020B0502040504020204" pitchFamily="34" charset="0"/>
                <a:cs typeface="Noto Sans" panose="020B0502040504020204" pitchFamily="34" charset="0"/>
              </a:rPr>
              <a:t>exclusions where special problems of a substantial nature arise </a:t>
            </a:r>
            <a:r>
              <a:rPr lang="en-GB" sz="1000" dirty="0">
                <a:latin typeface="Noto Sans" panose="020B0502040504020204" pitchFamily="34" charset="0"/>
                <a:ea typeface="Noto Sans" panose="020B0502040504020204" pitchFamily="34" charset="0"/>
                <a:cs typeface="Noto Sans" panose="020B0502040504020204" pitchFamily="34" charset="0"/>
              </a:rPr>
              <a:t>for limited categories of digital labour platforms or limited categories of digital platform workers.</a:t>
            </a:r>
          </a:p>
          <a:p>
            <a:pPr marL="0" lvl="2" indent="0">
              <a:spcBef>
                <a:spcPts val="1200"/>
              </a:spcBef>
              <a:spcAft>
                <a:spcPts val="600"/>
              </a:spcAft>
              <a:buNone/>
              <a:tabLst>
                <a:tab pos="719138" algn="l"/>
              </a:tabLst>
            </a:pPr>
            <a:r>
              <a:rPr lang="en-GB" sz="1000" b="1" dirty="0">
                <a:latin typeface="Noto Sans" panose="020B0502040504020204" pitchFamily="34" charset="0"/>
                <a:ea typeface="Noto Sans" panose="020B0502040504020204" pitchFamily="34" charset="0"/>
                <a:cs typeface="Noto Sans" panose="020B0502040504020204" pitchFamily="34" charset="0"/>
              </a:rPr>
              <a:t>Requirements</a:t>
            </a:r>
          </a:p>
          <a:p>
            <a:pPr lvl="2">
              <a:spcBef>
                <a:spcPts val="1200"/>
              </a:spcBef>
              <a:spcAft>
                <a:spcPts val="600"/>
              </a:spcAft>
              <a:tabLst>
                <a:tab pos="719138" algn="l"/>
              </a:tabLst>
            </a:pPr>
            <a:r>
              <a:rPr lang="en-GB" sz="1000" dirty="0">
                <a:latin typeface="Noto Sans" panose="020B0502040504020204" pitchFamily="34" charset="0"/>
                <a:ea typeface="Noto Sans" panose="020B0502040504020204" pitchFamily="34" charset="0"/>
                <a:cs typeface="Noto Sans" panose="020B0502040504020204" pitchFamily="34" charset="0"/>
              </a:rPr>
              <a:t>Consultation</a:t>
            </a:r>
          </a:p>
          <a:p>
            <a:pPr lvl="2">
              <a:spcBef>
                <a:spcPts val="1200"/>
              </a:spcBef>
              <a:spcAft>
                <a:spcPts val="600"/>
              </a:spcAft>
              <a:tabLst>
                <a:tab pos="719138" algn="l"/>
              </a:tabLst>
            </a:pPr>
            <a:r>
              <a:rPr lang="en-GB" sz="1000" dirty="0">
                <a:latin typeface="Noto Sans" panose="020B0502040504020204" pitchFamily="34" charset="0"/>
                <a:ea typeface="Noto Sans" panose="020B0502040504020204" pitchFamily="34" charset="0"/>
                <a:cs typeface="Noto Sans" panose="020B0502040504020204" pitchFamily="34" charset="0"/>
              </a:rPr>
              <a:t>Members must take measures for progressive extension to excluded categories</a:t>
            </a:r>
          </a:p>
          <a:p>
            <a:pPr lvl="2">
              <a:spcBef>
                <a:spcPts val="1200"/>
              </a:spcBef>
              <a:spcAft>
                <a:spcPts val="600"/>
              </a:spcAft>
              <a:tabLst>
                <a:tab pos="719138" algn="l"/>
              </a:tabLst>
            </a:pPr>
            <a:r>
              <a:rPr lang="en-GB" sz="1000" dirty="0">
                <a:latin typeface="Noto Sans" panose="020B0502040504020204" pitchFamily="34" charset="0"/>
                <a:ea typeface="Noto Sans" panose="020B0502040504020204" pitchFamily="34" charset="0"/>
                <a:cs typeface="Noto Sans" panose="020B0502040504020204" pitchFamily="34" charset="0"/>
              </a:rPr>
              <a:t>Members must report on who or which categories are  excluded and its reasons in its first report on the application of the Convention (i.e. first article 22 report)</a:t>
            </a:r>
          </a:p>
          <a:p>
            <a:pPr lvl="2">
              <a:spcBef>
                <a:spcPts val="1200"/>
              </a:spcBef>
              <a:spcAft>
                <a:spcPts val="600"/>
              </a:spcAft>
              <a:tabLst>
                <a:tab pos="719138" algn="l"/>
              </a:tabLst>
            </a:pPr>
            <a:r>
              <a:rPr lang="en-GB" sz="1000" dirty="0">
                <a:latin typeface="Noto Sans" panose="020B0502040504020204" pitchFamily="34" charset="0"/>
                <a:ea typeface="Noto Sans" panose="020B0502040504020204" pitchFamily="34" charset="0"/>
                <a:cs typeface="Noto Sans" panose="020B0502040504020204" pitchFamily="34" charset="0"/>
              </a:rPr>
              <a:t>Later reports must specify any measures that may have been taken with a view to extending the application to these workers.</a:t>
            </a:r>
          </a:p>
          <a:p>
            <a:endParaRPr lang="en-CH" sz="1000" dirty="0"/>
          </a:p>
        </p:txBody>
      </p:sp>
      <p:sp>
        <p:nvSpPr>
          <p:cNvPr id="4" name="Slide Number Placeholder 3"/>
          <p:cNvSpPr>
            <a:spLocks noGrp="1"/>
          </p:cNvSpPr>
          <p:nvPr>
            <p:ph type="sldNum" sz="quarter" idx="5"/>
          </p:nvPr>
        </p:nvSpPr>
        <p:spPr/>
        <p:txBody>
          <a:bodyPr/>
          <a:lstStyle/>
          <a:p>
            <a:fld id="{D0826FEE-2901-4F80-B040-94DEDE5C3ECF}" type="slidenum">
              <a:rPr lang="en-GB" smtClean="0"/>
              <a:t>4</a:t>
            </a:fld>
            <a:endParaRPr lang="en-GB"/>
          </a:p>
        </p:txBody>
      </p:sp>
    </p:spTree>
    <p:extLst>
      <p:ext uri="{BB962C8B-B14F-4D97-AF65-F5344CB8AC3E}">
        <p14:creationId xmlns:p14="http://schemas.microsoft.com/office/powerpoint/2010/main" val="22207595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801B0-8FD9-3BC8-EED1-B2FD8646D9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EB35AD-A8F9-5323-930C-CCC4EFA61A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4C5CD9-F564-9C8E-61C2-FFAD23A1C348}"/>
              </a:ext>
            </a:extLst>
          </p:cNvPr>
          <p:cNvSpPr>
            <a:spLocks noGrp="1"/>
          </p:cNvSpPr>
          <p:nvPr>
            <p:ph type="body" idx="1"/>
          </p:nvPr>
        </p:nvSpPr>
        <p:spPr>
          <a:xfrm>
            <a:off x="673788" y="5186076"/>
            <a:ext cx="5390305" cy="5049503"/>
          </a:xfrm>
        </p:spPr>
        <p:txBody>
          <a:bodyPr/>
          <a:lstStyle/>
          <a:p>
            <a:pPr marL="0" lvl="2" indent="0">
              <a:buNone/>
            </a:pPr>
            <a:endParaRPr lang="en-US" dirty="0"/>
          </a:p>
        </p:txBody>
      </p:sp>
      <p:sp>
        <p:nvSpPr>
          <p:cNvPr id="4" name="Slide Number Placeholder 3">
            <a:extLst>
              <a:ext uri="{FF2B5EF4-FFF2-40B4-BE49-F238E27FC236}">
                <a16:creationId xmlns:a16="http://schemas.microsoft.com/office/drawing/2014/main" id="{6514B431-0243-FF58-BB32-AC693DB45F5F}"/>
              </a:ext>
            </a:extLst>
          </p:cNvPr>
          <p:cNvSpPr>
            <a:spLocks noGrp="1"/>
          </p:cNvSpPr>
          <p:nvPr>
            <p:ph type="sldNum" sz="quarter" idx="10"/>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36282298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6</a:t>
            </a:fld>
            <a:endParaRPr lang="en-GB"/>
          </a:p>
        </p:txBody>
      </p:sp>
    </p:spTree>
    <p:extLst>
      <p:ext uri="{BB962C8B-B14F-4D97-AF65-F5344CB8AC3E}">
        <p14:creationId xmlns:p14="http://schemas.microsoft.com/office/powerpoint/2010/main" val="2607614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F86E4-1029-51E0-1EBB-AC5FFFEBD5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AB828A-A5AE-2560-960C-A0F25241877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483FD08-6D27-5A4C-D3DF-D04A0EAAB780}"/>
              </a:ext>
            </a:extLst>
          </p:cNvPr>
          <p:cNvSpPr>
            <a:spLocks noGrp="1"/>
          </p:cNvSpPr>
          <p:nvPr>
            <p:ph type="body" idx="1"/>
          </p:nvPr>
        </p:nvSpPr>
        <p:spPr>
          <a:xfrm>
            <a:off x="673788" y="5186076"/>
            <a:ext cx="5390305" cy="5049503"/>
          </a:xfrm>
        </p:spPr>
        <p:txBody>
          <a:bodyPr/>
          <a:lstStyle/>
          <a:p>
            <a:pPr marL="0" lvl="2" indent="0">
              <a:buNone/>
            </a:pPr>
            <a:endParaRPr lang="en-US" dirty="0"/>
          </a:p>
        </p:txBody>
      </p:sp>
      <p:sp>
        <p:nvSpPr>
          <p:cNvPr id="4" name="Slide Number Placeholder 3">
            <a:extLst>
              <a:ext uri="{FF2B5EF4-FFF2-40B4-BE49-F238E27FC236}">
                <a16:creationId xmlns:a16="http://schemas.microsoft.com/office/drawing/2014/main" id="{CD8BFEC9-F89E-7A26-4636-CD6CE5CC4C81}"/>
              </a:ext>
            </a:extLst>
          </p:cNvPr>
          <p:cNvSpPr>
            <a:spLocks noGrp="1"/>
          </p:cNvSpPr>
          <p:nvPr>
            <p:ph type="sldNum" sz="quarter" idx="10"/>
          </p:nvPr>
        </p:nvSpPr>
        <p:spPr/>
        <p:txBody>
          <a:bodyPr/>
          <a:lstStyle/>
          <a:p>
            <a:fld id="{D0826FEE-2901-4F80-B040-94DEDE5C3ECF}" type="slidenum">
              <a:rPr lang="en-GB" smtClean="0"/>
              <a:t>7</a:t>
            </a:fld>
            <a:endParaRPr lang="en-GB"/>
          </a:p>
        </p:txBody>
      </p:sp>
    </p:spTree>
    <p:extLst>
      <p:ext uri="{BB962C8B-B14F-4D97-AF65-F5344CB8AC3E}">
        <p14:creationId xmlns:p14="http://schemas.microsoft.com/office/powerpoint/2010/main" val="3926254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509FB-3D8C-C44E-A7A7-137F92F57E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618320-6AF9-8063-3A98-3CC18127CC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B6B61A-148E-6AFE-9AFF-905A5C9257F8}"/>
              </a:ext>
            </a:extLst>
          </p:cNvPr>
          <p:cNvSpPr>
            <a:spLocks noGrp="1"/>
          </p:cNvSpPr>
          <p:nvPr>
            <p:ph type="body" idx="1"/>
          </p:nvPr>
        </p:nvSpPr>
        <p:spPr/>
        <p:txBody>
          <a:bodyPr/>
          <a:lstStyle/>
          <a:p>
            <a:endParaRPr lang="en-CH" sz="1000" dirty="0"/>
          </a:p>
        </p:txBody>
      </p:sp>
      <p:sp>
        <p:nvSpPr>
          <p:cNvPr id="4" name="Slide Number Placeholder 3">
            <a:extLst>
              <a:ext uri="{FF2B5EF4-FFF2-40B4-BE49-F238E27FC236}">
                <a16:creationId xmlns:a16="http://schemas.microsoft.com/office/drawing/2014/main" id="{D930F2C6-D91C-1381-2D90-5AD50E71B529}"/>
              </a:ext>
            </a:extLst>
          </p:cNvPr>
          <p:cNvSpPr>
            <a:spLocks noGrp="1"/>
          </p:cNvSpPr>
          <p:nvPr>
            <p:ph type="sldNum" sz="quarter" idx="5"/>
          </p:nvPr>
        </p:nvSpPr>
        <p:spPr/>
        <p:txBody>
          <a:bodyPr/>
          <a:lstStyle/>
          <a:p>
            <a:fld id="{D0826FEE-2901-4F80-B040-94DEDE5C3ECF}" type="slidenum">
              <a:rPr lang="en-GB" smtClean="0"/>
              <a:t>8</a:t>
            </a:fld>
            <a:endParaRPr lang="en-GB"/>
          </a:p>
        </p:txBody>
      </p:sp>
    </p:spTree>
    <p:extLst>
      <p:ext uri="{BB962C8B-B14F-4D97-AF65-F5344CB8AC3E}">
        <p14:creationId xmlns:p14="http://schemas.microsoft.com/office/powerpoint/2010/main" val="1664170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3596EB-B895-60EF-C109-18E6EA0BBC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BFBEEE-E910-DE85-8739-DC499F300D6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A40EE25-1C90-D5F3-FAF6-4A64E193AF74}"/>
              </a:ext>
            </a:extLst>
          </p:cNvPr>
          <p:cNvSpPr>
            <a:spLocks noGrp="1"/>
          </p:cNvSpPr>
          <p:nvPr>
            <p:ph type="body" idx="1"/>
          </p:nvPr>
        </p:nvSpPr>
        <p:spPr>
          <a:xfrm>
            <a:off x="673788" y="5186076"/>
            <a:ext cx="5390305" cy="5049503"/>
          </a:xfrm>
        </p:spPr>
        <p:txBody>
          <a:bodyPr/>
          <a:lstStyle/>
          <a:p>
            <a:pPr marL="0" lvl="2" indent="0">
              <a:buNone/>
            </a:pPr>
            <a:r>
              <a:rPr lang="en-US" dirty="0"/>
              <a:t>Visual of all the topics covered.</a:t>
            </a:r>
          </a:p>
          <a:p>
            <a:pPr marL="0" lvl="2" indent="0">
              <a:buNone/>
            </a:pPr>
            <a:r>
              <a:rPr lang="en-US" dirty="0"/>
              <a:t>Key points – it covers a range of subjects. Principles based language and flexibility within articles as to the modality of implementation.</a:t>
            </a:r>
          </a:p>
        </p:txBody>
      </p:sp>
      <p:sp>
        <p:nvSpPr>
          <p:cNvPr id="4" name="Slide Number Placeholder 3">
            <a:extLst>
              <a:ext uri="{FF2B5EF4-FFF2-40B4-BE49-F238E27FC236}">
                <a16:creationId xmlns:a16="http://schemas.microsoft.com/office/drawing/2014/main" id="{4AC9CBF5-BD04-5169-9815-9F13E214BE32}"/>
              </a:ext>
            </a:extLst>
          </p:cNvPr>
          <p:cNvSpPr>
            <a:spLocks noGrp="1"/>
          </p:cNvSpPr>
          <p:nvPr>
            <p:ph type="sldNum" sz="quarter" idx="10"/>
          </p:nvPr>
        </p:nvSpPr>
        <p:spPr/>
        <p:txBody>
          <a:bodyPr/>
          <a:lstStyle/>
          <a:p>
            <a:fld id="{D0826FEE-2901-4F80-B040-94DEDE5C3ECF}" type="slidenum">
              <a:rPr lang="en-GB" smtClean="0"/>
              <a:t>9</a:t>
            </a:fld>
            <a:endParaRPr lang="en-GB"/>
          </a:p>
        </p:txBody>
      </p:sp>
    </p:spTree>
    <p:extLst>
      <p:ext uri="{BB962C8B-B14F-4D97-AF65-F5344CB8AC3E}">
        <p14:creationId xmlns:p14="http://schemas.microsoft.com/office/powerpoint/2010/main" val="41594367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D0CA6-9340-A1A6-C2E7-57A2B6A9D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7FD65-9745-5E31-8DC0-5274B911C8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CE38A0-D682-EA66-AD52-D5F00DE15ACF}"/>
              </a:ext>
            </a:extLst>
          </p:cNvPr>
          <p:cNvSpPr>
            <a:spLocks noGrp="1"/>
          </p:cNvSpPr>
          <p:nvPr>
            <p:ph type="body" idx="1"/>
          </p:nvPr>
        </p:nvSpPr>
        <p:spPr/>
        <p:txBody>
          <a:bodyPr/>
          <a:lstStyle/>
          <a:p>
            <a:pPr algn="just"/>
            <a:r>
              <a:rPr lang="en-GB" sz="1400" b="1" dirty="0">
                <a:solidFill>
                  <a:srgbClr val="230050"/>
                </a:solidFill>
                <a:latin typeface="Noto Sans" panose="020B0502040504020204" pitchFamily="34" charset="0"/>
              </a:rPr>
              <a:t>Philippines: </a:t>
            </a:r>
            <a:r>
              <a:rPr lang="en-GB" sz="1400" b="1" dirty="0" err="1">
                <a:solidFill>
                  <a:srgbClr val="230050"/>
                </a:solidFill>
                <a:latin typeface="Noto Sans" panose="020B0502040504020204" pitchFamily="34" charset="0"/>
              </a:rPr>
              <a:t>Trabaho</a:t>
            </a:r>
            <a:r>
              <a:rPr lang="en-GB" sz="1400" b="1" dirty="0">
                <a:solidFill>
                  <a:srgbClr val="230050"/>
                </a:solidFill>
                <a:latin typeface="Noto Sans" panose="020B0502040504020204" pitchFamily="34" charset="0"/>
              </a:rPr>
              <a:t> Para </a:t>
            </a:r>
            <a:r>
              <a:rPr lang="en-GB" sz="1400" b="1" dirty="0" err="1">
                <a:solidFill>
                  <a:srgbClr val="230050"/>
                </a:solidFill>
                <a:latin typeface="Noto Sans" panose="020B0502040504020204" pitchFamily="34" charset="0"/>
              </a:rPr>
              <a:t>sa</a:t>
            </a:r>
            <a:r>
              <a:rPr lang="en-GB" sz="1400" b="1" dirty="0">
                <a:solidFill>
                  <a:srgbClr val="230050"/>
                </a:solidFill>
                <a:latin typeface="Noto Sans" panose="020B0502040504020204" pitchFamily="34" charset="0"/>
              </a:rPr>
              <a:t> Bayan Act of 2023</a:t>
            </a:r>
          </a:p>
          <a:p>
            <a:pPr algn="just"/>
            <a:r>
              <a:rPr lang="en-GB" sz="1400" dirty="0">
                <a:solidFill>
                  <a:srgbClr val="230050"/>
                </a:solidFill>
                <a:latin typeface="Noto Sans" panose="020B0502040504020204" pitchFamily="34" charset="0"/>
              </a:rPr>
              <a:t> </a:t>
            </a:r>
            <a:endParaRPr lang="en-GB" sz="1400" b="0" i="0" u="none" strike="noStrike" spc="0" dirty="0">
              <a:solidFill>
                <a:srgbClr val="230050"/>
              </a:solidFill>
              <a:effectLst/>
              <a:latin typeface="Noto Sans" panose="020B0502040504020204" pitchFamily="34" charset="0"/>
            </a:endParaRPr>
          </a:p>
          <a:p>
            <a:pPr algn="just"/>
            <a:r>
              <a:rPr lang="en-GB" dirty="0">
                <a:solidFill>
                  <a:srgbClr val="230050"/>
                </a:solidFill>
                <a:latin typeface="Noto Sans" panose="020B0502040504020204" pitchFamily="34" charset="0"/>
              </a:rPr>
              <a:t>Commits </a:t>
            </a:r>
            <a:r>
              <a:rPr lang="en-GB" b="0" i="0" u="none" strike="noStrike" spc="0" dirty="0">
                <a:solidFill>
                  <a:srgbClr val="230050"/>
                </a:solidFill>
                <a:effectLst/>
                <a:latin typeface="Noto Sans" panose="020B0502040504020204" pitchFamily="34" charset="0"/>
              </a:rPr>
              <a:t>to supporting the welfare of workers in new forms of work, including freelance, online platform and gig economy workers, linking this to skills development through upskilling and reskilling programmes, recognition of prior learning, and measures to facilitate their access to social protection</a:t>
            </a:r>
            <a:r>
              <a:rPr lang="en-GB" b="0" i="0" dirty="0">
                <a:solidFill>
                  <a:srgbClr val="000000"/>
                </a:solidFill>
                <a:effectLst/>
                <a:latin typeface="Noto Sans" panose="020B0502040504020204" pitchFamily="34" charset="0"/>
              </a:rPr>
              <a:t>​</a:t>
            </a:r>
          </a:p>
          <a:p>
            <a:pPr algn="just"/>
            <a:endParaRPr lang="en-GB" sz="1400" u="sng" dirty="0">
              <a:solidFill>
                <a:srgbClr val="000000"/>
              </a:solidFill>
              <a:latin typeface="Noto Sans" panose="020B0502040504020204" pitchFamily="34" charset="0"/>
              <a:ea typeface="Noto Sans" panose="020B0502040504020204" pitchFamily="34" charset="0"/>
              <a:cs typeface="Noto Sans" panose="020B0502040504020204" pitchFamily="34" charset="0"/>
            </a:endParaRPr>
          </a:p>
          <a:p>
            <a:pPr algn="just"/>
            <a:r>
              <a:rPr lang="en-GB" sz="1400" b="1" dirty="0">
                <a:latin typeface="Noto Sans" panose="020B0502040504020204" pitchFamily="34" charset="0"/>
                <a:ea typeface="Noto Sans" panose="020B0502040504020204" pitchFamily="34" charset="0"/>
                <a:cs typeface="Noto Sans" panose="020B0502040504020204" pitchFamily="34" charset="0"/>
              </a:rPr>
              <a:t>France: Article L7342-3 du Code du Travail</a:t>
            </a:r>
          </a:p>
          <a:p>
            <a:pPr algn="just"/>
            <a:endParaRPr lang="en-GB" dirty="0">
              <a:latin typeface="Noto Sans" panose="020B0502040504020204" pitchFamily="34" charset="0"/>
              <a:ea typeface="Noto Sans" panose="020B0502040504020204" pitchFamily="34" charset="0"/>
              <a:cs typeface="Noto Sans" panose="020B0502040504020204" pitchFamily="34" charset="0"/>
            </a:endParaRPr>
          </a:p>
          <a:p>
            <a:pPr algn="just"/>
            <a:r>
              <a:rPr lang="en-GB" dirty="0">
                <a:latin typeface="Noto Sans" panose="020B0502040504020204" pitchFamily="34" charset="0"/>
                <a:ea typeface="Noto Sans" panose="020B0502040504020204" pitchFamily="34" charset="0"/>
                <a:cs typeface="Noto Sans" panose="020B0502040504020204" pitchFamily="34" charset="0"/>
              </a:rPr>
              <a:t>When their revenue on a platform exceeds a certain amount, the platform is required to contribute to the worker's personal training account, a training-financing mechanism that every working person benefits from throughout their professional life.</a:t>
            </a:r>
          </a:p>
          <a:p>
            <a:endParaRPr lang="en-GB" dirty="0"/>
          </a:p>
        </p:txBody>
      </p:sp>
      <p:sp>
        <p:nvSpPr>
          <p:cNvPr id="4" name="Slide Number Placeholder 3">
            <a:extLst>
              <a:ext uri="{FF2B5EF4-FFF2-40B4-BE49-F238E27FC236}">
                <a16:creationId xmlns:a16="http://schemas.microsoft.com/office/drawing/2014/main" id="{B5541064-7A1F-019A-B4D8-C93722F95131}"/>
              </a:ext>
            </a:extLst>
          </p:cNvPr>
          <p:cNvSpPr>
            <a:spLocks noGrp="1"/>
          </p:cNvSpPr>
          <p:nvPr>
            <p:ph type="sldNum" sz="quarter" idx="5"/>
          </p:nvPr>
        </p:nvSpPr>
        <p:spPr/>
        <p:txBody>
          <a:bodyPr/>
          <a:lstStyle/>
          <a:p>
            <a:fld id="{D0826FEE-2901-4F80-B040-94DEDE5C3ECF}" type="slidenum">
              <a:rPr lang="en-GB" smtClean="0"/>
              <a:t>10</a:t>
            </a:fld>
            <a:endParaRPr lang="en-GB"/>
          </a:p>
        </p:txBody>
      </p:sp>
    </p:spTree>
    <p:extLst>
      <p:ext uri="{BB962C8B-B14F-4D97-AF65-F5344CB8AC3E}">
        <p14:creationId xmlns:p14="http://schemas.microsoft.com/office/powerpoint/2010/main" val="1493358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90180-EC9E-74C9-12B2-E0D608718A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FC498-51D1-4AE7-B5A0-DDB0D832F42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F6C8A2-E356-A1F8-4280-AF508D1954EE}"/>
              </a:ext>
            </a:extLst>
          </p:cNvPr>
          <p:cNvSpPr>
            <a:spLocks noGrp="1"/>
          </p:cNvSpPr>
          <p:nvPr>
            <p:ph type="body" idx="1"/>
          </p:nvPr>
        </p:nvSpPr>
        <p:spPr/>
        <p:txBody>
          <a:bodyPr/>
          <a:lstStyle/>
          <a:p>
            <a:pPr marL="0" marR="0" lvl="2" indent="0" algn="l" defTabSz="914400" rtl="0" eaLnBrk="1" fontAlgn="auto" latinLnBrk="0" hangingPunct="1">
              <a:lnSpc>
                <a:spcPct val="100000"/>
              </a:lnSpc>
              <a:spcBef>
                <a:spcPts val="600"/>
              </a:spcBef>
              <a:spcAft>
                <a:spcPts val="600"/>
              </a:spcAft>
              <a:buClr>
                <a:schemeClr val="accent2"/>
              </a:buClr>
              <a:buSzPct val="70000"/>
              <a:buFont typeface="Wingdings 3" panose="05040102010807070707" pitchFamily="18" charset="2"/>
              <a:buNone/>
              <a:tabLst/>
              <a:defRPr/>
            </a:pPr>
            <a:r>
              <a:rPr lang="en-GB" sz="1000" dirty="0">
                <a:latin typeface="Noto Sans" panose="020B0502040504020204" pitchFamily="34" charset="0"/>
                <a:ea typeface="Noto Sans" panose="020B0502040504020204" pitchFamily="34" charset="0"/>
                <a:cs typeface="Noto Sans" panose="020B0502040504020204" pitchFamily="34" charset="0"/>
              </a:rPr>
              <a:t>Traceability: T</a:t>
            </a:r>
            <a:r>
              <a:rPr lang="en-GB" sz="1000" dirty="0">
                <a:effectLst/>
                <a:latin typeface="Noto Sans" panose="020B0502040504020204" pitchFamily="34" charset="0"/>
                <a:ea typeface="Noto Sans" panose="020B0502040504020204" pitchFamily="34" charset="0"/>
                <a:cs typeface="Noto Sans" panose="020B0502040504020204" pitchFamily="34" charset="0"/>
              </a:rPr>
              <a:t>he use of the data collected by the platform and made available to the national authorities, to detect informal activities on digital labour platforms and provide evidence support to such authorities to take the adequate corrective measures</a:t>
            </a:r>
            <a:endParaRPr lang="en-GB" sz="1000" dirty="0">
              <a:latin typeface="Noto Sans" panose="020B0502040504020204" pitchFamily="34" charset="0"/>
              <a:ea typeface="Noto Sans" panose="020B0502040504020204" pitchFamily="34" charset="0"/>
              <a:cs typeface="Noto Sans" panose="020B0502040504020204" pitchFamily="34" charset="0"/>
            </a:endParaRPr>
          </a:p>
          <a:p>
            <a:pPr marL="252000" lvl="2"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All transactions are digitally traceable</a:t>
            </a:r>
          </a:p>
          <a:p>
            <a:pPr marL="252000" lvl="2"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Platforms collect extensive data on their operations</a:t>
            </a:r>
          </a:p>
          <a:p>
            <a:pPr marL="252000" lvl="2"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Data collected by the platform can include:</a:t>
            </a:r>
          </a:p>
          <a:p>
            <a:pPr marL="709200" lvl="3"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the identity of the worker</a:t>
            </a:r>
          </a:p>
          <a:p>
            <a:pPr marL="709200" lvl="3"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the task assigned and completed </a:t>
            </a:r>
          </a:p>
          <a:p>
            <a:pPr marL="709200" lvl="3"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the payment due</a:t>
            </a:r>
          </a:p>
          <a:p>
            <a:pPr marL="709200" lvl="3"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 the locations of work</a:t>
            </a:r>
          </a:p>
          <a:p>
            <a:pPr marL="709200" lvl="3" indent="-252000">
              <a:spcBef>
                <a:spcPts val="600"/>
              </a:spcBef>
              <a:spcAft>
                <a:spcPts val="6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in some cases, work-related incidents</a:t>
            </a:r>
          </a:p>
          <a:p>
            <a:pPr marL="457200" lvl="3" indent="0">
              <a:spcBef>
                <a:spcPts val="600"/>
              </a:spcBef>
              <a:spcAft>
                <a:spcPts val="600"/>
              </a:spcAft>
              <a:buClr>
                <a:schemeClr val="accent2"/>
              </a:buClr>
              <a:buSzPct val="70000"/>
              <a:buFont typeface="Wingdings 3" panose="05040102010807070707" pitchFamily="18" charset="2"/>
              <a:buNone/>
            </a:pPr>
            <a:endParaRPr lang="en-GB" sz="1000" dirty="0">
              <a:latin typeface="Noto Sans" panose="020B0502040504020204" pitchFamily="34" charset="0"/>
              <a:ea typeface="Noto Sans" panose="020B0502040504020204" pitchFamily="34" charset="0"/>
              <a:cs typeface="Noto Sans" panose="020B0502040504020204" pitchFamily="34" charset="0"/>
            </a:endParaRPr>
          </a:p>
          <a:p>
            <a:pPr marL="185738" lvl="2">
              <a:spcAft>
                <a:spcPct val="35000"/>
              </a:spcAft>
            </a:pPr>
            <a:r>
              <a:rPr lang="en-GB" sz="1000"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In </a:t>
            </a:r>
            <a:r>
              <a:rPr lang="en-GB" sz="1000" b="1"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Kenya</a:t>
            </a:r>
            <a:r>
              <a:rPr lang="en-GB" sz="1000"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 Transport Network Companies must be incorporated and have a registered office in Kenya and be licenced under platform regulations</a:t>
            </a:r>
          </a:p>
          <a:p>
            <a:pPr marL="185738" lvl="2">
              <a:spcBef>
                <a:spcPts val="600"/>
              </a:spcBef>
              <a:spcAft>
                <a:spcPct val="35000"/>
              </a:spcAft>
              <a:buClr>
                <a:schemeClr val="accent2"/>
              </a:buClr>
              <a:buSzPct val="70000"/>
            </a:pPr>
            <a:endParaRPr lang="en-GB" sz="1000" b="1"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endParaRPr>
          </a:p>
          <a:p>
            <a:pPr marL="185738" lvl="2">
              <a:spcBef>
                <a:spcPts val="600"/>
              </a:spcBef>
              <a:spcAft>
                <a:spcPct val="35000"/>
              </a:spcAft>
              <a:buClr>
                <a:schemeClr val="accent2"/>
              </a:buClr>
              <a:buSzPct val="70000"/>
            </a:pPr>
            <a:r>
              <a:rPr lang="en-GB" sz="1000" b="1"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Republic of Korea </a:t>
            </a:r>
            <a:r>
              <a:rPr lang="en-GB" sz="1000"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 platforms are obligated to:</a:t>
            </a:r>
          </a:p>
          <a:p>
            <a:pPr marL="709200" lvl="3" indent="-252000">
              <a:spcBef>
                <a:spcPts val="600"/>
              </a:spcBef>
              <a:spcAft>
                <a:spcPct val="350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electronically report each platform worker’s employment status and monthly payments </a:t>
            </a:r>
          </a:p>
          <a:p>
            <a:pPr marL="709200" lvl="3" indent="-252000">
              <a:spcBef>
                <a:spcPts val="600"/>
              </a:spcBef>
              <a:spcAft>
                <a:spcPct val="35000"/>
              </a:spcAft>
              <a:buClr>
                <a:schemeClr val="accent2"/>
              </a:buClr>
              <a:buSzPct val="70000"/>
              <a:buFont typeface="Wingdings 3" panose="05040102010807070707" pitchFamily="18" charset="2"/>
              <a:buChar char=""/>
            </a:pPr>
            <a:r>
              <a:rPr lang="en-GB" sz="1000" dirty="0">
                <a:latin typeface="Noto Sans" panose="020B0502040504020204" pitchFamily="34" charset="0"/>
                <a:ea typeface="Noto Sans" panose="020B0502040504020204" pitchFamily="34" charset="0"/>
                <a:cs typeface="Noto Sans" panose="020B0502040504020204" pitchFamily="34" charset="0"/>
              </a:rPr>
              <a:t>remit the social insurance contributions of the platform worker. </a:t>
            </a:r>
          </a:p>
          <a:p>
            <a:pPr marL="0" lvl="2">
              <a:spcBef>
                <a:spcPts val="600"/>
              </a:spcBef>
              <a:spcAft>
                <a:spcPct val="35000"/>
              </a:spcAft>
              <a:buClr>
                <a:schemeClr val="accent2"/>
              </a:buClr>
              <a:buSzPct val="70000"/>
              <a:tabLst>
                <a:tab pos="185738" algn="l"/>
                <a:tab pos="358775" algn="l"/>
              </a:tabLst>
            </a:pPr>
            <a:r>
              <a:rPr lang="en-GB" sz="1000"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	</a:t>
            </a:r>
          </a:p>
          <a:p>
            <a:pPr marL="0" lvl="2">
              <a:spcBef>
                <a:spcPts val="600"/>
              </a:spcBef>
              <a:spcAft>
                <a:spcPct val="35000"/>
              </a:spcAft>
              <a:buClr>
                <a:schemeClr val="accent2"/>
              </a:buClr>
              <a:buSzPct val="70000"/>
              <a:tabLst>
                <a:tab pos="185738" algn="l"/>
                <a:tab pos="358775" algn="l"/>
              </a:tabLst>
            </a:pPr>
            <a:r>
              <a:rPr lang="en-GB" sz="1000" b="1"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	Chile</a:t>
            </a:r>
            <a:r>
              <a:rPr lang="en-GB" sz="1000" dirty="0">
                <a:solidFill>
                  <a:schemeClr val="tx1">
                    <a:hueOff val="0"/>
                    <a:satOff val="0"/>
                    <a:lumOff val="0"/>
                    <a:alphaOff val="0"/>
                  </a:schemeClr>
                </a:solidFill>
                <a:latin typeface="Noto Sans" panose="020B0502040504020204" pitchFamily="34" charset="0"/>
                <a:ea typeface="Noto Sans" panose="020B0502040504020204" pitchFamily="34" charset="0"/>
                <a:cs typeface="Noto Sans" panose="020B0502040504020204" pitchFamily="34" charset="0"/>
              </a:rPr>
              <a:t> has a digital registry of platform companies that lists of drivers and vehicles with which they operate.</a:t>
            </a:r>
          </a:p>
          <a:p>
            <a:pPr marL="457200" lvl="3" indent="0">
              <a:spcBef>
                <a:spcPts val="600"/>
              </a:spcBef>
              <a:spcAft>
                <a:spcPts val="600"/>
              </a:spcAft>
              <a:buClr>
                <a:schemeClr val="accent2"/>
              </a:buClr>
              <a:buSzPct val="70000"/>
              <a:buFont typeface="Wingdings 3" panose="05040102010807070707" pitchFamily="18" charset="2"/>
              <a:buNone/>
            </a:pPr>
            <a:endParaRPr lang="en-GB" sz="1000" dirty="0">
              <a:latin typeface="Noto Sans" panose="020B0502040504020204" pitchFamily="34" charset="0"/>
              <a:ea typeface="Noto Sans" panose="020B0502040504020204" pitchFamily="34" charset="0"/>
              <a:cs typeface="Noto Sans" panose="020B0502040504020204" pitchFamily="34" charset="0"/>
            </a:endParaRPr>
          </a:p>
          <a:p>
            <a:endParaRPr lang="en-GB" sz="1000" dirty="0"/>
          </a:p>
        </p:txBody>
      </p:sp>
      <p:sp>
        <p:nvSpPr>
          <p:cNvPr id="4" name="Slide Number Placeholder 3">
            <a:extLst>
              <a:ext uri="{FF2B5EF4-FFF2-40B4-BE49-F238E27FC236}">
                <a16:creationId xmlns:a16="http://schemas.microsoft.com/office/drawing/2014/main" id="{26F0A6FF-3543-F0EA-F4CD-ABB965FD5F7C}"/>
              </a:ext>
            </a:extLst>
          </p:cNvPr>
          <p:cNvSpPr>
            <a:spLocks noGrp="1"/>
          </p:cNvSpPr>
          <p:nvPr>
            <p:ph type="sldNum" sz="quarter" idx="5"/>
          </p:nvPr>
        </p:nvSpPr>
        <p:spPr/>
        <p:txBody>
          <a:bodyPr/>
          <a:lstStyle/>
          <a:p>
            <a:fld id="{D0826FEE-2901-4F80-B040-94DEDE5C3ECF}" type="slidenum">
              <a:rPr lang="en-GB" smtClean="0"/>
              <a:t>11</a:t>
            </a:fld>
            <a:endParaRPr lang="en-GB"/>
          </a:p>
        </p:txBody>
      </p:sp>
    </p:spTree>
    <p:extLst>
      <p:ext uri="{BB962C8B-B14F-4D97-AF65-F5344CB8AC3E}">
        <p14:creationId xmlns:p14="http://schemas.microsoft.com/office/powerpoint/2010/main" val="6638301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0826FEE-2901-4F80-B040-94DEDE5C3ECF}" type="slidenum">
              <a:rPr lang="en-GB" smtClean="0"/>
              <a:t>12</a:t>
            </a:fld>
            <a:endParaRPr lang="en-GB"/>
          </a:p>
        </p:txBody>
      </p:sp>
    </p:spTree>
    <p:extLst>
      <p:ext uri="{BB962C8B-B14F-4D97-AF65-F5344CB8AC3E}">
        <p14:creationId xmlns:p14="http://schemas.microsoft.com/office/powerpoint/2010/main" val="29235776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4D0CA6-9340-A1A6-C2E7-57A2B6A9D6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E7FD65-9745-5E31-8DC0-5274B911C8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3CE38A0-D682-EA66-AD52-D5F00DE15AC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5541064-7A1F-019A-B4D8-C93722F95131}"/>
              </a:ext>
            </a:extLst>
          </p:cNvPr>
          <p:cNvSpPr>
            <a:spLocks noGrp="1"/>
          </p:cNvSpPr>
          <p:nvPr>
            <p:ph type="sldNum" sz="quarter" idx="5"/>
          </p:nvPr>
        </p:nvSpPr>
        <p:spPr/>
        <p:txBody>
          <a:bodyPr/>
          <a:lstStyle/>
          <a:p>
            <a:fld id="{D0826FEE-2901-4F80-B040-94DEDE5C3ECF}" type="slidenum">
              <a:rPr lang="en-GB" smtClean="0"/>
              <a:t>13</a:t>
            </a:fld>
            <a:endParaRPr lang="en-GB"/>
          </a:p>
        </p:txBody>
      </p:sp>
    </p:spTree>
    <p:extLst>
      <p:ext uri="{BB962C8B-B14F-4D97-AF65-F5344CB8AC3E}">
        <p14:creationId xmlns:p14="http://schemas.microsoft.com/office/powerpoint/2010/main" val="1493358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19558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09602-B084-0960-DD1E-D61E0F7C0F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EFD5C3-2075-EC2F-97CC-F7B05D5171F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53A52B-5655-8AC6-5C00-94D1B633B096}"/>
              </a:ext>
            </a:extLst>
          </p:cNvPr>
          <p:cNvSpPr>
            <a:spLocks noGrp="1"/>
          </p:cNvSpPr>
          <p:nvPr>
            <p:ph type="body" idx="1"/>
          </p:nvPr>
        </p:nvSpPr>
        <p:spPr>
          <a:xfrm>
            <a:off x="673788" y="5186076"/>
            <a:ext cx="5390305" cy="5049503"/>
          </a:xfrm>
        </p:spPr>
        <p:txBody>
          <a:bodyPr/>
          <a:lstStyle/>
          <a:p>
            <a:pPr marL="0" lvl="2" indent="0">
              <a:buNone/>
            </a:pPr>
            <a:r>
              <a:rPr lang="en-US" dirty="0"/>
              <a:t>Key point.</a:t>
            </a:r>
          </a:p>
          <a:p>
            <a:pPr marL="0" lvl="2" indent="0">
              <a:buNone/>
            </a:pPr>
            <a:r>
              <a:rPr lang="en-US" dirty="0"/>
              <a:t>Convention does not reclassify workers as either employees or self-employed etc. It requires governments to take appropriate measures to ensure the correct classification. </a:t>
            </a:r>
          </a:p>
          <a:p>
            <a:pPr marL="0" lvl="2" indent="0">
              <a:buNone/>
            </a:pPr>
            <a:r>
              <a:rPr lang="en-US" dirty="0"/>
              <a:t>Note (if necessary) this is different to the EU Platform Work Directive.</a:t>
            </a:r>
          </a:p>
        </p:txBody>
      </p:sp>
      <p:sp>
        <p:nvSpPr>
          <p:cNvPr id="4" name="Slide Number Placeholder 3">
            <a:extLst>
              <a:ext uri="{FF2B5EF4-FFF2-40B4-BE49-F238E27FC236}">
                <a16:creationId xmlns:a16="http://schemas.microsoft.com/office/drawing/2014/main" id="{D78F39D9-903B-429F-2A40-956A4446B24E}"/>
              </a:ext>
            </a:extLst>
          </p:cNvPr>
          <p:cNvSpPr>
            <a:spLocks noGrp="1"/>
          </p:cNvSpPr>
          <p:nvPr>
            <p:ph type="sldNum" sz="quarter" idx="10"/>
          </p:nvPr>
        </p:nvSpPr>
        <p:spPr/>
        <p:txBody>
          <a:bodyPr/>
          <a:lstStyle/>
          <a:p>
            <a:fld id="{D0826FEE-2901-4F80-B040-94DEDE5C3ECF}" type="slidenum">
              <a:rPr lang="en-GB" smtClean="0"/>
              <a:t>15</a:t>
            </a:fld>
            <a:endParaRPr lang="en-GB"/>
          </a:p>
        </p:txBody>
      </p:sp>
    </p:spTree>
    <p:extLst>
      <p:ext uri="{BB962C8B-B14F-4D97-AF65-F5344CB8AC3E}">
        <p14:creationId xmlns:p14="http://schemas.microsoft.com/office/powerpoint/2010/main" val="37883291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1670F-1DBE-E5E8-00A4-D787E4A1D2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F75C49-C0D0-A741-6247-D4A270D808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9AC4AAE-9BAB-6BED-9F77-60C32B4B660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4916899-1E69-8F80-9435-C2803C7AD1DF}"/>
              </a:ext>
            </a:extLst>
          </p:cNvPr>
          <p:cNvSpPr>
            <a:spLocks noGrp="1"/>
          </p:cNvSpPr>
          <p:nvPr>
            <p:ph type="sldNum" sz="quarter" idx="5"/>
          </p:nvPr>
        </p:nvSpPr>
        <p:spPr/>
        <p:txBody>
          <a:bodyPr/>
          <a:lstStyle/>
          <a:p>
            <a:fld id="{D0826FEE-2901-4F80-B040-94DEDE5C3ECF}" type="slidenum">
              <a:rPr lang="en-GB" smtClean="0"/>
              <a:t>16</a:t>
            </a:fld>
            <a:endParaRPr lang="en-GB"/>
          </a:p>
        </p:txBody>
      </p:sp>
    </p:spTree>
    <p:extLst>
      <p:ext uri="{BB962C8B-B14F-4D97-AF65-F5344CB8AC3E}">
        <p14:creationId xmlns:p14="http://schemas.microsoft.com/office/powerpoint/2010/main" val="27974969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17</a:t>
            </a:fld>
            <a:endParaRPr lang="en-GB"/>
          </a:p>
        </p:txBody>
      </p:sp>
    </p:spTree>
    <p:extLst>
      <p:ext uri="{BB962C8B-B14F-4D97-AF65-F5344CB8AC3E}">
        <p14:creationId xmlns:p14="http://schemas.microsoft.com/office/powerpoint/2010/main" val="217065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8A577-0587-C042-4242-0C6EE9C925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8AEA45-3624-EF76-6463-2F43BFC50E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0B18E69-9A62-4938-D5D5-C84E197CCE75}"/>
              </a:ext>
            </a:extLst>
          </p:cNvPr>
          <p:cNvSpPr>
            <a:spLocks noGrp="1"/>
          </p:cNvSpPr>
          <p:nvPr>
            <p:ph type="body" idx="1"/>
          </p:nvPr>
        </p:nvSpPr>
        <p:spPr/>
        <p:txBody>
          <a:bodyPr/>
          <a:lstStyle/>
          <a:p>
            <a:endParaRPr lang="en-GB" sz="1200" b="0" i="0" dirty="0"/>
          </a:p>
          <a:p>
            <a:endParaRPr lang="en-GB" b="0" i="0" dirty="0"/>
          </a:p>
        </p:txBody>
      </p:sp>
      <p:sp>
        <p:nvSpPr>
          <p:cNvPr id="4" name="Slide Number Placeholder 3">
            <a:extLst>
              <a:ext uri="{FF2B5EF4-FFF2-40B4-BE49-F238E27FC236}">
                <a16:creationId xmlns:a16="http://schemas.microsoft.com/office/drawing/2014/main" id="{2B29D3BB-AF66-6F0D-6B8E-C6F36CA556AF}"/>
              </a:ext>
            </a:extLst>
          </p:cNvPr>
          <p:cNvSpPr>
            <a:spLocks noGrp="1"/>
          </p:cNvSpPr>
          <p:nvPr>
            <p:ph type="sldNum" sz="quarter" idx="5"/>
          </p:nvPr>
        </p:nvSpPr>
        <p:spPr/>
        <p:txBody>
          <a:bodyPr/>
          <a:lstStyle/>
          <a:p>
            <a:fld id="{D0826FEE-2901-4F80-B040-94DEDE5C3ECF}" type="slidenum">
              <a:rPr lang="en-GB" smtClean="0"/>
              <a:t>18</a:t>
            </a:fld>
            <a:endParaRPr lang="en-GB"/>
          </a:p>
        </p:txBody>
      </p:sp>
    </p:spTree>
    <p:extLst>
      <p:ext uri="{BB962C8B-B14F-4D97-AF65-F5344CB8AC3E}">
        <p14:creationId xmlns:p14="http://schemas.microsoft.com/office/powerpoint/2010/main" val="530697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19</a:t>
            </a:fld>
            <a:endParaRPr lang="en-GB"/>
          </a:p>
        </p:txBody>
      </p:sp>
    </p:spTree>
    <p:extLst>
      <p:ext uri="{BB962C8B-B14F-4D97-AF65-F5344CB8AC3E}">
        <p14:creationId xmlns:p14="http://schemas.microsoft.com/office/powerpoint/2010/main" val="19060773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FE6FA-35C2-BD34-CB89-C5093BA090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CC9A7F-36DC-FBCF-65CB-DDC79F15334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568808D-77CB-FFD9-C475-BBE5BEEB707B}"/>
              </a:ext>
            </a:extLst>
          </p:cNvPr>
          <p:cNvSpPr>
            <a:spLocks noGrp="1"/>
          </p:cNvSpPr>
          <p:nvPr>
            <p:ph type="body" idx="1"/>
          </p:nvPr>
        </p:nvSpPr>
        <p:spPr/>
        <p:txBody>
          <a:bodyPr/>
          <a:lstStyle/>
          <a:p>
            <a:endParaRPr lang="en-GB" sz="1200" b="0" i="0" dirty="0"/>
          </a:p>
          <a:p>
            <a:endParaRPr lang="en-GB" b="0" i="0" dirty="0"/>
          </a:p>
        </p:txBody>
      </p:sp>
      <p:sp>
        <p:nvSpPr>
          <p:cNvPr id="4" name="Slide Number Placeholder 3">
            <a:extLst>
              <a:ext uri="{FF2B5EF4-FFF2-40B4-BE49-F238E27FC236}">
                <a16:creationId xmlns:a16="http://schemas.microsoft.com/office/drawing/2014/main" id="{0C7351FC-6B3A-D228-A104-27098A4033DE}"/>
              </a:ext>
            </a:extLst>
          </p:cNvPr>
          <p:cNvSpPr>
            <a:spLocks noGrp="1"/>
          </p:cNvSpPr>
          <p:nvPr>
            <p:ph type="sldNum" sz="quarter" idx="5"/>
          </p:nvPr>
        </p:nvSpPr>
        <p:spPr/>
        <p:txBody>
          <a:bodyPr/>
          <a:lstStyle/>
          <a:p>
            <a:fld id="{D0826FEE-2901-4F80-B040-94DEDE5C3ECF}" type="slidenum">
              <a:rPr lang="en-GB" smtClean="0"/>
              <a:t>20</a:t>
            </a:fld>
            <a:endParaRPr lang="en-GB"/>
          </a:p>
        </p:txBody>
      </p:sp>
    </p:spTree>
    <p:extLst>
      <p:ext uri="{BB962C8B-B14F-4D97-AF65-F5344CB8AC3E}">
        <p14:creationId xmlns:p14="http://schemas.microsoft.com/office/powerpoint/2010/main" val="236872549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41B2E0-4803-ECAF-700F-B799741657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25E6D-AE41-F912-0E9F-8310A69712F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21A1440-BC34-853E-3AB1-6CCDBC0531FD}"/>
              </a:ext>
            </a:extLst>
          </p:cNvPr>
          <p:cNvSpPr>
            <a:spLocks noGrp="1"/>
          </p:cNvSpPr>
          <p:nvPr>
            <p:ph type="body" idx="1"/>
          </p:nvPr>
        </p:nvSpPr>
        <p:spPr/>
        <p:txBody>
          <a:bodyPr/>
          <a:lstStyle/>
          <a:p>
            <a:endParaRPr lang="en-GB" sz="1200" b="0" i="0" dirty="0"/>
          </a:p>
          <a:p>
            <a:endParaRPr lang="en-GB" b="0" i="0" dirty="0"/>
          </a:p>
        </p:txBody>
      </p:sp>
      <p:sp>
        <p:nvSpPr>
          <p:cNvPr id="4" name="Slide Number Placeholder 3">
            <a:extLst>
              <a:ext uri="{FF2B5EF4-FFF2-40B4-BE49-F238E27FC236}">
                <a16:creationId xmlns:a16="http://schemas.microsoft.com/office/drawing/2014/main" id="{B0D2D421-EA6B-90A5-A80A-27A008E1F2F1}"/>
              </a:ext>
            </a:extLst>
          </p:cNvPr>
          <p:cNvSpPr>
            <a:spLocks noGrp="1"/>
          </p:cNvSpPr>
          <p:nvPr>
            <p:ph type="sldNum" sz="quarter" idx="5"/>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37259091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359A7-E0C7-BEEB-156C-1E51AA939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100234-F996-B51A-6358-44F2F6869FD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B97042-28F3-90E5-B52D-AE48E4DEB9E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5CDF32C-DF29-5611-B0E5-254D6327479E}"/>
              </a:ext>
            </a:extLst>
          </p:cNvPr>
          <p:cNvSpPr>
            <a:spLocks noGrp="1"/>
          </p:cNvSpPr>
          <p:nvPr>
            <p:ph type="sldNum" sz="quarter" idx="5"/>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9166154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Ghana’s law relating automated decision making</a:t>
            </a:r>
          </a:p>
          <a:p>
            <a:pPr marL="0" marR="0" lvl="0" indent="0" algn="l" defTabSz="914400" rtl="0" eaLnBrk="1" fontAlgn="auto" latinLnBrk="0" hangingPunct="1">
              <a:lnSpc>
                <a:spcPct val="100000"/>
              </a:lnSpc>
              <a:spcBef>
                <a:spcPts val="0"/>
              </a:spcBef>
              <a:spcAft>
                <a:spcPts val="0"/>
              </a:spcAft>
              <a:buClrTx/>
              <a:buSzTx/>
              <a:buFontTx/>
              <a:buNone/>
              <a:tabLst/>
              <a:defRPr/>
            </a:pPr>
            <a:r>
              <a:rPr lang="en-CH" dirty="0"/>
              <a:t>(1)An individual is entitled at any time by notice in writing to a data controller to require the data controller to ensure that any decision taken by or on behalf of the data controller which significantly affects that individual is not based solely on the processing by automatic means of personal data in respect of which that individual is the data subject.</a:t>
            </a:r>
            <a:endParaRPr lang="en-GB" dirty="0">
              <a:latin typeface="Noto Sans" panose="020B0502040504020204" pitchFamily="34" charset="0"/>
              <a:ea typeface="Noto Sans" panose="020B0502040504020204" pitchFamily="34" charset="0"/>
              <a:cs typeface="Noto Sans" panose="020B0502040504020204" pitchFamily="34" charset="0"/>
            </a:endParaRPr>
          </a:p>
          <a:p>
            <a:endParaRPr lang="en-CH" dirty="0"/>
          </a:p>
        </p:txBody>
      </p:sp>
      <p:sp>
        <p:nvSpPr>
          <p:cNvPr id="4" name="Slide Number Placeholder 3"/>
          <p:cNvSpPr>
            <a:spLocks noGrp="1"/>
          </p:cNvSpPr>
          <p:nvPr>
            <p:ph type="sldNum" sz="quarter" idx="5"/>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19939234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A74698-2AC7-D444-C8BC-2C90D3D6A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7DFFB-F176-9AB4-73B5-478AFF3E979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8C13E0-FD43-544F-6BA1-9AF5F48E1177}"/>
              </a:ext>
            </a:extLst>
          </p:cNvPr>
          <p:cNvSpPr>
            <a:spLocks noGrp="1"/>
          </p:cNvSpPr>
          <p:nvPr>
            <p:ph type="body" idx="1"/>
          </p:nvPr>
        </p:nvSpPr>
        <p:spPr/>
        <p:txBody>
          <a:bodyPr/>
          <a:lstStyle/>
          <a:p>
            <a:r>
              <a:rPr lang="en-GB" dirty="0"/>
              <a:t>Mandatory data retention requirements may exist in relation to </a:t>
            </a:r>
            <a:r>
              <a:rPr lang="en-CH" dirty="0"/>
              <a:t>employment and wage records, working-time records, tax and social-security records, occupational safety records, accounting records, and records necessary for regulatory or legal proceedings</a:t>
            </a:r>
            <a:endParaRPr lang="en-GB" dirty="0"/>
          </a:p>
        </p:txBody>
      </p:sp>
      <p:sp>
        <p:nvSpPr>
          <p:cNvPr id="4" name="Slide Number Placeholder 3">
            <a:extLst>
              <a:ext uri="{FF2B5EF4-FFF2-40B4-BE49-F238E27FC236}">
                <a16:creationId xmlns:a16="http://schemas.microsoft.com/office/drawing/2014/main" id="{6B180829-1F96-DED8-34F7-8E2C09169230}"/>
              </a:ext>
            </a:extLst>
          </p:cNvPr>
          <p:cNvSpPr>
            <a:spLocks noGrp="1"/>
          </p:cNvSpPr>
          <p:nvPr>
            <p:ph type="sldNum" sz="quarter" idx="5"/>
          </p:nvPr>
        </p:nvSpPr>
        <p:spPr/>
        <p:txBody>
          <a:bodyPr/>
          <a:lstStyle/>
          <a:p>
            <a:fld id="{D0826FEE-2901-4F80-B040-94DEDE5C3ECF}" type="slidenum">
              <a:rPr lang="en-GB" smtClean="0"/>
              <a:t>24</a:t>
            </a:fld>
            <a:endParaRPr lang="en-GB"/>
          </a:p>
        </p:txBody>
      </p:sp>
    </p:spTree>
    <p:extLst>
      <p:ext uri="{BB962C8B-B14F-4D97-AF65-F5344CB8AC3E}">
        <p14:creationId xmlns:p14="http://schemas.microsoft.com/office/powerpoint/2010/main" val="396067651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25</a:t>
            </a:fld>
            <a:endParaRPr lang="en-GB"/>
          </a:p>
        </p:txBody>
      </p:sp>
    </p:spTree>
    <p:extLst>
      <p:ext uri="{BB962C8B-B14F-4D97-AF65-F5344CB8AC3E}">
        <p14:creationId xmlns:p14="http://schemas.microsoft.com/office/powerpoint/2010/main" val="721126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C854D-12EF-5CBC-B3E7-5E9F620216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952E4-97C4-68A4-B17E-74F399B853E0}"/>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0869D4A-6089-7AD3-393C-8DCD2BAD164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710739-9B93-8533-484A-D92A7B3DA83B}"/>
              </a:ext>
            </a:extLst>
          </p:cNvPr>
          <p:cNvSpPr>
            <a:spLocks noGrp="1"/>
          </p:cNvSpPr>
          <p:nvPr>
            <p:ph type="sldNum" sz="quarter" idx="5"/>
          </p:nvPr>
        </p:nvSpPr>
        <p:spPr/>
        <p:txBody>
          <a:bodyPr/>
          <a:lstStyle/>
          <a:p>
            <a:fld id="{D0826FEE-2901-4F80-B040-94DEDE5C3ECF}" type="slidenum">
              <a:rPr lang="en-GB" smtClean="0"/>
              <a:t>26</a:t>
            </a:fld>
            <a:endParaRPr lang="en-GB"/>
          </a:p>
        </p:txBody>
      </p:sp>
    </p:spTree>
    <p:extLst>
      <p:ext uri="{BB962C8B-B14F-4D97-AF65-F5344CB8AC3E}">
        <p14:creationId xmlns:p14="http://schemas.microsoft.com/office/powerpoint/2010/main" val="21785712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a:p>
        </p:txBody>
      </p:sp>
      <p:sp>
        <p:nvSpPr>
          <p:cNvPr id="4" name="Slide Number Placeholder 3"/>
          <p:cNvSpPr>
            <a:spLocks noGrp="1"/>
          </p:cNvSpPr>
          <p:nvPr>
            <p:ph type="sldNum" sz="quarter" idx="5"/>
          </p:nvPr>
        </p:nvSpPr>
        <p:spPr/>
        <p:txBody>
          <a:bodyPr/>
          <a:lstStyle/>
          <a:p>
            <a:fld id="{D0826FEE-2901-4F80-B040-94DEDE5C3ECF}" type="slidenum">
              <a:rPr lang="en-GB" smtClean="0"/>
              <a:t>27</a:t>
            </a:fld>
            <a:endParaRPr lang="en-GB"/>
          </a:p>
        </p:txBody>
      </p:sp>
    </p:spTree>
    <p:extLst>
      <p:ext uri="{BB962C8B-B14F-4D97-AF65-F5344CB8AC3E}">
        <p14:creationId xmlns:p14="http://schemas.microsoft.com/office/powerpoint/2010/main" val="1631209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CC16F-47A2-6A66-3994-5DCC3CCD45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9AC91-FE63-FB64-8C6A-F591E31C4EB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9AB50F-8443-DD72-1292-FA0EA0EA3A4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B5B1EE0-3DD7-B885-6099-8043371BAA65}"/>
              </a:ext>
            </a:extLst>
          </p:cNvPr>
          <p:cNvSpPr>
            <a:spLocks noGrp="1"/>
          </p:cNvSpPr>
          <p:nvPr>
            <p:ph type="sldNum" sz="quarter" idx="5"/>
          </p:nvPr>
        </p:nvSpPr>
        <p:spPr/>
        <p:txBody>
          <a:bodyPr/>
          <a:lstStyle/>
          <a:p>
            <a:fld id="{D0826FEE-2901-4F80-B040-94DEDE5C3ECF}" type="slidenum">
              <a:rPr lang="en-GB" smtClean="0"/>
              <a:t>28</a:t>
            </a:fld>
            <a:endParaRPr lang="en-GB"/>
          </a:p>
        </p:txBody>
      </p:sp>
    </p:spTree>
    <p:extLst>
      <p:ext uri="{BB962C8B-B14F-4D97-AF65-F5344CB8AC3E}">
        <p14:creationId xmlns:p14="http://schemas.microsoft.com/office/powerpoint/2010/main" val="6231103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3965D-2DD5-EF27-244E-F51582C49B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6D5BB9-6825-E0F0-531D-572A28214A9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2A0B0ED-D4BD-0B02-0B30-0B30F8C421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E0AE9D8-656F-9FEA-063B-AE2F669BE3B6}"/>
              </a:ext>
            </a:extLst>
          </p:cNvPr>
          <p:cNvSpPr>
            <a:spLocks noGrp="1"/>
          </p:cNvSpPr>
          <p:nvPr>
            <p:ph type="sldNum" sz="quarter" idx="5"/>
          </p:nvPr>
        </p:nvSpPr>
        <p:spPr/>
        <p:txBody>
          <a:bodyPr/>
          <a:lstStyle/>
          <a:p>
            <a:fld id="{D0826FEE-2901-4F80-B040-94DEDE5C3ECF}" type="slidenum">
              <a:rPr lang="en-GB" smtClean="0"/>
              <a:t>29</a:t>
            </a:fld>
            <a:endParaRPr lang="en-GB"/>
          </a:p>
        </p:txBody>
      </p:sp>
    </p:spTree>
    <p:extLst>
      <p:ext uri="{BB962C8B-B14F-4D97-AF65-F5344CB8AC3E}">
        <p14:creationId xmlns:p14="http://schemas.microsoft.com/office/powerpoint/2010/main" val="37791567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DC94E-7F50-6A02-616B-92497567EA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A884E-58FD-F45C-75AC-A0B7165F15D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2F9F93E-31ED-FCE1-FCD7-E1ECC360B3B0}"/>
              </a:ext>
            </a:extLst>
          </p:cNvPr>
          <p:cNvSpPr>
            <a:spLocks noGrp="1"/>
          </p:cNvSpPr>
          <p:nvPr>
            <p:ph type="body" idx="1"/>
          </p:nvPr>
        </p:nvSpPr>
        <p:spPr/>
        <p:txBody>
          <a:bodyPr/>
          <a:lstStyle/>
          <a:p>
            <a:endParaRPr lang="en-GB" sz="1200" b="0" i="0" dirty="0"/>
          </a:p>
          <a:p>
            <a:endParaRPr lang="en-GB" b="0" i="0" dirty="0"/>
          </a:p>
        </p:txBody>
      </p:sp>
      <p:sp>
        <p:nvSpPr>
          <p:cNvPr id="4" name="Slide Number Placeholder 3">
            <a:extLst>
              <a:ext uri="{FF2B5EF4-FFF2-40B4-BE49-F238E27FC236}">
                <a16:creationId xmlns:a16="http://schemas.microsoft.com/office/drawing/2014/main" id="{EA76ABE1-614B-E1F9-7183-88E604B095B1}"/>
              </a:ext>
            </a:extLst>
          </p:cNvPr>
          <p:cNvSpPr>
            <a:spLocks noGrp="1"/>
          </p:cNvSpPr>
          <p:nvPr>
            <p:ph type="sldNum" sz="quarter" idx="5"/>
          </p:nvPr>
        </p:nvSpPr>
        <p:spPr/>
        <p:txBody>
          <a:bodyPr/>
          <a:lstStyle/>
          <a:p>
            <a:fld id="{D0826FEE-2901-4F80-B040-94DEDE5C3ECF}" type="slidenum">
              <a:rPr lang="en-GB" smtClean="0"/>
              <a:t>30</a:t>
            </a:fld>
            <a:endParaRPr lang="en-GB"/>
          </a:p>
        </p:txBody>
      </p:sp>
    </p:spTree>
    <p:extLst>
      <p:ext uri="{BB962C8B-B14F-4D97-AF65-F5344CB8AC3E}">
        <p14:creationId xmlns:p14="http://schemas.microsoft.com/office/powerpoint/2010/main" val="131069363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5AB037-20FC-D390-D115-1E4A1E6BD6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66AC43-16D4-A460-3198-F5B5F017B5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FC18D38-B3B7-D8D9-FD0B-57CE48D0C7CE}"/>
              </a:ext>
            </a:extLst>
          </p:cNvPr>
          <p:cNvSpPr>
            <a:spLocks noGrp="1"/>
          </p:cNvSpPr>
          <p:nvPr>
            <p:ph type="body" idx="1"/>
          </p:nvPr>
        </p:nvSpPr>
        <p:spPr>
          <a:xfrm>
            <a:off x="673788" y="5186076"/>
            <a:ext cx="5390305" cy="5049503"/>
          </a:xfrm>
        </p:spPr>
        <p:txBody>
          <a:bodyPr/>
          <a:lstStyle/>
          <a:p>
            <a:pPr marL="0" lvl="2" indent="0">
              <a:buNone/>
            </a:pPr>
            <a:endParaRPr lang="en-US" b="0" dirty="0"/>
          </a:p>
        </p:txBody>
      </p:sp>
      <p:sp>
        <p:nvSpPr>
          <p:cNvPr id="4" name="Slide Number Placeholder 3">
            <a:extLst>
              <a:ext uri="{FF2B5EF4-FFF2-40B4-BE49-F238E27FC236}">
                <a16:creationId xmlns:a16="http://schemas.microsoft.com/office/drawing/2014/main" id="{9730DC6F-278B-5E98-7A1B-241AA6268A9B}"/>
              </a:ext>
            </a:extLst>
          </p:cNvPr>
          <p:cNvSpPr>
            <a:spLocks noGrp="1"/>
          </p:cNvSpPr>
          <p:nvPr>
            <p:ph type="sldNum" sz="quarter" idx="10"/>
          </p:nvPr>
        </p:nvSpPr>
        <p:spPr/>
        <p:txBody>
          <a:bodyPr/>
          <a:lstStyle/>
          <a:p>
            <a:fld id="{D0826FEE-2901-4F80-B040-94DEDE5C3ECF}" type="slidenum">
              <a:rPr lang="en-GB" smtClean="0"/>
              <a:t>31</a:t>
            </a:fld>
            <a:endParaRPr lang="en-GB"/>
          </a:p>
        </p:txBody>
      </p:sp>
    </p:spTree>
    <p:extLst>
      <p:ext uri="{BB962C8B-B14F-4D97-AF65-F5344CB8AC3E}">
        <p14:creationId xmlns:p14="http://schemas.microsoft.com/office/powerpoint/2010/main" val="70587619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GB"/>
              <a:t>Click to edit Master title style</a:t>
            </a:r>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90539" y="2393950"/>
            <a:ext cx="7311862" cy="3482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90539" y="2393950"/>
            <a:ext cx="7311862" cy="3482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a:xfrm>
            <a:off x="490539" y="2393950"/>
            <a:ext cx="7311862" cy="348297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GB"/>
              <a:t>Click to 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90538" y="2393950"/>
            <a:ext cx="5360400" cy="34829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341062" y="2393949"/>
            <a:ext cx="5360400" cy="34829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90538" y="2393950"/>
            <a:ext cx="3412800" cy="34829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389600" y="2393949"/>
            <a:ext cx="3412800" cy="34829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490538" y="2393950"/>
            <a:ext cx="3412800" cy="348297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4389600" y="2393949"/>
            <a:ext cx="3412800" cy="348297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GB"/>
              <a:t>Click icon to add picture</a:t>
            </a:r>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GB"/>
              <a:t>Click to edit Master title style</a:t>
            </a:r>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GB"/>
              <a:t>Click to edit Master title style</a:t>
            </a:r>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GB"/>
              <a:t>Click to edit Master title style</a:t>
            </a:r>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GB"/>
              <a:t>Click to edit Master title style</a:t>
            </a:r>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GB"/>
              <a:t>Click to edit Master title style</a:t>
            </a:r>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userDrawn="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fr-FR"/>
              <a:t>Modifiez le style du titre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85645" y="498061"/>
            <a:ext cx="1447064" cy="500218"/>
          </a:xfrm>
          <a:prstGeom prst="rect">
            <a:avLst/>
          </a:prstGeom>
        </p:spPr>
      </p:pic>
    </p:spTree>
    <p:extLst>
      <p:ext uri="{BB962C8B-B14F-4D97-AF65-F5344CB8AC3E}">
        <p14:creationId xmlns:p14="http://schemas.microsoft.com/office/powerpoint/2010/main" val="167155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emf"/><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GB"/>
              <a:t>Click to edit Master title style</a:t>
            </a:r>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20">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 id="2147483670" r:id="rId17"/>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2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71060" y="3334109"/>
            <a:ext cx="7047255" cy="1750745"/>
          </a:xfrm>
        </p:spPr>
        <p:txBody>
          <a:bodyPr/>
          <a:lstStyle/>
          <a:p>
            <a:r>
              <a:rPr lang="fr-FR" sz="3200" dirty="0">
                <a:latin typeface="Noto Sans" panose="020B0502040504020204" pitchFamily="34" charset="0"/>
                <a:ea typeface="Noto Sans" panose="020B0502040504020204" pitchFamily="34" charset="0"/>
                <a:cs typeface="Noto Sans" panose="020B0502040504020204" pitchFamily="34" charset="0"/>
              </a:rPr>
              <a:t>Decent Work in the Platform Economy Convention, 2026 (No. 193)</a:t>
            </a:r>
            <a:br>
              <a:rPr lang="fr-FR" sz="3200" dirty="0">
                <a:latin typeface="Noto Sans" panose="020B0502040504020204" pitchFamily="34" charset="0"/>
                <a:ea typeface="Noto Sans" panose="020B0502040504020204" pitchFamily="34" charset="0"/>
                <a:cs typeface="Noto Sans" panose="020B0502040504020204" pitchFamily="34" charset="0"/>
              </a:rPr>
            </a:br>
            <a:br>
              <a:rPr lang="fr-FR" sz="3200" dirty="0">
                <a:latin typeface="Noto Sans" panose="020B0502040504020204" pitchFamily="34" charset="0"/>
                <a:ea typeface="Noto Sans" panose="020B0502040504020204" pitchFamily="34" charset="0"/>
                <a:cs typeface="Noto Sans" panose="020B0502040504020204" pitchFamily="34" charset="0"/>
              </a:rPr>
            </a:br>
            <a:r>
              <a:rPr lang="fr-FR" sz="3200" dirty="0">
                <a:latin typeface="Noto Sans" panose="020B0502040504020204" pitchFamily="34" charset="0"/>
                <a:ea typeface="Noto Sans" panose="020B0502040504020204" pitchFamily="34" charset="0"/>
                <a:cs typeface="Noto Sans" panose="020B0502040504020204" pitchFamily="34" charset="0"/>
              </a:rPr>
              <a:t> </a:t>
            </a:r>
            <a:endParaRPr lang="fr-FR" sz="3200" noProof="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Footer Placeholder 4"/>
          <p:cNvSpPr>
            <a:spLocks noGrp="1"/>
          </p:cNvSpPr>
          <p:nvPr>
            <p:ph type="ftr" sz="quarter" idx="11"/>
          </p:nvPr>
        </p:nvSpPr>
        <p:spPr/>
        <p:txBody>
          <a:bodyPr/>
          <a:lstStyle/>
          <a:p>
            <a:r>
              <a:rPr lang="fr-FR" noProof="0" dirty="0">
                <a:latin typeface="Noto Sans" panose="020B0502040504020204" pitchFamily="34" charset="0"/>
                <a:ea typeface="Noto Sans" panose="020B0502040504020204" pitchFamily="34" charset="0"/>
                <a:cs typeface="Noto Sans" panose="020B0502040504020204" pitchFamily="34" charset="0"/>
              </a:rPr>
              <a:t>Faire avancer la justice sociale, promouvoir le travail décent</a:t>
            </a:r>
          </a:p>
        </p:txBody>
      </p:sp>
      <p:sp>
        <p:nvSpPr>
          <p:cNvPr id="6" name="Slide Number Placeholder 5"/>
          <p:cNvSpPr>
            <a:spLocks noGrp="1"/>
          </p:cNvSpPr>
          <p:nvPr>
            <p:ph type="sldNum" sz="quarter" idx="12"/>
          </p:nvPr>
        </p:nvSpPr>
        <p:spPr/>
        <p:txBody>
          <a:bodyPr/>
          <a:lstStyle/>
          <a:p>
            <a:fld id="{856227C0-AD57-4F9B-BAE3-EEFB0D0EE427}" type="slidenum">
              <a:rPr lang="fr-FR" noProof="0" smtClean="0">
                <a:latin typeface="Noto Sans" panose="020B0502040504020204" pitchFamily="34" charset="0"/>
                <a:ea typeface="Noto Sans" panose="020B0502040504020204" pitchFamily="34" charset="0"/>
                <a:cs typeface="Noto Sans" panose="020B0502040504020204" pitchFamily="34" charset="0"/>
              </a:rPr>
              <a:pPr/>
              <a:t>1</a:t>
            </a:fld>
            <a:endParaRPr lang="fr-FR" noProof="0" dirty="0">
              <a:latin typeface="Noto Sans" panose="020B0502040504020204" pitchFamily="34" charset="0"/>
              <a:ea typeface="Noto Sans" panose="020B0502040504020204" pitchFamily="34" charset="0"/>
              <a:cs typeface="Noto Sans" panose="020B0502040504020204" pitchFamily="34" charset="0"/>
            </a:endParaRPr>
          </a:p>
        </p:txBody>
      </p:sp>
      <p:pic>
        <p:nvPicPr>
          <p:cNvPr id="13" name="Picture Placeholder 12">
            <a:extLst>
              <a:ext uri="{FF2B5EF4-FFF2-40B4-BE49-F238E27FC236}">
                <a16:creationId xmlns:a16="http://schemas.microsoft.com/office/drawing/2014/main" id="{BF0E0ACC-7A40-5445-F016-9791231C98F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134" r="1134"/>
          <a:stretch>
            <a:fillRect/>
          </a:stretch>
        </p:blipFill>
        <p:spPr>
          <a:xfrm>
            <a:off x="1025838" y="0"/>
            <a:ext cx="11166162" cy="6426679"/>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rgbClr val="1E2DBE"/>
          </a:solidFill>
        </p:spPr>
      </p:pic>
    </p:spTree>
    <p:extLst>
      <p:ext uri="{BB962C8B-B14F-4D97-AF65-F5344CB8AC3E}">
        <p14:creationId xmlns:p14="http://schemas.microsoft.com/office/powerpoint/2010/main" val="16515851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4DE8C-7801-C872-0F7F-8FEC785671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C68B074-6AE2-1937-3F04-DF1F9282203B}"/>
              </a:ext>
            </a:extLst>
          </p:cNvPr>
          <p:cNvSpPr>
            <a:spLocks noGrp="1"/>
          </p:cNvSpPr>
          <p:nvPr>
            <p:ph type="title"/>
          </p:nvPr>
        </p:nvSpPr>
        <p:spPr>
          <a:xfrm>
            <a:off x="377952" y="432000"/>
            <a:ext cx="6158772" cy="745280"/>
          </a:xfrm>
          <a:solidFill>
            <a:schemeClr val="bg1"/>
          </a:solidFill>
        </p:spPr>
        <p:txBody>
          <a:bodyPr/>
          <a:lstStyle/>
          <a:p>
            <a:pPr algn="ctr"/>
            <a:r>
              <a:rPr lang="fr-CH" sz="2800" dirty="0"/>
              <a:t>Why </a:t>
            </a:r>
            <a:r>
              <a:rPr lang="fr-CH" sz="2800" dirty="0" err="1"/>
              <a:t>is</a:t>
            </a:r>
            <a:r>
              <a:rPr lang="fr-CH" sz="2800" dirty="0"/>
              <a:t> </a:t>
            </a:r>
            <a:r>
              <a:rPr lang="fr-CH" sz="2800" dirty="0" err="1"/>
              <a:t>this</a:t>
            </a:r>
            <a:r>
              <a:rPr lang="fr-CH" sz="2800" dirty="0"/>
              <a:t> Convention important?</a:t>
            </a:r>
            <a:endParaRPr lang="en-GB" sz="2800" dirty="0"/>
          </a:p>
        </p:txBody>
      </p:sp>
      <p:sp>
        <p:nvSpPr>
          <p:cNvPr id="3" name="Content Placeholder 2">
            <a:extLst>
              <a:ext uri="{FF2B5EF4-FFF2-40B4-BE49-F238E27FC236}">
                <a16:creationId xmlns:a16="http://schemas.microsoft.com/office/drawing/2014/main" id="{13D3D36C-A1B0-A388-C9B5-85B78B005158}"/>
              </a:ext>
            </a:extLst>
          </p:cNvPr>
          <p:cNvSpPr>
            <a:spLocks noGrp="1"/>
          </p:cNvSpPr>
          <p:nvPr>
            <p:ph idx="1"/>
          </p:nvPr>
        </p:nvSpPr>
        <p:spPr>
          <a:xfrm>
            <a:off x="490538" y="1158071"/>
            <a:ext cx="6046186" cy="5209392"/>
          </a:xfrm>
        </p:spPr>
        <p:txBody>
          <a:bodyPr/>
          <a:lstStyle/>
          <a:p>
            <a:pPr marL="251460" lvl="2" indent="-251460">
              <a:lnSpc>
                <a:spcPct val="120000"/>
              </a:lnSpc>
              <a:spcBef>
                <a:spcPts val="1200"/>
              </a:spcBef>
              <a:spcAft>
                <a:spcPts val="600"/>
              </a:spcAft>
            </a:pPr>
            <a:r>
              <a:rPr lang="en-US" sz="2000" dirty="0"/>
              <a:t>The first international </a:t>
            </a:r>
            <a:r>
              <a:rPr lang="en-US" sz="2000" dirty="0" err="1"/>
              <a:t>labour</a:t>
            </a:r>
            <a:r>
              <a:rPr lang="en-US" sz="2000" dirty="0"/>
              <a:t> standard to deal with the impact of </a:t>
            </a:r>
            <a:r>
              <a:rPr lang="en-US" sz="2000" b="1" dirty="0"/>
              <a:t>new technologies </a:t>
            </a:r>
            <a:r>
              <a:rPr lang="en-US" sz="2000" dirty="0"/>
              <a:t>on work.</a:t>
            </a:r>
          </a:p>
          <a:p>
            <a:pPr marL="251460" lvl="2" indent="-251460">
              <a:lnSpc>
                <a:spcPct val="120000"/>
              </a:lnSpc>
              <a:spcBef>
                <a:spcPts val="1200"/>
              </a:spcBef>
              <a:spcAft>
                <a:spcPts val="600"/>
              </a:spcAft>
            </a:pPr>
            <a:r>
              <a:rPr lang="en-GB" sz="2000" dirty="0"/>
              <a:t>Recognises both </a:t>
            </a:r>
            <a:r>
              <a:rPr lang="en-GB" sz="2000" b="1" dirty="0"/>
              <a:t>challenges and opportunities</a:t>
            </a:r>
          </a:p>
          <a:p>
            <a:pPr marL="809625" lvl="2" indent="-274638">
              <a:lnSpc>
                <a:spcPct val="120000"/>
              </a:lnSpc>
              <a:spcBef>
                <a:spcPts val="1200"/>
              </a:spcBef>
              <a:spcAft>
                <a:spcPts val="600"/>
              </a:spcAft>
              <a:buFont typeface="Wingdings" panose="05000000000000000000" pitchFamily="2" charset="2"/>
              <a:buChar char="q"/>
            </a:pPr>
            <a:r>
              <a:rPr lang="en-GB" sz="2000" dirty="0"/>
              <a:t>	The platform economy has created opportunities for enterprises and business development, opened new pathways for the formalization of work, and generated work and income opportunities</a:t>
            </a:r>
          </a:p>
          <a:p>
            <a:pPr marL="809625" lvl="2" indent="-274638">
              <a:lnSpc>
                <a:spcPct val="120000"/>
              </a:lnSpc>
              <a:spcBef>
                <a:spcPts val="1200"/>
              </a:spcBef>
              <a:spcAft>
                <a:spcPts val="600"/>
              </a:spcAft>
              <a:buFont typeface="Wingdings" panose="05000000000000000000" pitchFamily="2" charset="2"/>
              <a:buChar char="q"/>
            </a:pPr>
            <a:r>
              <a:rPr lang="en-GB" sz="2000" dirty="0"/>
              <a:t>	Recognizes existing decent work deficits in the platform economy</a:t>
            </a:r>
          </a:p>
          <a:p>
            <a:pPr marL="251460" lvl="2" indent="-251460">
              <a:lnSpc>
                <a:spcPct val="120000"/>
              </a:lnSpc>
              <a:spcBef>
                <a:spcPts val="1200"/>
              </a:spcBef>
              <a:spcAft>
                <a:spcPts val="600"/>
              </a:spcAft>
            </a:pPr>
            <a:r>
              <a:rPr lang="en-GB" sz="2000" dirty="0"/>
              <a:t>Reflects the strength of</a:t>
            </a:r>
            <a:r>
              <a:rPr lang="en-GB" sz="2000" b="1" dirty="0"/>
              <a:t> tripartite social dialogue </a:t>
            </a:r>
            <a:r>
              <a:rPr lang="en-GB" sz="2000" dirty="0"/>
              <a:t>in addressing emerging challenges.</a:t>
            </a:r>
          </a:p>
        </p:txBody>
      </p:sp>
      <p:sp>
        <p:nvSpPr>
          <p:cNvPr id="4" name="Date Placeholder 3">
            <a:extLst>
              <a:ext uri="{FF2B5EF4-FFF2-40B4-BE49-F238E27FC236}">
                <a16:creationId xmlns:a16="http://schemas.microsoft.com/office/drawing/2014/main" id="{9B7560BD-27C9-D598-3EA5-3220890872B6}"/>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69C39B31-609C-9B13-2654-141A81108704}"/>
              </a:ext>
            </a:extLst>
          </p:cNvPr>
          <p:cNvSpPr>
            <a:spLocks noGrp="1"/>
          </p:cNvSpPr>
          <p:nvPr>
            <p:ph type="sldNum" sz="quarter" idx="12"/>
          </p:nvPr>
        </p:nvSpPr>
        <p:spPr/>
        <p:txBody>
          <a:bodyPr/>
          <a:lstStyle/>
          <a:p>
            <a:fld id="{856227C0-AD57-4F9B-BAE3-EEFB0D0EE427}" type="slidenum">
              <a:rPr lang="en-GB" smtClean="0"/>
              <a:t>2</a:t>
            </a:fld>
            <a:endParaRPr lang="en-GB"/>
          </a:p>
        </p:txBody>
      </p:sp>
      <p:pic>
        <p:nvPicPr>
          <p:cNvPr id="10" name="Picture 9">
            <a:extLst>
              <a:ext uri="{FF2B5EF4-FFF2-40B4-BE49-F238E27FC236}">
                <a16:creationId xmlns:a16="http://schemas.microsoft.com/office/drawing/2014/main" id="{2EA1B022-4E11-0C3F-35F2-0706845508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pic>
        <p:nvPicPr>
          <p:cNvPr id="7" name="Picture 6">
            <a:extLst>
              <a:ext uri="{FF2B5EF4-FFF2-40B4-BE49-F238E27FC236}">
                <a16:creationId xmlns:a16="http://schemas.microsoft.com/office/drawing/2014/main" id="{4CC19F72-CEF8-9872-42A4-09B3351207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12450"/>
            <a:ext cx="5486400" cy="6858000"/>
          </a:xfrm>
          <a:prstGeom prst="rect">
            <a:avLst/>
          </a:prstGeom>
        </p:spPr>
      </p:pic>
    </p:spTree>
    <p:extLst>
      <p:ext uri="{BB962C8B-B14F-4D97-AF65-F5344CB8AC3E}">
        <p14:creationId xmlns:p14="http://schemas.microsoft.com/office/powerpoint/2010/main" val="34973622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874BA-E438-8FCA-EAB6-B23AB6188A5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D17ABFD-1477-E34D-C893-4FBB8F6EA195}"/>
              </a:ext>
            </a:extLst>
          </p:cNvPr>
          <p:cNvSpPr>
            <a:spLocks noGrp="1"/>
          </p:cNvSpPr>
          <p:nvPr>
            <p:ph idx="1"/>
          </p:nvPr>
        </p:nvSpPr>
        <p:spPr>
          <a:xfrm>
            <a:off x="321369" y="494250"/>
            <a:ext cx="6125922" cy="5963729"/>
          </a:xfrm>
          <a:solidFill>
            <a:schemeClr val="bg2"/>
          </a:solidFill>
          <a:ln>
            <a:solidFill>
              <a:schemeClr val="bg1"/>
            </a:solidFill>
          </a:ln>
        </p:spPr>
        <p:txBody>
          <a:bodyPr/>
          <a:lstStyle/>
          <a:p>
            <a:pPr marL="251460" lvl="2" indent="-251460">
              <a:spcBef>
                <a:spcPts val="1200"/>
              </a:spcBef>
              <a:spcAft>
                <a:spcPts val="600"/>
              </a:spcAft>
            </a:pPr>
            <a:r>
              <a:rPr lang="en-GB" sz="2400" dirty="0">
                <a:latin typeface="Noto Sans" panose="020B0502040504020204" pitchFamily="34" charset="0"/>
                <a:ea typeface="Noto Sans" panose="020B0502040504020204" pitchFamily="34" charset="0"/>
                <a:cs typeface="Noto Sans" panose="020B0502040504020204" pitchFamily="34" charset="0"/>
              </a:rPr>
              <a:t>Applies to </a:t>
            </a:r>
            <a:r>
              <a:rPr lang="en-GB" sz="2400" b="1" dirty="0">
                <a:latin typeface="Noto Sans" panose="020B0502040504020204" pitchFamily="34" charset="0"/>
                <a:ea typeface="Noto Sans" panose="020B0502040504020204" pitchFamily="34" charset="0"/>
                <a:cs typeface="Noto Sans" panose="020B0502040504020204" pitchFamily="34" charset="0"/>
              </a:rPr>
              <a:t>all </a:t>
            </a:r>
            <a:r>
              <a:rPr lang="en-GB" sz="2400" dirty="0">
                <a:latin typeface="Noto Sans" panose="020B0502040504020204" pitchFamily="34" charset="0"/>
                <a:ea typeface="Noto Sans" panose="020B0502040504020204" pitchFamily="34" charset="0"/>
                <a:cs typeface="Noto Sans" panose="020B0502040504020204" pitchFamily="34" charset="0"/>
              </a:rPr>
              <a:t>digital labour platforms (online and location based) and </a:t>
            </a:r>
            <a:r>
              <a:rPr lang="en-GB" sz="2400" b="1" dirty="0">
                <a:latin typeface="Noto Sans" panose="020B0502040504020204" pitchFamily="34" charset="0"/>
                <a:ea typeface="Noto Sans" panose="020B0502040504020204" pitchFamily="34" charset="0"/>
                <a:cs typeface="Noto Sans" panose="020B0502040504020204" pitchFamily="34" charset="0"/>
              </a:rPr>
              <a:t>all </a:t>
            </a:r>
            <a:r>
              <a:rPr lang="en-GB" sz="2400" dirty="0">
                <a:latin typeface="Noto Sans" panose="020B0502040504020204" pitchFamily="34" charset="0"/>
                <a:ea typeface="Noto Sans" panose="020B0502040504020204" pitchFamily="34" charset="0"/>
                <a:cs typeface="Noto Sans" panose="020B0502040504020204" pitchFamily="34" charset="0"/>
              </a:rPr>
              <a:t>digital platform workers, whether they are in the formal or informal economy (Art. 2)</a:t>
            </a:r>
          </a:p>
          <a:p>
            <a:pPr marL="251460" lvl="2" indent="-251460">
              <a:spcBef>
                <a:spcPts val="1200"/>
              </a:spcBef>
              <a:spcAft>
                <a:spcPts val="600"/>
              </a:spcAft>
            </a:pPr>
            <a:r>
              <a:rPr lang="en-GB" sz="2400" dirty="0">
                <a:latin typeface="Noto Sans" panose="020B0502040504020204" pitchFamily="34" charset="0"/>
                <a:ea typeface="Noto Sans" panose="020B0502040504020204" pitchFamily="34" charset="0"/>
                <a:cs typeface="Noto Sans" panose="020B0502040504020204" pitchFamily="34" charset="0"/>
              </a:rPr>
              <a:t>Applies whether platform workers are employees or are not in an employment relationship, including self-employed workers</a:t>
            </a:r>
          </a:p>
          <a:p>
            <a:pPr marL="251460" lvl="2" indent="-251460">
              <a:spcBef>
                <a:spcPts val="1200"/>
              </a:spcBef>
              <a:spcAft>
                <a:spcPts val="600"/>
              </a:spcAft>
            </a:pPr>
            <a:r>
              <a:rPr lang="en-GB" sz="2400" dirty="0">
                <a:latin typeface="Noto Sans" panose="020B0502040504020204" pitchFamily="34" charset="0"/>
                <a:ea typeface="Noto Sans" panose="020B0502040504020204" pitchFamily="34" charset="0"/>
                <a:cs typeface="Noto Sans" panose="020B0502040504020204" pitchFamily="34" charset="0"/>
              </a:rPr>
              <a:t>It also applies to intermediaries as provided for in Article 24(3). </a:t>
            </a:r>
          </a:p>
          <a:p>
            <a:pPr marL="0" lvl="2" indent="0">
              <a:spcBef>
                <a:spcPts val="1200"/>
              </a:spcBef>
              <a:spcAft>
                <a:spcPts val="600"/>
              </a:spcAft>
              <a:buNone/>
            </a:pPr>
            <a:endParaRPr lang="en-GB" sz="1600" dirty="0">
              <a:latin typeface="Noto Sans" panose="020B0502040504020204" pitchFamily="34" charset="0"/>
              <a:ea typeface="Noto Sans" panose="020B0502040504020204" pitchFamily="34" charset="0"/>
              <a:cs typeface="Noto Sans" panose="020B0502040504020204" pitchFamily="34" charset="0"/>
            </a:endParaRPr>
          </a:p>
          <a:p>
            <a:pPr marL="360000" lvl="6">
              <a:spcBef>
                <a:spcPts val="1200"/>
              </a:spcBef>
              <a:spcAft>
                <a:spcPts val="600"/>
              </a:spcAft>
            </a:pPr>
            <a:endParaRPr lang="en-GB"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B2EE1154-8B48-5601-555B-E93FBC7D974C}"/>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246F4F6D-E220-10CA-38FD-E850576555F1}"/>
              </a:ext>
            </a:extLst>
          </p:cNvPr>
          <p:cNvSpPr>
            <a:spLocks noGrp="1"/>
          </p:cNvSpPr>
          <p:nvPr>
            <p:ph type="sldNum" sz="quarter" idx="12"/>
          </p:nvPr>
        </p:nvSpPr>
        <p:spPr/>
        <p:txBody>
          <a:bodyPr/>
          <a:lstStyle/>
          <a:p>
            <a:fld id="{856227C0-AD57-4F9B-BAE3-EEFB0D0EE427}" type="slidenum">
              <a:rPr lang="en-GB" smtClean="0"/>
              <a:t>3</a:t>
            </a:fld>
            <a:endParaRPr lang="en-GB"/>
          </a:p>
        </p:txBody>
      </p:sp>
      <p:pic>
        <p:nvPicPr>
          <p:cNvPr id="10" name="Picture 9">
            <a:extLst>
              <a:ext uri="{FF2B5EF4-FFF2-40B4-BE49-F238E27FC236}">
                <a16:creationId xmlns:a16="http://schemas.microsoft.com/office/drawing/2014/main" id="{00FC20D7-2FCE-E1F1-416C-8F9A1118F7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pic>
        <p:nvPicPr>
          <p:cNvPr id="15" name="Picture 14">
            <a:extLst>
              <a:ext uri="{FF2B5EF4-FFF2-40B4-BE49-F238E27FC236}">
                <a16:creationId xmlns:a16="http://schemas.microsoft.com/office/drawing/2014/main" id="{D5698E3F-B050-53EC-F295-696A26CC42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47114"/>
            <a:ext cx="5486400" cy="6858000"/>
          </a:xfrm>
          <a:prstGeom prst="rect">
            <a:avLst/>
          </a:prstGeom>
        </p:spPr>
      </p:pic>
    </p:spTree>
    <p:extLst>
      <p:ext uri="{BB962C8B-B14F-4D97-AF65-F5344CB8AC3E}">
        <p14:creationId xmlns:p14="http://schemas.microsoft.com/office/powerpoint/2010/main" val="34692494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0A126-AD59-1719-8098-7B454A9E1E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4E1BF0-8DB1-F09D-7E23-3FCB24CFBAB8}"/>
              </a:ext>
            </a:extLst>
          </p:cNvPr>
          <p:cNvSpPr>
            <a:spLocks noGrp="1"/>
          </p:cNvSpPr>
          <p:nvPr>
            <p:ph type="ctrTitle"/>
          </p:nvPr>
        </p:nvSpPr>
        <p:spPr>
          <a:xfrm>
            <a:off x="914400" y="3334109"/>
            <a:ext cx="6503916" cy="1750745"/>
          </a:xfrm>
        </p:spPr>
        <p:txBody>
          <a:bodyPr/>
          <a:lstStyle/>
          <a:p>
            <a:r>
              <a:rPr lang="fr-FR" sz="3200" dirty="0" err="1">
                <a:latin typeface="Noto Sans" panose="020B0502040504020204" pitchFamily="34" charset="0"/>
                <a:ea typeface="Noto Sans" panose="020B0502040504020204" pitchFamily="34" charset="0"/>
                <a:cs typeface="Noto Sans" panose="020B0502040504020204" pitchFamily="34" charset="0"/>
              </a:rPr>
              <a:t>Definitions</a:t>
            </a:r>
            <a:r>
              <a:rPr lang="fr-FR" sz="3200" dirty="0">
                <a:latin typeface="Noto Sans" panose="020B0502040504020204" pitchFamily="34" charset="0"/>
                <a:ea typeface="Noto Sans" panose="020B0502040504020204" pitchFamily="34" charset="0"/>
                <a:cs typeface="Noto Sans" panose="020B0502040504020204" pitchFamily="34" charset="0"/>
              </a:rPr>
              <a:t> and scope</a:t>
            </a:r>
            <a:endParaRPr lang="fr-FR" sz="3200" noProof="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Footer Placeholder 4">
            <a:extLst>
              <a:ext uri="{FF2B5EF4-FFF2-40B4-BE49-F238E27FC236}">
                <a16:creationId xmlns:a16="http://schemas.microsoft.com/office/drawing/2014/main" id="{20FFB7EF-E788-0250-ADC7-F891747EDE1D}"/>
              </a:ext>
            </a:extLst>
          </p:cNvPr>
          <p:cNvSpPr>
            <a:spLocks noGrp="1"/>
          </p:cNvSpPr>
          <p:nvPr>
            <p:ph type="ftr" sz="quarter" idx="11"/>
          </p:nvPr>
        </p:nvSpPr>
        <p:spPr/>
        <p:txBody>
          <a:bodyPr/>
          <a:lstStyle/>
          <a:p>
            <a:r>
              <a:rPr lang="fr-FR" noProof="0" dirty="0">
                <a:latin typeface="Noto Sans" panose="020B0502040504020204" pitchFamily="34" charset="0"/>
                <a:ea typeface="Noto Sans" panose="020B0502040504020204" pitchFamily="34" charset="0"/>
                <a:cs typeface="Noto Sans" panose="020B0502040504020204" pitchFamily="34" charset="0"/>
              </a:rPr>
              <a:t>Faire avancer la justice sociale, promouvoir le travail décent</a:t>
            </a:r>
          </a:p>
        </p:txBody>
      </p:sp>
      <p:sp>
        <p:nvSpPr>
          <p:cNvPr id="6" name="Slide Number Placeholder 5">
            <a:extLst>
              <a:ext uri="{FF2B5EF4-FFF2-40B4-BE49-F238E27FC236}">
                <a16:creationId xmlns:a16="http://schemas.microsoft.com/office/drawing/2014/main" id="{26189F39-713D-5E00-1670-CA4493B7C297}"/>
              </a:ext>
            </a:extLst>
          </p:cNvPr>
          <p:cNvSpPr>
            <a:spLocks noGrp="1"/>
          </p:cNvSpPr>
          <p:nvPr>
            <p:ph type="sldNum" sz="quarter" idx="12"/>
          </p:nvPr>
        </p:nvSpPr>
        <p:spPr/>
        <p:txBody>
          <a:bodyPr/>
          <a:lstStyle/>
          <a:p>
            <a:fld id="{856227C0-AD57-4F9B-BAE3-EEFB0D0EE427}" type="slidenum">
              <a:rPr lang="fr-FR" noProof="0" smtClean="0">
                <a:latin typeface="Noto Sans" panose="020B0502040504020204" pitchFamily="34" charset="0"/>
                <a:ea typeface="Noto Sans" panose="020B0502040504020204" pitchFamily="34" charset="0"/>
                <a:cs typeface="Noto Sans" panose="020B0502040504020204" pitchFamily="34" charset="0"/>
              </a:rPr>
              <a:pPr/>
              <a:t>4</a:t>
            </a:fld>
            <a:endParaRPr lang="fr-FR" noProof="0" dirty="0">
              <a:latin typeface="Noto Sans" panose="020B0502040504020204" pitchFamily="34" charset="0"/>
              <a:ea typeface="Noto Sans" panose="020B0502040504020204" pitchFamily="34" charset="0"/>
              <a:cs typeface="Noto Sans" panose="020B0502040504020204" pitchFamily="34" charset="0"/>
            </a:endParaRPr>
          </a:p>
        </p:txBody>
      </p:sp>
      <p:pic>
        <p:nvPicPr>
          <p:cNvPr id="13" name="Picture Placeholder 12">
            <a:extLst>
              <a:ext uri="{FF2B5EF4-FFF2-40B4-BE49-F238E27FC236}">
                <a16:creationId xmlns:a16="http://schemas.microsoft.com/office/drawing/2014/main" id="{B231F91F-1802-645A-E7A8-639F9EDCA0BA}"/>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134" r="1134"/>
          <a:stretch>
            <a:fillRect/>
          </a:stretch>
        </p:blipFill>
        <p:spPr>
          <a:xfrm>
            <a:off x="1025838" y="0"/>
            <a:ext cx="11166162" cy="6426679"/>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rgbClr val="1E2DBE"/>
          </a:solidFill>
        </p:spPr>
      </p:pic>
    </p:spTree>
    <p:extLst>
      <p:ext uri="{BB962C8B-B14F-4D97-AF65-F5344CB8AC3E}">
        <p14:creationId xmlns:p14="http://schemas.microsoft.com/office/powerpoint/2010/main" val="7637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A7AF2-0440-D924-862F-2D4D5D45C3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28549E-9E0B-3613-56FE-A15C7597C79B}"/>
              </a:ext>
            </a:extLst>
          </p:cNvPr>
          <p:cNvSpPr>
            <a:spLocks noGrp="1"/>
          </p:cNvSpPr>
          <p:nvPr>
            <p:ph type="title"/>
          </p:nvPr>
        </p:nvSpPr>
        <p:spPr>
          <a:xfrm>
            <a:off x="2514586" y="539578"/>
            <a:ext cx="6363846" cy="619800"/>
          </a:xfrm>
        </p:spPr>
        <p:txBody>
          <a:body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Defining digital labour platforms</a:t>
            </a:r>
            <a:br>
              <a:rPr lang="en-GB" sz="2400" dirty="0">
                <a:latin typeface="Noto Sans" panose="020B0502040504020204" pitchFamily="34" charset="0"/>
                <a:ea typeface="Noto Sans" panose="020B0502040504020204" pitchFamily="34" charset="0"/>
                <a:cs typeface="Noto Sans" panose="020B0502040504020204" pitchFamily="34" charset="0"/>
              </a:rPr>
            </a:br>
            <a:br>
              <a:rPr lang="en-GB" sz="2400" dirty="0">
                <a:latin typeface="Noto Sans" panose="020B0502040504020204" pitchFamily="34" charset="0"/>
                <a:ea typeface="Noto Sans" panose="020B0502040504020204" pitchFamily="34" charset="0"/>
                <a:cs typeface="Noto Sans" panose="020B0502040504020204" pitchFamily="34" charset="0"/>
              </a:rPr>
            </a:br>
            <a:endParaRPr lang="en-GB" sz="2800" dirty="0">
              <a:latin typeface="Noto Sans" panose="020B0502040504020204" pitchFamily="34" charset="0"/>
              <a:ea typeface="Noto Sans" panose="020B0502040504020204" pitchFamily="34" charset="0"/>
              <a:cs typeface="Noto Sans" panose="020B0502040504020204" pitchFamily="34" charset="0"/>
            </a:endParaRPr>
          </a:p>
        </p:txBody>
      </p:sp>
      <p:sp>
        <p:nvSpPr>
          <p:cNvPr id="3" name="Content Placeholder 2">
            <a:extLst>
              <a:ext uri="{FF2B5EF4-FFF2-40B4-BE49-F238E27FC236}">
                <a16:creationId xmlns:a16="http://schemas.microsoft.com/office/drawing/2014/main" id="{369E5987-B3E3-89CC-A39C-A20953F80B82}"/>
              </a:ext>
            </a:extLst>
          </p:cNvPr>
          <p:cNvSpPr>
            <a:spLocks noGrp="1"/>
          </p:cNvSpPr>
          <p:nvPr>
            <p:ph idx="1"/>
          </p:nvPr>
        </p:nvSpPr>
        <p:spPr>
          <a:xfrm>
            <a:off x="860337" y="1159378"/>
            <a:ext cx="6050602" cy="4981540"/>
          </a:xfrm>
        </p:spPr>
        <p:txBody>
          <a:bodyPr/>
          <a:lstStyle/>
          <a:p>
            <a:endParaRPr lang="en-GB" sz="1600" dirty="0">
              <a:latin typeface="Noto Sans" panose="020B0502040504020204" pitchFamily="34" charset="0"/>
              <a:ea typeface="Noto Sans" panose="020B0502040504020204" pitchFamily="34" charset="0"/>
              <a:cs typeface="Noto Sans" panose="020B0502040504020204" pitchFamily="34" charset="0"/>
            </a:endParaRPr>
          </a:p>
          <a:p>
            <a:pPr marL="0" lvl="2" indent="0">
              <a:spcBef>
                <a:spcPts val="1200"/>
              </a:spcBef>
              <a:spcAft>
                <a:spcPts val="600"/>
              </a:spcAft>
              <a:buNone/>
            </a:pPr>
            <a:r>
              <a:rPr lang="en-GB" dirty="0">
                <a:latin typeface="Noto Sans" panose="020B0502040504020204" pitchFamily="34" charset="0"/>
                <a:ea typeface="Noto Sans" panose="020B0502040504020204" pitchFamily="34" charset="0"/>
                <a:cs typeface="Noto Sans" panose="020B0502040504020204" pitchFamily="34" charset="0"/>
              </a:rPr>
              <a:t>For the purposes of this Convention:</a:t>
            </a:r>
          </a:p>
          <a:p>
            <a:pPr marL="0" lvl="2" indent="0">
              <a:spcBef>
                <a:spcPts val="1200"/>
              </a:spcBef>
              <a:spcAft>
                <a:spcPts val="600"/>
              </a:spcAft>
              <a:buNone/>
              <a:tabLst>
                <a:tab pos="355600" algn="l"/>
                <a:tab pos="719138" algn="l"/>
              </a:tabLst>
            </a:pPr>
            <a:r>
              <a:rPr lang="en-GB" dirty="0">
                <a:latin typeface="Noto Sans" panose="020B0502040504020204" pitchFamily="34" charset="0"/>
                <a:ea typeface="Noto Sans" panose="020B0502040504020204" pitchFamily="34" charset="0"/>
                <a:cs typeface="Noto Sans" panose="020B0502040504020204" pitchFamily="34" charset="0"/>
              </a:rPr>
              <a:t>(a) 	the term “digital labour platform” means a legal person or, where applicable under national law, natural person that, through digital technologies, using automated decision-making systems:</a:t>
            </a:r>
          </a:p>
          <a:p>
            <a:pPr marL="722313" lvl="2" indent="-366713" algn="just">
              <a:spcBef>
                <a:spcPts val="1200"/>
              </a:spcBef>
              <a:spcAft>
                <a:spcPts val="600"/>
              </a:spcAft>
              <a:buClr>
                <a:schemeClr val="tx2"/>
              </a:buClr>
              <a:buSzPct val="100000"/>
              <a:buFont typeface="+mj-lt"/>
              <a:buAutoNum type="romanLcPeriod"/>
            </a:pPr>
            <a:r>
              <a:rPr lang="en-GB" dirty="0">
                <a:latin typeface="Noto Sans" panose="020B0502040504020204" pitchFamily="34" charset="0"/>
                <a:ea typeface="Noto Sans" panose="020B0502040504020204" pitchFamily="34" charset="0"/>
                <a:cs typeface="Noto Sans" panose="020B0502040504020204" pitchFamily="34" charset="0"/>
              </a:rPr>
              <a:t>organizes and/or facilitates work performed by persons for remuneration or payment, for the provision of service, upon request of the recipient or requestor;</a:t>
            </a:r>
          </a:p>
          <a:p>
            <a:pPr marL="722313" lvl="2" indent="-366713">
              <a:spcBef>
                <a:spcPts val="1200"/>
              </a:spcBef>
              <a:spcAft>
                <a:spcPts val="600"/>
              </a:spcAft>
              <a:buClr>
                <a:schemeClr val="tx2"/>
              </a:buClr>
              <a:buSzPct val="100000"/>
              <a:buFont typeface="+mj-lt"/>
              <a:buAutoNum type="romanLcPeriod"/>
            </a:pPr>
            <a:r>
              <a:rPr lang="en-GB" dirty="0">
                <a:latin typeface="Noto Sans" panose="020B0502040504020204" pitchFamily="34" charset="0"/>
                <a:ea typeface="Noto Sans" panose="020B0502040504020204" pitchFamily="34" charset="0"/>
                <a:cs typeface="Noto Sans" panose="020B0502040504020204" pitchFamily="34" charset="0"/>
              </a:rPr>
              <a:t>regardless of whether that work is performed online or in a specific geographic location</a:t>
            </a:r>
            <a:r>
              <a:rPr lang="en-GB" sz="1600" dirty="0">
                <a:latin typeface="Noto Sans" panose="020B0502040504020204" pitchFamily="34" charset="0"/>
                <a:ea typeface="Noto Sans" panose="020B0502040504020204" pitchFamily="34" charset="0"/>
                <a:cs typeface="Noto Sans" panose="020B0502040504020204" pitchFamily="34" charset="0"/>
              </a:rPr>
              <a:t>.</a:t>
            </a:r>
          </a:p>
        </p:txBody>
      </p:sp>
      <p:sp>
        <p:nvSpPr>
          <p:cNvPr id="4" name="Date Placeholder 3">
            <a:extLst>
              <a:ext uri="{FF2B5EF4-FFF2-40B4-BE49-F238E27FC236}">
                <a16:creationId xmlns:a16="http://schemas.microsoft.com/office/drawing/2014/main" id="{850E2DF0-3B59-99DF-1768-E591724A1F98}"/>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6DA6A9F6-47F4-9881-079F-52204898B4FF}"/>
              </a:ext>
            </a:extLst>
          </p:cNvPr>
          <p:cNvSpPr>
            <a:spLocks noGrp="1"/>
          </p:cNvSpPr>
          <p:nvPr>
            <p:ph type="sldNum" sz="quarter" idx="12"/>
          </p:nvPr>
        </p:nvSpPr>
        <p:spPr/>
        <p:txBody>
          <a:bodyPr/>
          <a:lstStyle/>
          <a:p>
            <a:fld id="{856227C0-AD57-4F9B-BAE3-EEFB0D0EE427}" type="slidenum">
              <a:rPr lang="en-GB" smtClean="0"/>
              <a:t>5</a:t>
            </a:fld>
            <a:endParaRPr lang="en-GB" dirty="0"/>
          </a:p>
        </p:txBody>
      </p:sp>
      <p:pic>
        <p:nvPicPr>
          <p:cNvPr id="10" name="Picture 9">
            <a:extLst>
              <a:ext uri="{FF2B5EF4-FFF2-40B4-BE49-F238E27FC236}">
                <a16:creationId xmlns:a16="http://schemas.microsoft.com/office/drawing/2014/main" id="{15944C15-1C30-FA89-3AE6-62AED9B3ABD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5" name="TextBox 4">
            <a:extLst>
              <a:ext uri="{FF2B5EF4-FFF2-40B4-BE49-F238E27FC236}">
                <a16:creationId xmlns:a16="http://schemas.microsoft.com/office/drawing/2014/main" id="{9E53F72C-A31A-0696-21F2-4C2EF0F06CBA}"/>
              </a:ext>
            </a:extLst>
          </p:cNvPr>
          <p:cNvSpPr txBox="1"/>
          <p:nvPr/>
        </p:nvSpPr>
        <p:spPr>
          <a:xfrm>
            <a:off x="7507705" y="1522665"/>
            <a:ext cx="4193757" cy="4040737"/>
          </a:xfrm>
          <a:prstGeom prst="rect">
            <a:avLst/>
          </a:prstGeom>
          <a:solidFill>
            <a:schemeClr val="accent1"/>
          </a:solidFill>
        </p:spPr>
        <p:txBody>
          <a:bodyPr wrap="square" rtlCol="0">
            <a:spAutoFit/>
          </a:bodyPr>
          <a:lstStyle/>
          <a:p>
            <a:pPr>
              <a:spcAft>
                <a:spcPts val="400"/>
              </a:spcAft>
            </a:pPr>
            <a:r>
              <a:rPr lang="en-GB" sz="2400" b="1" dirty="0">
                <a:solidFill>
                  <a:schemeClr val="bg1"/>
                </a:solidFill>
              </a:rPr>
              <a:t>5 Elements</a:t>
            </a:r>
          </a:p>
          <a:p>
            <a:pPr marL="342900" indent="-342900">
              <a:spcAft>
                <a:spcPts val="400"/>
              </a:spcAft>
              <a:buAutoNum type="arabicPeriod"/>
            </a:pPr>
            <a:r>
              <a:rPr lang="en-GB" sz="2400" dirty="0">
                <a:solidFill>
                  <a:schemeClr val="bg1"/>
                </a:solidFill>
              </a:rPr>
              <a:t>Person/business</a:t>
            </a:r>
          </a:p>
          <a:p>
            <a:pPr marL="342900" indent="-342900">
              <a:spcAft>
                <a:spcPts val="400"/>
              </a:spcAft>
              <a:buAutoNum type="arabicPeriod"/>
            </a:pPr>
            <a:r>
              <a:rPr lang="en-GB" sz="2400" dirty="0">
                <a:solidFill>
                  <a:schemeClr val="bg1"/>
                </a:solidFill>
              </a:rPr>
              <a:t>Digital technologies using automated decision-making systems</a:t>
            </a:r>
          </a:p>
          <a:p>
            <a:pPr marL="342900" indent="-342900">
              <a:spcAft>
                <a:spcPts val="400"/>
              </a:spcAft>
              <a:buAutoNum type="arabicPeriod"/>
            </a:pPr>
            <a:r>
              <a:rPr lang="en-GB" sz="2400" dirty="0">
                <a:solidFill>
                  <a:schemeClr val="bg1"/>
                </a:solidFill>
              </a:rPr>
              <a:t>Organises or facilitates work</a:t>
            </a:r>
          </a:p>
          <a:p>
            <a:pPr marL="342900" indent="-342900">
              <a:spcAft>
                <a:spcPts val="400"/>
              </a:spcAft>
              <a:buAutoNum type="arabicPeriod"/>
            </a:pPr>
            <a:r>
              <a:rPr lang="en-GB" sz="2400" dirty="0">
                <a:solidFill>
                  <a:schemeClr val="bg1"/>
                </a:solidFill>
              </a:rPr>
              <a:t>Work for remuneration or payment</a:t>
            </a:r>
          </a:p>
          <a:p>
            <a:pPr marL="342900" indent="-342900">
              <a:spcAft>
                <a:spcPts val="400"/>
              </a:spcAft>
              <a:buAutoNum type="arabicPeriod"/>
            </a:pPr>
            <a:r>
              <a:rPr lang="en-GB" sz="2400" dirty="0">
                <a:solidFill>
                  <a:schemeClr val="bg1"/>
                </a:solidFill>
              </a:rPr>
              <a:t>A request</a:t>
            </a:r>
            <a:endParaRPr lang="en-CH" sz="2400" dirty="0">
              <a:solidFill>
                <a:schemeClr val="bg1"/>
              </a:solidFill>
            </a:endParaRPr>
          </a:p>
        </p:txBody>
      </p:sp>
    </p:spTree>
    <p:extLst>
      <p:ext uri="{BB962C8B-B14F-4D97-AF65-F5344CB8AC3E}">
        <p14:creationId xmlns:p14="http://schemas.microsoft.com/office/powerpoint/2010/main" val="2278348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F57DF-C46D-5390-B585-739E0864E0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6702DA-6F71-A15A-A080-BE6104A4F6E7}"/>
              </a:ext>
            </a:extLst>
          </p:cNvPr>
          <p:cNvSpPr>
            <a:spLocks noGrp="1"/>
          </p:cNvSpPr>
          <p:nvPr>
            <p:ph type="title"/>
          </p:nvPr>
        </p:nvSpPr>
        <p:spPr>
          <a:xfrm>
            <a:off x="2280565" y="539558"/>
            <a:ext cx="8278349" cy="552740"/>
          </a:xfrm>
        </p:spPr>
        <p:txBody>
          <a:bodyPr/>
          <a:lstStyle/>
          <a:p>
            <a:r>
              <a:rPr lang="en-GB" dirty="0">
                <a:latin typeface="Noto Sans" panose="020B0502040504020204" pitchFamily="34" charset="0"/>
                <a:ea typeface="Noto Sans" panose="020B0502040504020204" pitchFamily="34" charset="0"/>
                <a:cs typeface="Noto Sans" panose="020B0502040504020204" pitchFamily="34" charset="0"/>
              </a:rPr>
              <a:t>What is not considered a digital labour platform ? </a:t>
            </a:r>
          </a:p>
        </p:txBody>
      </p:sp>
      <p:sp>
        <p:nvSpPr>
          <p:cNvPr id="4" name="Date Placeholder 3">
            <a:extLst>
              <a:ext uri="{FF2B5EF4-FFF2-40B4-BE49-F238E27FC236}">
                <a16:creationId xmlns:a16="http://schemas.microsoft.com/office/drawing/2014/main" id="{088B5B9B-FF7F-68B8-31D9-351DF51A5551}"/>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1124D01E-62B7-DB97-36DF-B49F578C009A}"/>
              </a:ext>
            </a:extLst>
          </p:cNvPr>
          <p:cNvSpPr>
            <a:spLocks noGrp="1"/>
          </p:cNvSpPr>
          <p:nvPr>
            <p:ph type="sldNum" sz="quarter" idx="12"/>
          </p:nvPr>
        </p:nvSpPr>
        <p:spPr/>
        <p:txBody>
          <a:bodyPr/>
          <a:lstStyle/>
          <a:p>
            <a:fld id="{856227C0-AD57-4F9B-BAE3-EEFB0D0EE427}" type="slidenum">
              <a:rPr lang="en-GB" smtClean="0"/>
              <a:t>6</a:t>
            </a:fld>
            <a:endParaRPr lang="en-GB"/>
          </a:p>
        </p:txBody>
      </p:sp>
      <p:sp>
        <p:nvSpPr>
          <p:cNvPr id="11" name="TextBox 10">
            <a:extLst>
              <a:ext uri="{FF2B5EF4-FFF2-40B4-BE49-F238E27FC236}">
                <a16:creationId xmlns:a16="http://schemas.microsoft.com/office/drawing/2014/main" id="{97098AF2-2EA8-E809-3596-9B8F97268B16}"/>
              </a:ext>
            </a:extLst>
          </p:cNvPr>
          <p:cNvSpPr txBox="1"/>
          <p:nvPr/>
        </p:nvSpPr>
        <p:spPr>
          <a:xfrm>
            <a:off x="574165" y="1354175"/>
            <a:ext cx="7183797" cy="4498219"/>
          </a:xfrm>
          <a:prstGeom prst="rect">
            <a:avLst/>
          </a:prstGeom>
          <a:noFill/>
        </p:spPr>
        <p:txBody>
          <a:bodyPr wrap="square">
            <a:spAutoFit/>
          </a:bodyPr>
          <a:lstStyle/>
          <a:p>
            <a:pPr>
              <a:lnSpc>
                <a:spcPct val="107000"/>
              </a:lnSpc>
              <a:spcAft>
                <a:spcPts val="800"/>
              </a:spcAft>
            </a:pPr>
            <a:r>
              <a:rPr lang="en-GB" sz="25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Examples in national laws and regulations</a:t>
            </a:r>
          </a:p>
          <a:p>
            <a:pPr algn="just">
              <a:lnSpc>
                <a:spcPct val="107000"/>
              </a:lnSpc>
              <a:spcAft>
                <a:spcPts val="800"/>
              </a:spcAft>
            </a:pPr>
            <a:r>
              <a:rPr lang="en-GB" sz="2000" b="1" kern="100" dirty="0">
                <a:latin typeface="Noto Sans" panose="020B0502040504020204" pitchFamily="34" charset="0"/>
                <a:ea typeface="Yu Mincho" panose="02020400000000000000" pitchFamily="18" charset="-128"/>
                <a:cs typeface="Arial" panose="020B0604020202020204" pitchFamily="34" charset="0"/>
              </a:rPr>
              <a:t>Chile, Labour Code as amended in 2022 (article. 152 </a:t>
            </a:r>
            <a:r>
              <a:rPr lang="en-GB" sz="2000" b="1" kern="100" dirty="0" err="1">
                <a:latin typeface="Noto Sans" panose="020B0502040504020204" pitchFamily="34" charset="0"/>
                <a:ea typeface="Yu Mincho" panose="02020400000000000000" pitchFamily="18" charset="-128"/>
                <a:cs typeface="Arial" panose="020B0604020202020204" pitchFamily="34" charset="0"/>
              </a:rPr>
              <a:t>quinquies</a:t>
            </a:r>
            <a:r>
              <a:rPr lang="en-GB" sz="2000" b="1" kern="100" dirty="0">
                <a:latin typeface="Noto Sans" panose="020B0502040504020204" pitchFamily="34" charset="0"/>
                <a:ea typeface="Yu Mincho" panose="02020400000000000000" pitchFamily="18" charset="-128"/>
                <a:cs typeface="Arial" panose="020B0604020202020204" pitchFamily="34" charset="0"/>
              </a:rPr>
              <a:t> H).</a:t>
            </a:r>
            <a:endParaRPr lang="en-GB" sz="2000" b="1" kern="100" dirty="0">
              <a:latin typeface="Calibri" panose="020F0502020204030204" pitchFamily="34" charset="0"/>
              <a:ea typeface="Yu Mincho" panose="02020400000000000000" pitchFamily="18" charset="-128"/>
              <a:cs typeface="Arial" panose="020B0604020202020204" pitchFamily="34" charset="0"/>
            </a:endParaRPr>
          </a:p>
          <a:p>
            <a:pPr marL="457200" algn="just">
              <a:lnSpc>
                <a:spcPct val="107000"/>
              </a:lnSpc>
              <a:spcAft>
                <a:spcPts val="800"/>
              </a:spcAft>
              <a:buNone/>
            </a:pPr>
            <a:endParaRPr lang="en-GB" sz="200" kern="0" dirty="0">
              <a:effectLst/>
              <a:latin typeface="Noto Sans" panose="020B0502040504020204" pitchFamily="34" charset="0"/>
              <a:ea typeface="Aptos" panose="020B0004020202020204" pitchFamily="34" charset="0"/>
              <a:cs typeface="Arial" panose="020B0604020202020204" pitchFamily="34" charset="0"/>
            </a:endParaRPr>
          </a:p>
          <a:p>
            <a:pPr marL="285750" indent="-285750" algn="just">
              <a:lnSpc>
                <a:spcPct val="107000"/>
              </a:lnSpc>
              <a:spcAft>
                <a:spcPts val="800"/>
              </a:spcAft>
              <a:buFont typeface="Arial" panose="020B0604020202020204" pitchFamily="34" charset="0"/>
              <a:buChar char="•"/>
            </a:pPr>
            <a:r>
              <a:rPr lang="en-GB" kern="0" dirty="0">
                <a:effectLst/>
                <a:latin typeface="Noto Sans" panose="020B0502040504020204" pitchFamily="34" charset="0"/>
                <a:ea typeface="Aptos" panose="020B0004020202020204" pitchFamily="34" charset="0"/>
                <a:cs typeface="Arial" panose="020B0604020202020204" pitchFamily="34" charset="0"/>
              </a:rPr>
              <a:t>Excludes platforms that publish </a:t>
            </a:r>
            <a:r>
              <a:rPr lang="en-GB" b="1" kern="0" dirty="0">
                <a:effectLst/>
                <a:latin typeface="Noto Sans" panose="020B0502040504020204" pitchFamily="34" charset="0"/>
                <a:ea typeface="Aptos" panose="020B0004020202020204" pitchFamily="34" charset="0"/>
                <a:cs typeface="Arial" panose="020B0604020202020204" pitchFamily="34" charset="0"/>
              </a:rPr>
              <a:t>advertisements</a:t>
            </a:r>
            <a:r>
              <a:rPr lang="en-GB" kern="0" dirty="0">
                <a:effectLst/>
                <a:latin typeface="Noto Sans" panose="020B0502040504020204" pitchFamily="34" charset="0"/>
                <a:ea typeface="Aptos" panose="020B0004020202020204" pitchFamily="34" charset="0"/>
                <a:cs typeface="Arial" panose="020B0604020202020204" pitchFamily="34" charset="0"/>
              </a:rPr>
              <a:t> for the provision of services or advertisements for the </a:t>
            </a:r>
            <a:r>
              <a:rPr lang="en-GB" b="1" kern="0" dirty="0">
                <a:effectLst/>
                <a:latin typeface="Noto Sans" panose="020B0502040504020204" pitchFamily="34" charset="0"/>
                <a:ea typeface="Aptos" panose="020B0004020202020204" pitchFamily="34" charset="0"/>
                <a:cs typeface="Arial" panose="020B0604020202020204" pitchFamily="34" charset="0"/>
              </a:rPr>
              <a:t>sale or lease</a:t>
            </a:r>
            <a:r>
              <a:rPr lang="en-GB" kern="0" dirty="0">
                <a:effectLst/>
                <a:latin typeface="Noto Sans" panose="020B0502040504020204" pitchFamily="34" charset="0"/>
                <a:ea typeface="Aptos" panose="020B0004020202020204" pitchFamily="34" charset="0"/>
                <a:cs typeface="Arial" panose="020B0604020202020204" pitchFamily="34" charset="0"/>
              </a:rPr>
              <a:t> of movable or immovable property, even if the contracting of such services may be done through the platform.  </a:t>
            </a:r>
          </a:p>
          <a:p>
            <a:pPr algn="just">
              <a:lnSpc>
                <a:spcPct val="107000"/>
              </a:lnSpc>
              <a:spcAft>
                <a:spcPts val="800"/>
              </a:spcAft>
            </a:pPr>
            <a:r>
              <a:rPr lang="en-GB" sz="2000" b="1" kern="100" dirty="0">
                <a:latin typeface="Noto Sans" panose="020B0502040504020204" pitchFamily="34" charset="0"/>
                <a:ea typeface="Yu Mincho" panose="02020400000000000000" pitchFamily="18" charset="-128"/>
                <a:cs typeface="Arial" panose="020B0604020202020204" pitchFamily="34" charset="0"/>
              </a:rPr>
              <a:t>Article 1(2) Platform Work Directive (EU) 2024/2831 </a:t>
            </a:r>
          </a:p>
          <a:p>
            <a:pPr marL="285750" indent="-285750" algn="just">
              <a:lnSpc>
                <a:spcPct val="107000"/>
              </a:lnSpc>
              <a:spcAft>
                <a:spcPts val="800"/>
              </a:spcAft>
              <a:buFont typeface="Arial" panose="020B0604020202020204" pitchFamily="34" charset="0"/>
              <a:buChar char="•"/>
            </a:pPr>
            <a:r>
              <a:rPr lang="en-GB" kern="0" dirty="0">
                <a:latin typeface="Noto Sans" panose="020B0502040504020204" pitchFamily="34" charset="0"/>
                <a:ea typeface="Aptos" panose="020B0004020202020204" pitchFamily="34" charset="0"/>
                <a:cs typeface="Arial" panose="020B0604020202020204" pitchFamily="34" charset="0"/>
              </a:rPr>
              <a:t>Does not include providers of a service whose primary purpose is to </a:t>
            </a:r>
            <a:r>
              <a:rPr lang="en-GB" b="1" kern="0" dirty="0">
                <a:latin typeface="Noto Sans" panose="020B0502040504020204" pitchFamily="34" charset="0"/>
                <a:ea typeface="Aptos" panose="020B0004020202020204" pitchFamily="34" charset="0"/>
                <a:cs typeface="Arial" panose="020B0604020202020204" pitchFamily="34" charset="0"/>
              </a:rPr>
              <a:t>exploit or share assets </a:t>
            </a:r>
            <a:r>
              <a:rPr lang="en-GB" kern="0" dirty="0">
                <a:latin typeface="Noto Sans" panose="020B0502040504020204" pitchFamily="34" charset="0"/>
                <a:ea typeface="Aptos" panose="020B0004020202020204" pitchFamily="34" charset="0"/>
                <a:cs typeface="Arial" panose="020B0604020202020204" pitchFamily="34" charset="0"/>
              </a:rPr>
              <a:t>or by means of which individuals who are not professionals can </a:t>
            </a:r>
            <a:r>
              <a:rPr lang="en-GB" b="1" kern="0" dirty="0">
                <a:latin typeface="Noto Sans" panose="020B0502040504020204" pitchFamily="34" charset="0"/>
                <a:ea typeface="Aptos" panose="020B0004020202020204" pitchFamily="34" charset="0"/>
                <a:cs typeface="Arial" panose="020B0604020202020204" pitchFamily="34" charset="0"/>
              </a:rPr>
              <a:t>resell goods</a:t>
            </a:r>
            <a:r>
              <a:rPr lang="en-GB" kern="0" dirty="0">
                <a:latin typeface="Noto Sans" panose="020B0502040504020204" pitchFamily="34" charset="0"/>
                <a:ea typeface="Aptos" panose="020B0004020202020204" pitchFamily="34" charset="0"/>
                <a:cs typeface="Arial" panose="020B0604020202020204" pitchFamily="34" charset="0"/>
              </a:rPr>
              <a:t>.</a:t>
            </a:r>
          </a:p>
          <a:p>
            <a:pPr marL="901700" algn="just">
              <a:lnSpc>
                <a:spcPct val="107000"/>
              </a:lnSpc>
              <a:spcAft>
                <a:spcPts val="800"/>
              </a:spcAft>
              <a:buNone/>
            </a:pPr>
            <a:endParaRPr lang="en-GB" kern="100" dirty="0">
              <a:effectLst/>
              <a:latin typeface="Calibri" panose="020F0502020204030204" pitchFamily="34" charset="0"/>
              <a:ea typeface="Yu Mincho" panose="02020400000000000000" pitchFamily="18" charset="-128"/>
              <a:cs typeface="Arial" panose="020B0604020202020204" pitchFamily="34" charset="0"/>
            </a:endParaRPr>
          </a:p>
        </p:txBody>
      </p:sp>
      <p:pic>
        <p:nvPicPr>
          <p:cNvPr id="9" name="Graphic 8">
            <a:extLst>
              <a:ext uri="{FF2B5EF4-FFF2-40B4-BE49-F238E27FC236}">
                <a16:creationId xmlns:a16="http://schemas.microsoft.com/office/drawing/2014/main" id="{4CC4510C-1255-20D8-0907-16608D4963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080158" y="2156059"/>
            <a:ext cx="4621304" cy="3147462"/>
          </a:xfrm>
          <a:prstGeom prst="rect">
            <a:avLst/>
          </a:prstGeom>
        </p:spPr>
      </p:pic>
    </p:spTree>
    <p:extLst>
      <p:ext uri="{BB962C8B-B14F-4D97-AF65-F5344CB8AC3E}">
        <p14:creationId xmlns:p14="http://schemas.microsoft.com/office/powerpoint/2010/main" val="9773234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538A6-3392-6F4C-15E2-1A96762C9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62DAE7-B854-1435-CC50-E8D4965BA493}"/>
              </a:ext>
            </a:extLst>
          </p:cNvPr>
          <p:cNvSpPr>
            <a:spLocks noGrp="1"/>
          </p:cNvSpPr>
          <p:nvPr>
            <p:ph type="title"/>
          </p:nvPr>
        </p:nvSpPr>
        <p:spPr>
          <a:xfrm>
            <a:off x="1887794" y="514905"/>
            <a:ext cx="7157883" cy="566644"/>
          </a:xfrm>
        </p:spPr>
        <p:txBody>
          <a:body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Defining digital labour platform worker</a:t>
            </a:r>
            <a:endParaRPr lang="en-GB" sz="2800" dirty="0"/>
          </a:p>
        </p:txBody>
      </p:sp>
      <p:sp>
        <p:nvSpPr>
          <p:cNvPr id="3" name="Content Placeholder 2">
            <a:extLst>
              <a:ext uri="{FF2B5EF4-FFF2-40B4-BE49-F238E27FC236}">
                <a16:creationId xmlns:a16="http://schemas.microsoft.com/office/drawing/2014/main" id="{95208836-B1E0-980C-1DFE-91F711956AAF}"/>
              </a:ext>
            </a:extLst>
          </p:cNvPr>
          <p:cNvSpPr>
            <a:spLocks noGrp="1"/>
          </p:cNvSpPr>
          <p:nvPr>
            <p:ph idx="1"/>
          </p:nvPr>
        </p:nvSpPr>
        <p:spPr>
          <a:xfrm>
            <a:off x="490538" y="1282552"/>
            <a:ext cx="6441484" cy="4904684"/>
          </a:xfrm>
        </p:spPr>
        <p:txBody>
          <a:bodyPr/>
          <a:lstStyle/>
          <a:p>
            <a:endParaRPr lang="en-GB" sz="1200" dirty="0">
              <a:latin typeface="Noto Sans" panose="020B0502040504020204" pitchFamily="34" charset="0"/>
              <a:ea typeface="Noto Sans" panose="020B0502040504020204" pitchFamily="34" charset="0"/>
              <a:cs typeface="Noto Sans" panose="020B0502040504020204" pitchFamily="34" charset="0"/>
            </a:endParaRPr>
          </a:p>
          <a:p>
            <a:pPr marL="0" lvl="2" indent="0">
              <a:spcBef>
                <a:spcPts val="1200"/>
              </a:spcBef>
              <a:spcAft>
                <a:spcPts val="600"/>
              </a:spcAft>
              <a:buNone/>
            </a:pPr>
            <a:r>
              <a:rPr lang="en-GB" sz="2000" dirty="0">
                <a:latin typeface="Noto Sans" panose="020B0502040504020204" pitchFamily="34" charset="0"/>
                <a:ea typeface="Noto Sans" panose="020B0502040504020204" pitchFamily="34" charset="0"/>
                <a:cs typeface="Noto Sans" panose="020B0502040504020204" pitchFamily="34" charset="0"/>
              </a:rPr>
              <a:t>For the purposes of this Convention:</a:t>
            </a:r>
          </a:p>
          <a:p>
            <a:pPr marL="0" lvl="2" indent="0">
              <a:spcBef>
                <a:spcPts val="1200"/>
              </a:spcBef>
              <a:spcAft>
                <a:spcPts val="600"/>
              </a:spcAft>
              <a:buNone/>
              <a:tabLst>
                <a:tab pos="719138" algn="l"/>
              </a:tabLst>
            </a:pPr>
            <a:r>
              <a:rPr lang="en-GB" sz="2000" dirty="0">
                <a:latin typeface="Noto Sans" panose="020B0502040504020204" pitchFamily="34" charset="0"/>
                <a:ea typeface="Noto Sans" panose="020B0502040504020204" pitchFamily="34" charset="0"/>
                <a:cs typeface="Noto Sans" panose="020B0502040504020204" pitchFamily="34" charset="0"/>
              </a:rPr>
              <a:t>(b) 	the term “digital platform worker” means a 	person employed or engaged to work:</a:t>
            </a:r>
          </a:p>
          <a:p>
            <a:pPr marL="0" lvl="2" indent="0" defTabSz="719138">
              <a:spcBef>
                <a:spcPts val="1200"/>
              </a:spcBef>
              <a:spcAft>
                <a:spcPts val="600"/>
              </a:spcAft>
              <a:buNone/>
              <a:tabLst>
                <a:tab pos="719138" algn="l"/>
              </a:tabLst>
            </a:pPr>
            <a:r>
              <a:rPr lang="en-GB" sz="2000" dirty="0">
                <a:latin typeface="Noto Sans" panose="020B0502040504020204" pitchFamily="34" charset="0"/>
                <a:ea typeface="Noto Sans" panose="020B0502040504020204" pitchFamily="34" charset="0"/>
                <a:cs typeface="Noto Sans" panose="020B0502040504020204" pitchFamily="34" charset="0"/>
              </a:rPr>
              <a:t>	(i) 	for the provision of service organized 		and/or facilitated by a digital labour 		platform;</a:t>
            </a:r>
          </a:p>
          <a:p>
            <a:pPr marL="0" lvl="2" indent="0" defTabSz="719138">
              <a:spcBef>
                <a:spcPts val="1200"/>
              </a:spcBef>
              <a:spcAft>
                <a:spcPts val="600"/>
              </a:spcAft>
              <a:buNone/>
              <a:tabLst>
                <a:tab pos="719138" algn="l"/>
              </a:tabLst>
            </a:pPr>
            <a:r>
              <a:rPr lang="en-GB" sz="2000" dirty="0">
                <a:latin typeface="Noto Sans" panose="020B0502040504020204" pitchFamily="34" charset="0"/>
                <a:ea typeface="Noto Sans" panose="020B0502040504020204" pitchFamily="34" charset="0"/>
                <a:cs typeface="Noto Sans" panose="020B0502040504020204" pitchFamily="34" charset="0"/>
              </a:rPr>
              <a:t>	(ii) 	for remuneration or payment;</a:t>
            </a:r>
          </a:p>
          <a:p>
            <a:pPr marL="0" lvl="2" indent="0" defTabSz="719138">
              <a:spcBef>
                <a:spcPts val="1200"/>
              </a:spcBef>
              <a:spcAft>
                <a:spcPts val="600"/>
              </a:spcAft>
              <a:buNone/>
              <a:tabLst>
                <a:tab pos="719138" algn="l"/>
              </a:tabLst>
            </a:pPr>
            <a:r>
              <a:rPr lang="en-GB" sz="2000" dirty="0">
                <a:latin typeface="Noto Sans" panose="020B0502040504020204" pitchFamily="34" charset="0"/>
                <a:ea typeface="Noto Sans" panose="020B0502040504020204" pitchFamily="34" charset="0"/>
                <a:cs typeface="Noto Sans" panose="020B0502040504020204" pitchFamily="34" charset="0"/>
              </a:rPr>
              <a:t>	(iii) 	regardless of their classification of 			status in employment.</a:t>
            </a:r>
          </a:p>
        </p:txBody>
      </p:sp>
      <p:sp>
        <p:nvSpPr>
          <p:cNvPr id="4" name="Date Placeholder 3">
            <a:extLst>
              <a:ext uri="{FF2B5EF4-FFF2-40B4-BE49-F238E27FC236}">
                <a16:creationId xmlns:a16="http://schemas.microsoft.com/office/drawing/2014/main" id="{45B32787-EAAB-3AA5-3035-371DC97BC557}"/>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393B1756-C994-A82E-7A39-5689EF2C99FE}"/>
              </a:ext>
            </a:extLst>
          </p:cNvPr>
          <p:cNvSpPr>
            <a:spLocks noGrp="1"/>
          </p:cNvSpPr>
          <p:nvPr>
            <p:ph type="sldNum" sz="quarter" idx="12"/>
          </p:nvPr>
        </p:nvSpPr>
        <p:spPr/>
        <p:txBody>
          <a:bodyPr/>
          <a:lstStyle/>
          <a:p>
            <a:fld id="{856227C0-AD57-4F9B-BAE3-EEFB0D0EE427}" type="slidenum">
              <a:rPr lang="en-GB" smtClean="0"/>
              <a:t>7</a:t>
            </a:fld>
            <a:endParaRPr lang="en-GB"/>
          </a:p>
        </p:txBody>
      </p:sp>
      <p:pic>
        <p:nvPicPr>
          <p:cNvPr id="10" name="Picture 9">
            <a:extLst>
              <a:ext uri="{FF2B5EF4-FFF2-40B4-BE49-F238E27FC236}">
                <a16:creationId xmlns:a16="http://schemas.microsoft.com/office/drawing/2014/main" id="{15A76650-2640-CD8C-35E1-10EC4D92F8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8" name="TextBox 7">
            <a:extLst>
              <a:ext uri="{FF2B5EF4-FFF2-40B4-BE49-F238E27FC236}">
                <a16:creationId xmlns:a16="http://schemas.microsoft.com/office/drawing/2014/main" id="{0527F1D5-FDEA-8F7F-08EC-09078B5400D0}"/>
              </a:ext>
            </a:extLst>
          </p:cNvPr>
          <p:cNvSpPr txBox="1"/>
          <p:nvPr/>
        </p:nvSpPr>
        <p:spPr>
          <a:xfrm>
            <a:off x="7315201" y="2108808"/>
            <a:ext cx="4193757" cy="3252172"/>
          </a:xfrm>
          <a:prstGeom prst="rect">
            <a:avLst/>
          </a:prstGeom>
          <a:solidFill>
            <a:schemeClr val="accent1"/>
          </a:solidFill>
        </p:spPr>
        <p:txBody>
          <a:bodyPr wrap="square" rtlCol="0">
            <a:spAutoFit/>
          </a:bodyPr>
          <a:lstStyle/>
          <a:p>
            <a:pPr>
              <a:spcAft>
                <a:spcPts val="400"/>
              </a:spcAft>
            </a:pPr>
            <a:r>
              <a:rPr lang="en-GB" sz="2400" b="1" dirty="0">
                <a:solidFill>
                  <a:schemeClr val="bg1"/>
                </a:solidFill>
              </a:rPr>
              <a:t>4 Elements</a:t>
            </a:r>
          </a:p>
          <a:p>
            <a:pPr marL="342900" indent="-342900">
              <a:spcAft>
                <a:spcPts val="400"/>
              </a:spcAft>
              <a:buAutoNum type="arabicPeriod"/>
            </a:pPr>
            <a:r>
              <a:rPr lang="en-GB" sz="2400" dirty="0">
                <a:solidFill>
                  <a:schemeClr val="bg1"/>
                </a:solidFill>
              </a:rPr>
              <a:t>A person employed or engaged to work</a:t>
            </a:r>
          </a:p>
          <a:p>
            <a:pPr marL="342900" indent="-342900">
              <a:spcAft>
                <a:spcPts val="400"/>
              </a:spcAft>
              <a:buAutoNum type="arabicPeriod"/>
            </a:pPr>
            <a:r>
              <a:rPr lang="en-GB" sz="2400" dirty="0">
                <a:solidFill>
                  <a:schemeClr val="bg1"/>
                </a:solidFill>
              </a:rPr>
              <a:t>Provides a service </a:t>
            </a:r>
          </a:p>
          <a:p>
            <a:pPr marL="342900" indent="-342900">
              <a:spcAft>
                <a:spcPts val="400"/>
              </a:spcAft>
              <a:buAutoNum type="arabicPeriod"/>
            </a:pPr>
            <a:r>
              <a:rPr lang="en-GB" sz="2400" dirty="0">
                <a:solidFill>
                  <a:schemeClr val="bg1"/>
                </a:solidFill>
              </a:rPr>
              <a:t>Organised or facilitated by a digital labour </a:t>
            </a:r>
            <a:r>
              <a:rPr lang="en-GB" sz="2400" dirty="0" err="1">
                <a:solidFill>
                  <a:schemeClr val="bg1"/>
                </a:solidFill>
              </a:rPr>
              <a:t>plaform</a:t>
            </a:r>
            <a:endParaRPr lang="en-GB" sz="2400" dirty="0">
              <a:solidFill>
                <a:schemeClr val="bg1"/>
              </a:solidFill>
            </a:endParaRPr>
          </a:p>
          <a:p>
            <a:pPr marL="342900" indent="-342900">
              <a:spcAft>
                <a:spcPts val="400"/>
              </a:spcAft>
              <a:buAutoNum type="arabicPeriod"/>
            </a:pPr>
            <a:r>
              <a:rPr lang="en-GB" sz="2400" dirty="0">
                <a:solidFill>
                  <a:schemeClr val="bg1"/>
                </a:solidFill>
              </a:rPr>
              <a:t>For remuneration or payment</a:t>
            </a:r>
          </a:p>
        </p:txBody>
      </p:sp>
    </p:spTree>
    <p:extLst>
      <p:ext uri="{BB962C8B-B14F-4D97-AF65-F5344CB8AC3E}">
        <p14:creationId xmlns:p14="http://schemas.microsoft.com/office/powerpoint/2010/main" val="35473434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3A747-F65E-767A-B827-BC1A94084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26341-3C96-053D-1B0D-DC9FFE1EAA20}"/>
              </a:ext>
            </a:extLst>
          </p:cNvPr>
          <p:cNvSpPr>
            <a:spLocks noGrp="1"/>
          </p:cNvSpPr>
          <p:nvPr>
            <p:ph type="ctrTitle"/>
          </p:nvPr>
        </p:nvSpPr>
        <p:spPr>
          <a:xfrm>
            <a:off x="914400" y="3334109"/>
            <a:ext cx="6503916" cy="1750745"/>
          </a:xfrm>
        </p:spPr>
        <p:txBody>
          <a:bodyPr/>
          <a:lstStyle/>
          <a:p>
            <a:r>
              <a:rPr lang="fr-FR" sz="3200" dirty="0">
                <a:latin typeface="Noto Sans" panose="020B0502040504020204" pitchFamily="34" charset="0"/>
                <a:ea typeface="Noto Sans" panose="020B0502040504020204" pitchFamily="34" charset="0"/>
                <a:cs typeface="Noto Sans" panose="020B0502040504020204" pitchFamily="34" charset="0"/>
              </a:rPr>
              <a:t>Wider provisions in the </a:t>
            </a:r>
            <a:br>
              <a:rPr lang="fr-FR" sz="3200" dirty="0">
                <a:latin typeface="Noto Sans" panose="020B0502040504020204" pitchFamily="34" charset="0"/>
                <a:ea typeface="Noto Sans" panose="020B0502040504020204" pitchFamily="34" charset="0"/>
                <a:cs typeface="Noto Sans" panose="020B0502040504020204" pitchFamily="34" charset="0"/>
              </a:rPr>
            </a:br>
            <a:r>
              <a:rPr lang="fr-FR" sz="3200" dirty="0">
                <a:latin typeface="Noto Sans" panose="020B0502040504020204" pitchFamily="34" charset="0"/>
                <a:ea typeface="Noto Sans" panose="020B0502040504020204" pitchFamily="34" charset="0"/>
                <a:cs typeface="Noto Sans" panose="020B0502040504020204" pitchFamily="34" charset="0"/>
              </a:rPr>
              <a:t>Convention</a:t>
            </a:r>
            <a:endParaRPr lang="fr-FR" sz="3200" noProof="0" dirty="0">
              <a:latin typeface="Noto Sans" panose="020B0502040504020204" pitchFamily="34" charset="0"/>
              <a:ea typeface="Noto Sans" panose="020B0502040504020204" pitchFamily="34" charset="0"/>
              <a:cs typeface="Noto Sans" panose="020B0502040504020204" pitchFamily="34" charset="0"/>
            </a:endParaRPr>
          </a:p>
        </p:txBody>
      </p:sp>
      <p:sp>
        <p:nvSpPr>
          <p:cNvPr id="5" name="Footer Placeholder 4">
            <a:extLst>
              <a:ext uri="{FF2B5EF4-FFF2-40B4-BE49-F238E27FC236}">
                <a16:creationId xmlns:a16="http://schemas.microsoft.com/office/drawing/2014/main" id="{4C8D63F5-9DF3-D1CD-44B4-636051074E7D}"/>
              </a:ext>
            </a:extLst>
          </p:cNvPr>
          <p:cNvSpPr>
            <a:spLocks noGrp="1"/>
          </p:cNvSpPr>
          <p:nvPr>
            <p:ph type="ftr" sz="quarter" idx="11"/>
          </p:nvPr>
        </p:nvSpPr>
        <p:spPr/>
        <p:txBody>
          <a:bodyPr/>
          <a:lstStyle/>
          <a:p>
            <a:r>
              <a:rPr lang="fr-FR" noProof="0" dirty="0">
                <a:latin typeface="Noto Sans" panose="020B0502040504020204" pitchFamily="34" charset="0"/>
                <a:ea typeface="Noto Sans" panose="020B0502040504020204" pitchFamily="34" charset="0"/>
                <a:cs typeface="Noto Sans" panose="020B0502040504020204" pitchFamily="34" charset="0"/>
              </a:rPr>
              <a:t>Faire avancer la justice sociale, promouvoir le travail décent</a:t>
            </a:r>
          </a:p>
        </p:txBody>
      </p:sp>
      <p:sp>
        <p:nvSpPr>
          <p:cNvPr id="6" name="Slide Number Placeholder 5">
            <a:extLst>
              <a:ext uri="{FF2B5EF4-FFF2-40B4-BE49-F238E27FC236}">
                <a16:creationId xmlns:a16="http://schemas.microsoft.com/office/drawing/2014/main" id="{D5F3CC0A-751D-27C2-1BE0-819F4DE939AA}"/>
              </a:ext>
            </a:extLst>
          </p:cNvPr>
          <p:cNvSpPr>
            <a:spLocks noGrp="1"/>
          </p:cNvSpPr>
          <p:nvPr>
            <p:ph type="sldNum" sz="quarter" idx="12"/>
          </p:nvPr>
        </p:nvSpPr>
        <p:spPr/>
        <p:txBody>
          <a:bodyPr/>
          <a:lstStyle/>
          <a:p>
            <a:fld id="{856227C0-AD57-4F9B-BAE3-EEFB0D0EE427}" type="slidenum">
              <a:rPr lang="fr-FR" noProof="0" smtClean="0">
                <a:latin typeface="Noto Sans" panose="020B0502040504020204" pitchFamily="34" charset="0"/>
                <a:ea typeface="Noto Sans" panose="020B0502040504020204" pitchFamily="34" charset="0"/>
                <a:cs typeface="Noto Sans" panose="020B0502040504020204" pitchFamily="34" charset="0"/>
              </a:rPr>
              <a:pPr/>
              <a:t>8</a:t>
            </a:fld>
            <a:endParaRPr lang="fr-FR" noProof="0" dirty="0">
              <a:latin typeface="Noto Sans" panose="020B0502040504020204" pitchFamily="34" charset="0"/>
              <a:ea typeface="Noto Sans" panose="020B0502040504020204" pitchFamily="34" charset="0"/>
              <a:cs typeface="Noto Sans" panose="020B0502040504020204" pitchFamily="34" charset="0"/>
            </a:endParaRPr>
          </a:p>
        </p:txBody>
      </p:sp>
      <p:pic>
        <p:nvPicPr>
          <p:cNvPr id="13" name="Picture Placeholder 12">
            <a:extLst>
              <a:ext uri="{FF2B5EF4-FFF2-40B4-BE49-F238E27FC236}">
                <a16:creationId xmlns:a16="http://schemas.microsoft.com/office/drawing/2014/main" id="{9854C592-1B0E-7B6D-6093-D8DB2AAEA3D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1134" r="1134"/>
          <a:stretch>
            <a:fillRect/>
          </a:stretch>
        </p:blipFill>
        <p:spPr>
          <a:xfrm>
            <a:off x="1025838" y="0"/>
            <a:ext cx="11166162" cy="6426679"/>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rgbClr val="1E2DBE"/>
          </a:solidFill>
        </p:spPr>
      </p:pic>
    </p:spTree>
    <p:extLst>
      <p:ext uri="{BB962C8B-B14F-4D97-AF65-F5344CB8AC3E}">
        <p14:creationId xmlns:p14="http://schemas.microsoft.com/office/powerpoint/2010/main" val="2103378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097E1F-7FF1-A2DC-1677-6B95F979E7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06CBCD-323E-10A4-1038-BF783A9A21C7}"/>
              </a:ext>
            </a:extLst>
          </p:cNvPr>
          <p:cNvSpPr>
            <a:spLocks noGrp="1"/>
          </p:cNvSpPr>
          <p:nvPr>
            <p:ph type="title"/>
          </p:nvPr>
        </p:nvSpPr>
        <p:spPr>
          <a:xfrm>
            <a:off x="2067642" y="525361"/>
            <a:ext cx="9249631" cy="720000"/>
          </a:xfrm>
        </p:spPr>
        <p:txBody>
          <a:body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What does the Convention cover?</a:t>
            </a:r>
          </a:p>
        </p:txBody>
      </p:sp>
      <p:sp>
        <p:nvSpPr>
          <p:cNvPr id="3" name="Content Placeholder 2">
            <a:extLst>
              <a:ext uri="{FF2B5EF4-FFF2-40B4-BE49-F238E27FC236}">
                <a16:creationId xmlns:a16="http://schemas.microsoft.com/office/drawing/2014/main" id="{4C91C989-62F0-900F-6DB4-9B9F272EE72D}"/>
              </a:ext>
            </a:extLst>
          </p:cNvPr>
          <p:cNvSpPr>
            <a:spLocks noGrp="1"/>
          </p:cNvSpPr>
          <p:nvPr>
            <p:ph idx="1"/>
          </p:nvPr>
        </p:nvSpPr>
        <p:spPr>
          <a:xfrm>
            <a:off x="286092" y="1142952"/>
            <a:ext cx="11619816" cy="5396777"/>
          </a:xfrm>
        </p:spPr>
        <p:txBody>
          <a:bodyPr vert="horz" lIns="0" tIns="0" rIns="0" bIns="0" numCol="2" spcCol="1800000" rtlCol="0" anchor="t">
            <a:noAutofit/>
          </a:bodyPr>
          <a:lstStyle/>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Fundamental principles and rights at work;</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Occupational safety and health;</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Violence and harassment</a:t>
            </a:r>
          </a:p>
          <a:p>
            <a:pPr marL="251460" lvl="2" indent="-251460">
              <a:lnSpc>
                <a:spcPts val="2800"/>
              </a:lnSpc>
              <a:spcBef>
                <a:spcPts val="1200"/>
              </a:spcBef>
            </a:pPr>
            <a:r>
              <a:rPr lang="en-GB" sz="2000" dirty="0">
                <a:solidFill>
                  <a:srgbClr val="FF0000"/>
                </a:solidFill>
                <a:latin typeface="Noto Sans" panose="020B0502040504020204" pitchFamily="34" charset="0"/>
                <a:ea typeface="Noto Sans" panose="020B0502040504020204" pitchFamily="34" charset="0"/>
                <a:cs typeface="Noto Sans" panose="020B0502040504020204" pitchFamily="34" charset="0"/>
              </a:rPr>
              <a:t>Promotion of decent work opportunities, formalization and registration of self-employed workers</a:t>
            </a:r>
          </a:p>
          <a:p>
            <a:pPr marL="251460" lvl="2" indent="-251460">
              <a:lnSpc>
                <a:spcPts val="2800"/>
              </a:lnSpc>
              <a:spcBef>
                <a:spcPts val="1200"/>
              </a:spcBef>
            </a:pPr>
            <a:r>
              <a:rPr lang="en-GB" sz="2000" dirty="0">
                <a:solidFill>
                  <a:srgbClr val="FF0000"/>
                </a:solidFill>
                <a:latin typeface="Noto Sans" panose="020B0502040504020204" pitchFamily="34" charset="0"/>
                <a:ea typeface="Noto Sans" panose="020B0502040504020204" pitchFamily="34" charset="0"/>
                <a:cs typeface="Noto Sans" panose="020B0502040504020204" pitchFamily="34" charset="0"/>
              </a:rPr>
              <a:t>Classification of status in employment</a:t>
            </a:r>
          </a:p>
          <a:p>
            <a:pPr marL="251460" lvl="2" indent="-251460">
              <a:lnSpc>
                <a:spcPts val="2800"/>
              </a:lnSpc>
              <a:spcBef>
                <a:spcPts val="1200"/>
              </a:spcBef>
            </a:pPr>
            <a:r>
              <a:rPr lang="en-GB" sz="2000" dirty="0">
                <a:solidFill>
                  <a:srgbClr val="FF0000"/>
                </a:solidFill>
                <a:latin typeface="Noto Sans" panose="020B0502040504020204" pitchFamily="34" charset="0"/>
                <a:ea typeface="Noto Sans" panose="020B0502040504020204" pitchFamily="34" charset="0"/>
                <a:cs typeface="Noto Sans" panose="020B0502040504020204" pitchFamily="34" charset="0"/>
              </a:rPr>
              <a:t>Remuneration or payment</a:t>
            </a:r>
          </a:p>
          <a:p>
            <a:pPr marL="251460" lvl="2" indent="-251460">
              <a:lnSpc>
                <a:spcPts val="2800"/>
              </a:lnSpc>
              <a:spcBef>
                <a:spcPts val="1200"/>
              </a:spcBef>
            </a:pPr>
            <a:r>
              <a:rPr lang="en-GB" sz="2000" dirty="0">
                <a:solidFill>
                  <a:srgbClr val="FF0000"/>
                </a:solidFill>
                <a:latin typeface="Noto Sans" panose="020B0502040504020204" pitchFamily="34" charset="0"/>
                <a:ea typeface="Noto Sans" panose="020B0502040504020204" pitchFamily="34" charset="0"/>
                <a:cs typeface="Noto Sans" panose="020B0502040504020204" pitchFamily="34" charset="0"/>
              </a:rPr>
              <a:t>Impact of the use of automated systems</a:t>
            </a:r>
          </a:p>
          <a:p>
            <a:pPr marL="251460" lvl="2" indent="-251460">
              <a:lnSpc>
                <a:spcPts val="2800"/>
              </a:lnSpc>
              <a:spcBef>
                <a:spcPts val="1200"/>
              </a:spcBef>
            </a:pPr>
            <a:r>
              <a:rPr lang="en-GB" sz="2000" dirty="0">
                <a:solidFill>
                  <a:srgbClr val="FF0000"/>
                </a:solidFill>
                <a:latin typeface="Noto Sans" panose="020B0502040504020204" pitchFamily="34" charset="0"/>
                <a:ea typeface="Noto Sans" panose="020B0502040504020204" pitchFamily="34" charset="0"/>
                <a:cs typeface="Noto Sans" panose="020B0502040504020204" pitchFamily="34" charset="0"/>
              </a:rPr>
              <a:t>Protection of workers’ personal data and privacy</a:t>
            </a:r>
          </a:p>
          <a:p>
            <a:pPr marL="251460" lvl="2" indent="-251460">
              <a:lnSpc>
                <a:spcPts val="2800"/>
              </a:lnSpc>
              <a:spcBef>
                <a:spcPts val="1200"/>
              </a:spcBef>
            </a:pPr>
            <a:r>
              <a:rPr lang="en-GB" sz="2000" dirty="0">
                <a:solidFill>
                  <a:srgbClr val="FF0000"/>
                </a:solidFill>
                <a:latin typeface="Noto Sans" panose="020B0502040504020204" pitchFamily="34" charset="0"/>
                <a:ea typeface="Noto Sans" panose="020B0502040504020204" pitchFamily="34" charset="0"/>
                <a:cs typeface="Noto Sans" panose="020B0502040504020204" pitchFamily="34" charset="0"/>
              </a:rPr>
              <a:t>Suspension or deactivation and termination of employment or engagement</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Terms and conditions of employment or engagement</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Social security</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Protection of migrants and refugees</a:t>
            </a:r>
          </a:p>
          <a:p>
            <a:pPr marL="250825" lvl="2" indent="-250825">
              <a:lnSpc>
                <a:spcPts val="2800"/>
              </a:lnSpc>
              <a:spcBef>
                <a:spcPts val="1200"/>
              </a:spcBef>
              <a:tabLst>
                <a:tab pos="0" algn="l"/>
              </a:tabLst>
            </a:pPr>
            <a:r>
              <a:rPr lang="en-GB" sz="2000" dirty="0">
                <a:latin typeface="Noto Sans" panose="020B0502040504020204" pitchFamily="34" charset="0"/>
                <a:ea typeface="Noto Sans" panose="020B0502040504020204" pitchFamily="34" charset="0"/>
                <a:cs typeface="Noto Sans" panose="020B0502040504020204" pitchFamily="34" charset="0"/>
              </a:rPr>
              <a:t>Dispute resolution and remedies</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Compliance and enforcement</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No less favourable treatment</a:t>
            </a:r>
          </a:p>
          <a:p>
            <a:pPr marL="251460" lvl="2" indent="-251460">
              <a:lnSpc>
                <a:spcPts val="2800"/>
              </a:lnSpc>
              <a:spcBef>
                <a:spcPts val="1200"/>
              </a:spcBef>
            </a:pPr>
            <a:r>
              <a:rPr lang="en-GB" sz="2000" dirty="0">
                <a:latin typeface="Noto Sans" panose="020B0502040504020204" pitchFamily="34" charset="0"/>
                <a:ea typeface="Noto Sans" panose="020B0502040504020204" pitchFamily="34" charset="0"/>
                <a:cs typeface="Noto Sans" panose="020B0502040504020204" pitchFamily="34" charset="0"/>
              </a:rPr>
              <a:t>Implementation</a:t>
            </a:r>
          </a:p>
          <a:p>
            <a:pPr marL="0" lvl="2" indent="0">
              <a:lnSpc>
                <a:spcPts val="2800"/>
              </a:lnSpc>
              <a:spcBef>
                <a:spcPts val="1200"/>
              </a:spcBef>
              <a:buNone/>
            </a:pPr>
            <a:endParaRPr lang="en-GB"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0AAE177C-6A96-723B-964B-93AEF0A54C08}"/>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FEA3C11C-5EA1-94D7-DB66-53C46CCDE03F}"/>
              </a:ext>
            </a:extLst>
          </p:cNvPr>
          <p:cNvSpPr>
            <a:spLocks noGrp="1"/>
          </p:cNvSpPr>
          <p:nvPr>
            <p:ph type="sldNum" sz="quarter" idx="12"/>
          </p:nvPr>
        </p:nvSpPr>
        <p:spPr/>
        <p:txBody>
          <a:bodyPr/>
          <a:lstStyle/>
          <a:p>
            <a:fld id="{856227C0-AD57-4F9B-BAE3-EEFB0D0EE427}" type="slidenum">
              <a:rPr lang="en-GB" smtClean="0"/>
              <a:t>9</a:t>
            </a:fld>
            <a:endParaRPr lang="en-GB"/>
          </a:p>
        </p:txBody>
      </p:sp>
      <p:pic>
        <p:nvPicPr>
          <p:cNvPr id="10" name="Picture 9">
            <a:extLst>
              <a:ext uri="{FF2B5EF4-FFF2-40B4-BE49-F238E27FC236}">
                <a16:creationId xmlns:a16="http://schemas.microsoft.com/office/drawing/2014/main" id="{CCBDD1B5-4176-5D47-401D-58BDB40612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Tree>
    <p:extLst>
      <p:ext uri="{BB962C8B-B14F-4D97-AF65-F5344CB8AC3E}">
        <p14:creationId xmlns:p14="http://schemas.microsoft.com/office/powerpoint/2010/main" val="189918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6FDDB-6831-47DA-DDD1-0D79613CDF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78AC2-B973-90D8-7848-39B18F0BB29D}"/>
              </a:ext>
            </a:extLst>
          </p:cNvPr>
          <p:cNvSpPr>
            <a:spLocks noGrp="1"/>
          </p:cNvSpPr>
          <p:nvPr>
            <p:ph type="title"/>
          </p:nvPr>
        </p:nvSpPr>
        <p:spPr>
          <a:xfrm>
            <a:off x="447599" y="1138390"/>
            <a:ext cx="5787351" cy="720000"/>
          </a:xfrm>
        </p:spPr>
        <p:txBody>
          <a:bodyPr/>
          <a:lstStyle/>
          <a:p>
            <a:pPr algn="ctr"/>
            <a:r>
              <a:rPr lang="en-GB" dirty="0">
                <a:latin typeface="Noto Sans" panose="020B0502040504020204" pitchFamily="34" charset="0"/>
                <a:ea typeface="Noto Sans" panose="020B0502040504020204" pitchFamily="34" charset="0"/>
                <a:cs typeface="Noto Sans" panose="020B0502040504020204" pitchFamily="34" charset="0"/>
              </a:rPr>
              <a:t>Promotion of decent work </a:t>
            </a:r>
            <a:br>
              <a:rPr lang="en-GB" dirty="0">
                <a:latin typeface="Noto Sans" panose="020B0502040504020204" pitchFamily="34" charset="0"/>
                <a:ea typeface="Noto Sans" panose="020B0502040504020204" pitchFamily="34" charset="0"/>
                <a:cs typeface="Noto Sans" panose="020B0502040504020204" pitchFamily="34" charset="0"/>
              </a:rPr>
            </a:br>
            <a:r>
              <a:rPr lang="en-GB" dirty="0">
                <a:latin typeface="Noto Sans" panose="020B0502040504020204" pitchFamily="34" charset="0"/>
                <a:ea typeface="Noto Sans" panose="020B0502040504020204" pitchFamily="34" charset="0"/>
                <a:cs typeface="Noto Sans" panose="020B0502040504020204" pitchFamily="34" charset="0"/>
              </a:rPr>
              <a:t>(Article 7)</a:t>
            </a:r>
          </a:p>
        </p:txBody>
      </p:sp>
      <p:sp>
        <p:nvSpPr>
          <p:cNvPr id="4" name="Date Placeholder 3">
            <a:extLst>
              <a:ext uri="{FF2B5EF4-FFF2-40B4-BE49-F238E27FC236}">
                <a16:creationId xmlns:a16="http://schemas.microsoft.com/office/drawing/2014/main" id="{48F4DB21-BBEF-BB1A-3785-AB311B58A4D5}"/>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52A2310A-335E-8164-F094-06F34E6C8591}"/>
              </a:ext>
            </a:extLst>
          </p:cNvPr>
          <p:cNvSpPr>
            <a:spLocks noGrp="1"/>
          </p:cNvSpPr>
          <p:nvPr>
            <p:ph type="sldNum" sz="quarter" idx="12"/>
          </p:nvPr>
        </p:nvSpPr>
        <p:spPr/>
        <p:txBody>
          <a:bodyPr/>
          <a:lstStyle/>
          <a:p>
            <a:fld id="{856227C0-AD57-4F9B-BAE3-EEFB0D0EE427}" type="slidenum">
              <a:rPr lang="en-GB" smtClean="0"/>
              <a:t>10</a:t>
            </a:fld>
            <a:endParaRPr lang="en-GB"/>
          </a:p>
        </p:txBody>
      </p:sp>
      <p:sp>
        <p:nvSpPr>
          <p:cNvPr id="3" name="TextBox 2">
            <a:extLst>
              <a:ext uri="{FF2B5EF4-FFF2-40B4-BE49-F238E27FC236}">
                <a16:creationId xmlns:a16="http://schemas.microsoft.com/office/drawing/2014/main" id="{F84DE57D-42C2-9DB0-5D6D-E9BFFF55AA06}"/>
              </a:ext>
            </a:extLst>
          </p:cNvPr>
          <p:cNvSpPr txBox="1"/>
          <p:nvPr/>
        </p:nvSpPr>
        <p:spPr>
          <a:xfrm>
            <a:off x="352424" y="2434498"/>
            <a:ext cx="5977700" cy="25699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1460" lvl="2" indent="-251460">
              <a:spcBef>
                <a:spcPts val="1200"/>
              </a:spcBef>
              <a:spcAft>
                <a:spcPts val="600"/>
              </a:spcAft>
              <a:buClr>
                <a:schemeClr val="accent2"/>
              </a:buClr>
              <a:buSzPct val="70000"/>
              <a:buFont typeface="Wingdings 3" panose="05040102010807070707" pitchFamily="18" charset="2"/>
              <a:buChar char=""/>
            </a:pPr>
            <a:r>
              <a:rPr lang="en-GB" sz="2000" dirty="0">
                <a:latin typeface="Noto Sans" panose="020B0502040504020204" pitchFamily="34" charset="0"/>
                <a:ea typeface="Noto Sans" panose="020B0502040504020204" pitchFamily="34" charset="0"/>
                <a:cs typeface="Noto Sans" panose="020B0502040504020204" pitchFamily="34" charset="0"/>
              </a:rPr>
              <a:t>Each Member shall pursue, in their national policies and according to national circumstances, measures to </a:t>
            </a:r>
            <a:r>
              <a:rPr lang="en-GB" sz="2000" b="1" dirty="0">
                <a:latin typeface="Noto Sans" panose="020B0502040504020204" pitchFamily="34" charset="0"/>
                <a:ea typeface="Noto Sans" panose="020B0502040504020204" pitchFamily="34" charset="0"/>
                <a:cs typeface="Noto Sans" panose="020B0502040504020204" pitchFamily="34" charset="0"/>
              </a:rPr>
              <a:t>promote the creation of decent work opportunities and to encourage career and skills </a:t>
            </a:r>
            <a:r>
              <a:rPr lang="en-GB" sz="2000" dirty="0">
                <a:latin typeface="Noto Sans" panose="020B0502040504020204" pitchFamily="34" charset="0"/>
                <a:ea typeface="Noto Sans" panose="020B0502040504020204" pitchFamily="34" charset="0"/>
                <a:cs typeface="Noto Sans" panose="020B0502040504020204" pitchFamily="34" charset="0"/>
              </a:rPr>
              <a:t>development in the platform economy.</a:t>
            </a:r>
          </a:p>
          <a:p>
            <a:endParaRPr lang="en-GB" sz="1200" dirty="0"/>
          </a:p>
          <a:p>
            <a:endParaRPr lang="en-GB" sz="1200" b="1" dirty="0"/>
          </a:p>
          <a:p>
            <a:endParaRPr lang="en-GB" sz="1200" b="1" dirty="0"/>
          </a:p>
        </p:txBody>
      </p:sp>
      <p:pic>
        <p:nvPicPr>
          <p:cNvPr id="8" name="Picture 7">
            <a:extLst>
              <a:ext uri="{FF2B5EF4-FFF2-40B4-BE49-F238E27FC236}">
                <a16:creationId xmlns:a16="http://schemas.microsoft.com/office/drawing/2014/main" id="{CBBB3455-6450-D604-64C7-4E224EDD3E97}"/>
              </a:ext>
            </a:extLst>
          </p:cNvPr>
          <p:cNvPicPr>
            <a:picLocks noChangeAspect="1"/>
          </p:cNvPicPr>
          <p:nvPr/>
        </p:nvPicPr>
        <p:blipFill rotWithShape="1">
          <a:blip r:embed="rId3">
            <a:extLst>
              <a:ext uri="{28A0092B-C50C-407E-A947-70E740481C1C}">
                <a14:useLocalDpi xmlns:a14="http://schemas.microsoft.com/office/drawing/2010/main" val="0"/>
              </a:ext>
            </a:extLst>
          </a:blip>
          <a:srcRect l="40627" r="14373"/>
          <a:stretch>
            <a:fillRect/>
          </a:stretch>
        </p:blipFill>
        <p:spPr>
          <a:xfrm>
            <a:off x="6705600" y="0"/>
            <a:ext cx="5486400" cy="6858000"/>
          </a:xfrm>
          <a:prstGeom prst="rect">
            <a:avLst/>
          </a:prstGeom>
        </p:spPr>
      </p:pic>
    </p:spTree>
    <p:extLst>
      <p:ext uri="{BB962C8B-B14F-4D97-AF65-F5344CB8AC3E}">
        <p14:creationId xmlns:p14="http://schemas.microsoft.com/office/powerpoint/2010/main" val="19511374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35F4C9-0EDF-4725-E2E1-0BB6D80350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667B4C-AD0A-14C1-8725-964E79D0ACFF}"/>
              </a:ext>
            </a:extLst>
          </p:cNvPr>
          <p:cNvSpPr>
            <a:spLocks noGrp="1"/>
          </p:cNvSpPr>
          <p:nvPr>
            <p:ph type="title"/>
          </p:nvPr>
        </p:nvSpPr>
        <p:spPr>
          <a:xfrm>
            <a:off x="447599" y="1138390"/>
            <a:ext cx="5787351" cy="720000"/>
          </a:xfrm>
        </p:spPr>
        <p:txBody>
          <a:bodyPr/>
          <a:lstStyle/>
          <a:p>
            <a:pPr algn="ctr"/>
            <a:r>
              <a:rPr lang="en-GB" dirty="0">
                <a:latin typeface="Noto Sans" panose="020B0502040504020204" pitchFamily="34" charset="0"/>
                <a:ea typeface="Noto Sans" panose="020B0502040504020204" pitchFamily="34" charset="0"/>
                <a:cs typeface="Noto Sans" panose="020B0502040504020204" pitchFamily="34" charset="0"/>
              </a:rPr>
              <a:t>Promotion of decent work </a:t>
            </a:r>
            <a:br>
              <a:rPr lang="en-GB" dirty="0">
                <a:latin typeface="Noto Sans" panose="020B0502040504020204" pitchFamily="34" charset="0"/>
                <a:ea typeface="Noto Sans" panose="020B0502040504020204" pitchFamily="34" charset="0"/>
                <a:cs typeface="Noto Sans" panose="020B0502040504020204" pitchFamily="34" charset="0"/>
              </a:rPr>
            </a:br>
            <a:r>
              <a:rPr lang="en-GB" dirty="0">
                <a:latin typeface="Noto Sans" panose="020B0502040504020204" pitchFamily="34" charset="0"/>
                <a:ea typeface="Noto Sans" panose="020B0502040504020204" pitchFamily="34" charset="0"/>
                <a:cs typeface="Noto Sans" panose="020B0502040504020204" pitchFamily="34" charset="0"/>
              </a:rPr>
              <a:t>(Article 8)</a:t>
            </a:r>
          </a:p>
        </p:txBody>
      </p:sp>
      <p:sp>
        <p:nvSpPr>
          <p:cNvPr id="4" name="Date Placeholder 3">
            <a:extLst>
              <a:ext uri="{FF2B5EF4-FFF2-40B4-BE49-F238E27FC236}">
                <a16:creationId xmlns:a16="http://schemas.microsoft.com/office/drawing/2014/main" id="{53C4ADA8-952D-9504-EB5E-BBB95D8AFC8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760DCA5F-8542-169F-EAAD-BF0B2C7D39D7}"/>
              </a:ext>
            </a:extLst>
          </p:cNvPr>
          <p:cNvSpPr>
            <a:spLocks noGrp="1"/>
          </p:cNvSpPr>
          <p:nvPr>
            <p:ph type="sldNum" sz="quarter" idx="12"/>
          </p:nvPr>
        </p:nvSpPr>
        <p:spPr/>
        <p:txBody>
          <a:bodyPr/>
          <a:lstStyle/>
          <a:p>
            <a:fld id="{856227C0-AD57-4F9B-BAE3-EEFB0D0EE427}" type="slidenum">
              <a:rPr lang="en-GB" smtClean="0"/>
              <a:t>11</a:t>
            </a:fld>
            <a:endParaRPr lang="en-GB"/>
          </a:p>
        </p:txBody>
      </p:sp>
      <p:sp>
        <p:nvSpPr>
          <p:cNvPr id="3" name="TextBox 2">
            <a:extLst>
              <a:ext uri="{FF2B5EF4-FFF2-40B4-BE49-F238E27FC236}">
                <a16:creationId xmlns:a16="http://schemas.microsoft.com/office/drawing/2014/main" id="{D918BF26-BA54-0761-A1D4-71835FA5F61C}"/>
              </a:ext>
            </a:extLst>
          </p:cNvPr>
          <p:cNvSpPr txBox="1"/>
          <p:nvPr/>
        </p:nvSpPr>
        <p:spPr>
          <a:xfrm>
            <a:off x="352424" y="2434498"/>
            <a:ext cx="5977700" cy="25699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51460" lvl="2" indent="-251460">
              <a:spcBef>
                <a:spcPts val="1200"/>
              </a:spcBef>
              <a:spcAft>
                <a:spcPts val="600"/>
              </a:spcAft>
              <a:buClr>
                <a:schemeClr val="accent2"/>
              </a:buClr>
              <a:buSzPct val="70000"/>
              <a:buFont typeface="Wingdings 3" panose="05040102010807070707" pitchFamily="18" charset="2"/>
              <a:buChar char=""/>
            </a:pPr>
            <a:r>
              <a:rPr lang="en-GB" sz="2400" dirty="0">
                <a:latin typeface="Noto Sans" panose="020B0502040504020204" pitchFamily="34" charset="0"/>
                <a:ea typeface="Noto Sans" panose="020B0502040504020204" pitchFamily="34" charset="0"/>
                <a:cs typeface="Noto Sans" panose="020B0502040504020204" pitchFamily="34" charset="0"/>
              </a:rPr>
              <a:t>Each member shall take appropriate measures to </a:t>
            </a:r>
            <a:r>
              <a:rPr lang="en-GB" sz="2400" b="1" dirty="0">
                <a:latin typeface="Noto Sans" panose="020B0502040504020204" pitchFamily="34" charset="0"/>
                <a:ea typeface="Noto Sans" panose="020B0502040504020204" pitchFamily="34" charset="0"/>
                <a:cs typeface="Noto Sans" panose="020B0502040504020204" pitchFamily="34" charset="0"/>
              </a:rPr>
              <a:t>facilitate formalization </a:t>
            </a:r>
            <a:r>
              <a:rPr lang="en-GB" sz="2400" dirty="0">
                <a:latin typeface="Noto Sans" panose="020B0502040504020204" pitchFamily="34" charset="0"/>
                <a:ea typeface="Noto Sans" panose="020B0502040504020204" pitchFamily="34" charset="0"/>
                <a:cs typeface="Noto Sans" panose="020B0502040504020204" pitchFamily="34" charset="0"/>
              </a:rPr>
              <a:t>of work via digital labour platform, including </a:t>
            </a:r>
            <a:r>
              <a:rPr lang="en-GB" sz="2400" b="1" dirty="0">
                <a:latin typeface="Noto Sans" panose="020B0502040504020204" pitchFamily="34" charset="0"/>
                <a:ea typeface="Noto Sans" panose="020B0502040504020204" pitchFamily="34" charset="0"/>
                <a:cs typeface="Noto Sans" panose="020B0502040504020204" pitchFamily="34" charset="0"/>
              </a:rPr>
              <a:t>registration of self-employed workers</a:t>
            </a:r>
            <a:r>
              <a:rPr lang="en-GB" sz="2400" dirty="0">
                <a:latin typeface="Noto Sans" panose="020B0502040504020204" pitchFamily="34" charset="0"/>
                <a:ea typeface="Noto Sans" panose="020B0502040504020204" pitchFamily="34" charset="0"/>
                <a:cs typeface="Noto Sans" panose="020B0502040504020204" pitchFamily="34" charset="0"/>
              </a:rPr>
              <a:t>.</a:t>
            </a:r>
          </a:p>
          <a:p>
            <a:endParaRPr lang="en-GB" sz="1200" dirty="0"/>
          </a:p>
          <a:p>
            <a:endParaRPr lang="en-GB" sz="1200" b="1" dirty="0"/>
          </a:p>
          <a:p>
            <a:endParaRPr lang="en-GB" sz="1200" b="1" dirty="0"/>
          </a:p>
        </p:txBody>
      </p:sp>
      <p:pic>
        <p:nvPicPr>
          <p:cNvPr id="8" name="Picture 7">
            <a:extLst>
              <a:ext uri="{FF2B5EF4-FFF2-40B4-BE49-F238E27FC236}">
                <a16:creationId xmlns:a16="http://schemas.microsoft.com/office/drawing/2014/main" id="{2009205C-D89C-D693-0CCC-9AC4C669D1F0}"/>
              </a:ext>
            </a:extLst>
          </p:cNvPr>
          <p:cNvPicPr>
            <a:picLocks noChangeAspect="1"/>
          </p:cNvPicPr>
          <p:nvPr/>
        </p:nvPicPr>
        <p:blipFill rotWithShape="1">
          <a:blip r:embed="rId3">
            <a:extLst>
              <a:ext uri="{28A0092B-C50C-407E-A947-70E740481C1C}">
                <a14:useLocalDpi xmlns:a14="http://schemas.microsoft.com/office/drawing/2010/main" val="0"/>
              </a:ext>
            </a:extLst>
          </a:blip>
          <a:srcRect l="40627" r="14373"/>
          <a:stretch>
            <a:fillRect/>
          </a:stretch>
        </p:blipFill>
        <p:spPr>
          <a:xfrm>
            <a:off x="6705600" y="0"/>
            <a:ext cx="5486400" cy="6858000"/>
          </a:xfrm>
          <a:prstGeom prst="rect">
            <a:avLst/>
          </a:prstGeom>
        </p:spPr>
      </p:pic>
    </p:spTree>
    <p:extLst>
      <p:ext uri="{BB962C8B-B14F-4D97-AF65-F5344CB8AC3E}">
        <p14:creationId xmlns:p14="http://schemas.microsoft.com/office/powerpoint/2010/main" val="32162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B95A-B1F0-E3A6-68B4-3232ED4195EF}"/>
              </a:ext>
            </a:extLst>
          </p:cNvPr>
          <p:cNvSpPr>
            <a:spLocks noGrp="1"/>
          </p:cNvSpPr>
          <p:nvPr>
            <p:ph type="title"/>
          </p:nvPr>
        </p:nvSpPr>
        <p:spPr>
          <a:xfrm>
            <a:off x="2270267" y="197692"/>
            <a:ext cx="8773630" cy="1334546"/>
          </a:xfrm>
        </p:spPr>
        <p:txBody>
          <a:bodyPr/>
          <a:lstStyle/>
          <a:p>
            <a:pPr algn="ctr"/>
            <a:br>
              <a:rPr lang="en-GB" dirty="0">
                <a:latin typeface="Noto Sans" panose="020B0502040504020204" pitchFamily="34" charset="0"/>
                <a:ea typeface="Noto Sans" panose="020B0502040504020204" pitchFamily="34" charset="0"/>
                <a:cs typeface="Noto Sans" panose="020B0502040504020204" pitchFamily="34" charset="0"/>
              </a:rPr>
            </a:br>
            <a:r>
              <a:rPr lang="en-GB" dirty="0">
                <a:latin typeface="Noto Sans" panose="020B0502040504020204" pitchFamily="34" charset="0"/>
                <a:ea typeface="Noto Sans" panose="020B0502040504020204" pitchFamily="34" charset="0"/>
                <a:cs typeface="Noto Sans" panose="020B0502040504020204" pitchFamily="34" charset="0"/>
              </a:rPr>
              <a:t>Occupational safety and health (Article 4)</a:t>
            </a:r>
            <a:br>
              <a:rPr lang="en-GB" dirty="0">
                <a:latin typeface="Noto Sans" panose="020B0502040504020204" pitchFamily="34" charset="0"/>
                <a:ea typeface="Noto Sans" panose="020B0502040504020204" pitchFamily="34" charset="0"/>
                <a:cs typeface="Noto Sans" panose="020B0502040504020204" pitchFamily="34" charset="0"/>
              </a:rPr>
            </a:br>
            <a:r>
              <a:rPr lang="en-GB" i="1" dirty="0">
                <a:latin typeface="Noto Sans" panose="020B0502040504020204" pitchFamily="34" charset="0"/>
                <a:ea typeface="Noto Sans" panose="020B0502040504020204" pitchFamily="34" charset="0"/>
                <a:cs typeface="Noto Sans" panose="020B0502040504020204" pitchFamily="34" charset="0"/>
              </a:rPr>
              <a:t>The core obligation</a:t>
            </a:r>
          </a:p>
        </p:txBody>
      </p:sp>
      <p:sp>
        <p:nvSpPr>
          <p:cNvPr id="4" name="Date Placeholder 3">
            <a:extLst>
              <a:ext uri="{FF2B5EF4-FFF2-40B4-BE49-F238E27FC236}">
                <a16:creationId xmlns:a16="http://schemas.microsoft.com/office/drawing/2014/main" id="{6F94EC66-2D94-247D-9658-1EE4AF4ACABE}"/>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66C11316-251E-A667-1877-031249125507}"/>
              </a:ext>
            </a:extLst>
          </p:cNvPr>
          <p:cNvSpPr>
            <a:spLocks noGrp="1"/>
          </p:cNvSpPr>
          <p:nvPr>
            <p:ph type="sldNum" sz="quarter" idx="12"/>
          </p:nvPr>
        </p:nvSpPr>
        <p:spPr/>
        <p:txBody>
          <a:bodyPr/>
          <a:lstStyle/>
          <a:p>
            <a:fld id="{856227C0-AD57-4F9B-BAE3-EEFB0D0EE427}" type="slidenum">
              <a:rPr lang="en-GB" smtClean="0"/>
              <a:t>12</a:t>
            </a:fld>
            <a:endParaRPr lang="en-GB"/>
          </a:p>
        </p:txBody>
      </p:sp>
      <p:sp>
        <p:nvSpPr>
          <p:cNvPr id="3" name="TextBox 2">
            <a:extLst>
              <a:ext uri="{FF2B5EF4-FFF2-40B4-BE49-F238E27FC236}">
                <a16:creationId xmlns:a16="http://schemas.microsoft.com/office/drawing/2014/main" id="{F659180E-B915-DDC0-91E2-C42B77574CAE}"/>
              </a:ext>
            </a:extLst>
          </p:cNvPr>
          <p:cNvSpPr txBox="1"/>
          <p:nvPr/>
        </p:nvSpPr>
        <p:spPr>
          <a:xfrm>
            <a:off x="363594" y="1683151"/>
            <a:ext cx="4900228"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2400" b="1" dirty="0">
                <a:latin typeface="Noto Sans" panose="020B0502040504020204" pitchFamily="34" charset="0"/>
                <a:ea typeface="Noto Sans" panose="020B0502040504020204" pitchFamily="34" charset="0"/>
                <a:cs typeface="Noto Sans" panose="020B0502040504020204" pitchFamily="34" charset="0"/>
              </a:rPr>
              <a:t>1. </a:t>
            </a:r>
            <a:r>
              <a:rPr lang="en-GB" sz="2400" dirty="0">
                <a:latin typeface="Noto Sans" panose="020B0502040504020204" pitchFamily="34" charset="0"/>
                <a:ea typeface="Noto Sans" panose="020B0502040504020204" pitchFamily="34" charset="0"/>
                <a:cs typeface="Noto Sans" panose="020B0502040504020204" pitchFamily="34" charset="0"/>
              </a:rPr>
              <a:t>Each </a:t>
            </a:r>
            <a:r>
              <a:rPr lang="en-GB" sz="2400" b="1" dirty="0">
                <a:latin typeface="Noto Sans" panose="020B0502040504020204" pitchFamily="34" charset="0"/>
                <a:ea typeface="Noto Sans" panose="020B0502040504020204" pitchFamily="34" charset="0"/>
                <a:cs typeface="Noto Sans" panose="020B0502040504020204" pitchFamily="34" charset="0"/>
              </a:rPr>
              <a:t>Member shall take appropriate measures for the prevention of occupational accidents, occupational diseases and any other injuries</a:t>
            </a:r>
            <a:r>
              <a:rPr lang="en-GB" sz="2400" dirty="0">
                <a:latin typeface="Noto Sans" panose="020B0502040504020204" pitchFamily="34" charset="0"/>
                <a:ea typeface="Noto Sans" panose="020B0502040504020204" pitchFamily="34" charset="0"/>
                <a:cs typeface="Noto Sans" panose="020B0502040504020204" pitchFamily="34" charset="0"/>
              </a:rPr>
              <a:t> to digital platform workers’ health arising out of, linked with or occurring in the course of their work. </a:t>
            </a:r>
          </a:p>
          <a:p>
            <a:endParaRPr lang="en-GB" b="1" dirty="0">
              <a:latin typeface="Noto Sans" panose="020B0502040504020204" pitchFamily="34" charset="0"/>
              <a:ea typeface="Noto Sans" panose="020B0502040504020204" pitchFamily="34" charset="0"/>
              <a:cs typeface="Noto Sans" panose="020B0502040504020204" pitchFamily="34" charset="0"/>
            </a:endParaRPr>
          </a:p>
          <a:p>
            <a:pPr marL="251460" lvl="2" indent="-251460">
              <a:spcBef>
                <a:spcPts val="1200"/>
              </a:spcBef>
              <a:spcAft>
                <a:spcPts val="600"/>
              </a:spcAft>
              <a:buClr>
                <a:schemeClr val="accent2"/>
              </a:buClr>
              <a:buSzPct val="70000"/>
              <a:buFont typeface="Wingdings 3" panose="05040102010807070707" pitchFamily="18" charset="2"/>
              <a:buChar char=""/>
            </a:pPr>
            <a:endParaRPr lang="en-GB"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C2BC5C21-ED53-3890-E83F-644AF880B086}"/>
              </a:ext>
            </a:extLst>
          </p:cNvPr>
          <p:cNvPicPr>
            <a:picLocks noChangeAspect="1"/>
          </p:cNvPicPr>
          <p:nvPr/>
        </p:nvPicPr>
        <p:blipFill>
          <a:blip r:embed="rId3"/>
          <a:stretch>
            <a:fillRect/>
          </a:stretch>
        </p:blipFill>
        <p:spPr>
          <a:xfrm>
            <a:off x="6013622" y="1410498"/>
            <a:ext cx="6236043" cy="5015502"/>
          </a:xfrm>
          <a:prstGeom prst="rect">
            <a:avLst/>
          </a:prstGeom>
        </p:spPr>
      </p:pic>
    </p:spTree>
    <p:extLst>
      <p:ext uri="{BB962C8B-B14F-4D97-AF65-F5344CB8AC3E}">
        <p14:creationId xmlns:p14="http://schemas.microsoft.com/office/powerpoint/2010/main" val="158460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6FDDB-6831-47DA-DDD1-0D79613CDF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5378AC2-B973-90D8-7848-39B18F0BB29D}"/>
              </a:ext>
            </a:extLst>
          </p:cNvPr>
          <p:cNvSpPr>
            <a:spLocks noGrp="1"/>
          </p:cNvSpPr>
          <p:nvPr>
            <p:ph type="title"/>
          </p:nvPr>
        </p:nvSpPr>
        <p:spPr>
          <a:xfrm>
            <a:off x="1538442" y="515461"/>
            <a:ext cx="9623020" cy="720000"/>
          </a:xfrm>
        </p:spPr>
        <p:txBody>
          <a:bodyPr/>
          <a:lstStyle/>
          <a:p>
            <a:pPr algn="ctr"/>
            <a:r>
              <a:rPr lang="en-GB" dirty="0">
                <a:latin typeface="Noto Sans" panose="020B0502040504020204" pitchFamily="34" charset="0"/>
                <a:ea typeface="Noto Sans" panose="020B0502040504020204" pitchFamily="34" charset="0"/>
                <a:cs typeface="Noto Sans" panose="020B0502040504020204" pitchFamily="34" charset="0"/>
              </a:rPr>
              <a:t>Occupational safety and health (article 4)</a:t>
            </a:r>
            <a:br>
              <a:rPr lang="en-GB" sz="3200" dirty="0">
                <a:latin typeface="+mn-lt"/>
              </a:rPr>
            </a:br>
            <a:r>
              <a:rPr lang="en-GB" i="1" dirty="0">
                <a:latin typeface="Noto Sans" panose="020B0502040504020204" pitchFamily="34" charset="0"/>
                <a:ea typeface="Noto Sans" panose="020B0502040504020204" pitchFamily="34" charset="0"/>
                <a:cs typeface="Noto Sans" panose="020B0502040504020204" pitchFamily="34" charset="0"/>
              </a:rPr>
              <a:t>Implementing the core obligation</a:t>
            </a:r>
          </a:p>
        </p:txBody>
      </p:sp>
      <p:sp>
        <p:nvSpPr>
          <p:cNvPr id="4" name="Date Placeholder 3">
            <a:extLst>
              <a:ext uri="{FF2B5EF4-FFF2-40B4-BE49-F238E27FC236}">
                <a16:creationId xmlns:a16="http://schemas.microsoft.com/office/drawing/2014/main" id="{48F4DB21-BBEF-BB1A-3785-AB311B58A4D5}"/>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52A2310A-335E-8164-F094-06F34E6C8591}"/>
              </a:ext>
            </a:extLst>
          </p:cNvPr>
          <p:cNvSpPr>
            <a:spLocks noGrp="1"/>
          </p:cNvSpPr>
          <p:nvPr>
            <p:ph type="sldNum" sz="quarter" idx="12"/>
          </p:nvPr>
        </p:nvSpPr>
        <p:spPr/>
        <p:txBody>
          <a:bodyPr/>
          <a:lstStyle/>
          <a:p>
            <a:fld id="{856227C0-AD57-4F9B-BAE3-EEFB0D0EE427}" type="slidenum">
              <a:rPr lang="en-GB" smtClean="0"/>
              <a:t>13</a:t>
            </a:fld>
            <a:endParaRPr lang="en-GB"/>
          </a:p>
        </p:txBody>
      </p:sp>
      <p:sp>
        <p:nvSpPr>
          <p:cNvPr id="3" name="TextBox 2">
            <a:extLst>
              <a:ext uri="{FF2B5EF4-FFF2-40B4-BE49-F238E27FC236}">
                <a16:creationId xmlns:a16="http://schemas.microsoft.com/office/drawing/2014/main" id="{F84DE57D-42C2-9DB0-5D6D-E9BFFF55AA06}"/>
              </a:ext>
            </a:extLst>
          </p:cNvPr>
          <p:cNvSpPr txBox="1"/>
          <p:nvPr/>
        </p:nvSpPr>
        <p:spPr>
          <a:xfrm>
            <a:off x="257211" y="1513089"/>
            <a:ext cx="6650215" cy="467820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tabLst>
                <a:tab pos="358775" algn="l"/>
              </a:tabLst>
            </a:pPr>
            <a:r>
              <a:rPr lang="en-GB" b="1" dirty="0">
                <a:latin typeface="Noto Sans" panose="020B0502040504020204" pitchFamily="34" charset="0"/>
                <a:ea typeface="Noto Sans" panose="020B0502040504020204" pitchFamily="34" charset="0"/>
                <a:cs typeface="Noto Sans" panose="020B0502040504020204" pitchFamily="34" charset="0"/>
              </a:rPr>
              <a:t>2. 	</a:t>
            </a:r>
            <a:r>
              <a:rPr lang="en-GB" sz="2000" dirty="0">
                <a:latin typeface="Noto Sans" panose="020B0502040504020204" pitchFamily="34" charset="0"/>
                <a:ea typeface="Noto Sans" panose="020B0502040504020204" pitchFamily="34" charset="0"/>
                <a:cs typeface="Noto Sans" panose="020B0502040504020204" pitchFamily="34" charset="0"/>
              </a:rPr>
              <a:t>In taking the measures under paragraph 1 of this 	Article, </a:t>
            </a:r>
            <a:r>
              <a:rPr lang="en-GB" sz="2000" b="1" dirty="0">
                <a:latin typeface="Noto Sans" panose="020B0502040504020204" pitchFamily="34" charset="0"/>
                <a:ea typeface="Noto Sans" panose="020B0502040504020204" pitchFamily="34" charset="0"/>
                <a:cs typeface="Noto Sans" panose="020B0502040504020204" pitchFamily="34" charset="0"/>
              </a:rPr>
              <a:t>each Member shall specify the 	respective functions and responsibilities</a:t>
            </a:r>
            <a:r>
              <a:rPr lang="en-GB" sz="2000" dirty="0">
                <a:latin typeface="Noto Sans" panose="020B0502040504020204" pitchFamily="34" charset="0"/>
                <a:ea typeface="Noto Sans" panose="020B0502040504020204" pitchFamily="34" charset="0"/>
                <a:cs typeface="Noto Sans" panose="020B0502040504020204" pitchFamily="34" charset="0"/>
              </a:rPr>
              <a:t> of 	public authorities, digital labour platforms, 	digital platform workers and other relevant 	actors, taking account of: </a:t>
            </a:r>
          </a:p>
          <a:p>
            <a:pPr marL="901700" indent="-542925">
              <a:spcAft>
                <a:spcPts val="600"/>
              </a:spcAft>
              <a:buFont typeface="+mj-lt"/>
              <a:buAutoNum type="alphaLcPeriod"/>
            </a:pPr>
            <a:r>
              <a:rPr lang="en-GB" sz="2000" dirty="0">
                <a:latin typeface="Noto Sans" panose="020B0502040504020204" pitchFamily="34" charset="0"/>
                <a:ea typeface="Noto Sans" panose="020B0502040504020204" pitchFamily="34" charset="0"/>
                <a:cs typeface="Noto Sans" panose="020B0502040504020204" pitchFamily="34" charset="0"/>
              </a:rPr>
              <a:t>the complementary character of such responsibilities; </a:t>
            </a:r>
          </a:p>
          <a:p>
            <a:pPr marL="901700" indent="-542925">
              <a:spcAft>
                <a:spcPts val="600"/>
              </a:spcAft>
              <a:buFont typeface="+mj-lt"/>
              <a:buAutoNum type="alphaLcPeriod"/>
            </a:pPr>
            <a:r>
              <a:rPr lang="en-GB" sz="2000" dirty="0">
                <a:latin typeface="Noto Sans" panose="020B0502040504020204" pitchFamily="34" charset="0"/>
                <a:ea typeface="Noto Sans" panose="020B0502040504020204" pitchFamily="34" charset="0"/>
                <a:cs typeface="Noto Sans" panose="020B0502040504020204" pitchFamily="34" charset="0"/>
              </a:rPr>
              <a:t>national conditions and practice and the classification of digital platform workers’ status in employment; </a:t>
            </a:r>
          </a:p>
          <a:p>
            <a:pPr marL="901700" indent="-542925">
              <a:spcAft>
                <a:spcPts val="600"/>
              </a:spcAft>
              <a:buFont typeface="+mj-lt"/>
              <a:buAutoNum type="alphaLcPeriod"/>
            </a:pPr>
            <a:r>
              <a:rPr lang="en-GB" sz="2000" dirty="0">
                <a:latin typeface="Noto Sans" panose="020B0502040504020204" pitchFamily="34" charset="0"/>
                <a:ea typeface="Noto Sans" panose="020B0502040504020204" pitchFamily="34" charset="0"/>
                <a:cs typeface="Noto Sans" panose="020B0502040504020204" pitchFamily="34" charset="0"/>
              </a:rPr>
              <a:t>the need to assess occupational risks and take adequate preventive and protective actions. </a:t>
            </a:r>
          </a:p>
          <a:p>
            <a:endParaRPr lang="en-CH"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TextBox 7">
            <a:extLst>
              <a:ext uri="{FF2B5EF4-FFF2-40B4-BE49-F238E27FC236}">
                <a16:creationId xmlns:a16="http://schemas.microsoft.com/office/drawing/2014/main" id="{0D249608-B740-017B-CB20-533DB16913C8}"/>
              </a:ext>
            </a:extLst>
          </p:cNvPr>
          <p:cNvSpPr txBox="1"/>
          <p:nvPr/>
        </p:nvSpPr>
        <p:spPr>
          <a:xfrm>
            <a:off x="7237705" y="2311410"/>
            <a:ext cx="4193757" cy="2513509"/>
          </a:xfrm>
          <a:prstGeom prst="rect">
            <a:avLst/>
          </a:prstGeom>
          <a:solidFill>
            <a:schemeClr val="accent1"/>
          </a:solidFill>
        </p:spPr>
        <p:txBody>
          <a:bodyPr wrap="square" rtlCol="0">
            <a:spAutoFit/>
          </a:bodyPr>
          <a:lstStyle/>
          <a:p>
            <a:pPr>
              <a:spcAft>
                <a:spcPts val="400"/>
              </a:spcAft>
            </a:pPr>
            <a:r>
              <a:rPr lang="en-GB" sz="2400" b="1" dirty="0">
                <a:solidFill>
                  <a:schemeClr val="bg1"/>
                </a:solidFill>
              </a:rPr>
              <a:t>Key points</a:t>
            </a:r>
          </a:p>
          <a:p>
            <a:pPr marL="342900" indent="-342900">
              <a:spcAft>
                <a:spcPts val="1200"/>
              </a:spcAft>
              <a:buFont typeface="Arial" panose="020B0604020202020204" pitchFamily="34" charset="0"/>
              <a:buChar char="•"/>
            </a:pPr>
            <a:r>
              <a:rPr lang="en-GB" sz="2400" dirty="0">
                <a:solidFill>
                  <a:schemeClr val="bg1"/>
                </a:solidFill>
              </a:rPr>
              <a:t>Provides for flexibility in implementation</a:t>
            </a:r>
          </a:p>
          <a:p>
            <a:pPr marL="342900" indent="-342900">
              <a:spcAft>
                <a:spcPts val="1200"/>
              </a:spcAft>
              <a:buFont typeface="Arial" panose="020B0604020202020204" pitchFamily="34" charset="0"/>
              <a:buChar char="•"/>
            </a:pPr>
            <a:r>
              <a:rPr lang="en-GB" sz="2400" dirty="0">
                <a:solidFill>
                  <a:schemeClr val="bg1"/>
                </a:solidFill>
              </a:rPr>
              <a:t>Allows for functions and responsibilities to be allocated to different actors</a:t>
            </a:r>
          </a:p>
        </p:txBody>
      </p:sp>
    </p:spTree>
    <p:extLst>
      <p:ext uri="{BB962C8B-B14F-4D97-AF65-F5344CB8AC3E}">
        <p14:creationId xmlns:p14="http://schemas.microsoft.com/office/powerpoint/2010/main" val="2557840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CC28DE-7D7E-1DE5-272B-F42696856480}"/>
              </a:ext>
            </a:extLst>
          </p:cNvPr>
          <p:cNvSpPr>
            <a:spLocks noGrp="1"/>
          </p:cNvSpPr>
          <p:nvPr>
            <p:ph type="title"/>
          </p:nvPr>
        </p:nvSpPr>
        <p:spPr>
          <a:xfrm>
            <a:off x="3060550" y="476020"/>
            <a:ext cx="6070899" cy="581767"/>
          </a:xfrm>
        </p:spPr>
        <p:txBody>
          <a:bodyPr/>
          <a:lstStyle/>
          <a:p>
            <a:r>
              <a:rPr lang="en-GB" dirty="0"/>
              <a:t>Examples of legislation</a:t>
            </a:r>
          </a:p>
        </p:txBody>
      </p:sp>
      <p:sp>
        <p:nvSpPr>
          <p:cNvPr id="4" name="Date Placeholder 3">
            <a:extLst>
              <a:ext uri="{FF2B5EF4-FFF2-40B4-BE49-F238E27FC236}">
                <a16:creationId xmlns:a16="http://schemas.microsoft.com/office/drawing/2014/main" id="{07EEB090-6C00-8653-8BA3-865412EEAC10}"/>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3B2D955B-BFD7-02FA-2C07-32EDC2ACCD42}"/>
              </a:ext>
            </a:extLst>
          </p:cNvPr>
          <p:cNvSpPr>
            <a:spLocks noGrp="1"/>
          </p:cNvSpPr>
          <p:nvPr>
            <p:ph type="sldNum" sz="quarter" idx="12"/>
          </p:nvPr>
        </p:nvSpPr>
        <p:spPr/>
        <p:txBody>
          <a:bodyPr/>
          <a:lstStyle/>
          <a:p>
            <a:fld id="{856227C0-AD57-4F9B-BAE3-EEFB0D0EE427}" type="slidenum">
              <a:rPr lang="en-GB" smtClean="0"/>
              <a:t>14</a:t>
            </a:fld>
            <a:endParaRPr lang="en-GB"/>
          </a:p>
        </p:txBody>
      </p:sp>
      <p:sp>
        <p:nvSpPr>
          <p:cNvPr id="22" name="Text 12">
            <a:extLst>
              <a:ext uri="{FF2B5EF4-FFF2-40B4-BE49-F238E27FC236}">
                <a16:creationId xmlns:a16="http://schemas.microsoft.com/office/drawing/2014/main" id="{6ED32594-943D-01A6-680C-EE8A2FCA0068}"/>
              </a:ext>
            </a:extLst>
          </p:cNvPr>
          <p:cNvSpPr/>
          <p:nvPr/>
        </p:nvSpPr>
        <p:spPr>
          <a:xfrm>
            <a:off x="372325" y="2665147"/>
            <a:ext cx="8321040" cy="623271"/>
          </a:xfrm>
          <a:prstGeom prst="rect">
            <a:avLst/>
          </a:prstGeom>
          <a:noFill/>
          <a:ln/>
        </p:spPr>
        <p:txBody>
          <a:bodyPr wrap="square" lIns="0" tIns="0" rIns="0" bIns="0" rtlCol="0" anchor="ctr"/>
          <a:lstStyle/>
          <a:p>
            <a:pPr marL="0" indent="0">
              <a:buNone/>
            </a:pPr>
            <a:endParaRPr lang="en-US" sz="1600" dirty="0">
              <a:latin typeface="Noto Sans" panose="020B0502040504020204" pitchFamily="34" charset="0"/>
              <a:ea typeface="Noto Sans" panose="020B0502040504020204" pitchFamily="34" charset="0"/>
              <a:cs typeface="Noto Sans" panose="020B0502040504020204" pitchFamily="34" charset="0"/>
            </a:endParaRPr>
          </a:p>
        </p:txBody>
      </p:sp>
      <p:sp>
        <p:nvSpPr>
          <p:cNvPr id="26" name="Text 18">
            <a:extLst>
              <a:ext uri="{FF2B5EF4-FFF2-40B4-BE49-F238E27FC236}">
                <a16:creationId xmlns:a16="http://schemas.microsoft.com/office/drawing/2014/main" id="{46AD5EEF-B98D-0898-02C2-8B428A0264E8}"/>
              </a:ext>
            </a:extLst>
          </p:cNvPr>
          <p:cNvSpPr/>
          <p:nvPr/>
        </p:nvSpPr>
        <p:spPr>
          <a:xfrm>
            <a:off x="490538" y="2675227"/>
            <a:ext cx="6923516" cy="3991233"/>
          </a:xfrm>
          <a:prstGeom prst="rect">
            <a:avLst/>
          </a:prstGeom>
          <a:noFill/>
          <a:ln/>
        </p:spPr>
        <p:txBody>
          <a:bodyPr wrap="square" lIns="0" tIns="0" rIns="0" bIns="0" rtlCol="0" anchor="ctr"/>
          <a:lstStyle/>
          <a:p>
            <a:endParaRPr lang="en-GB" sz="2000" dirty="0"/>
          </a:p>
          <a:p>
            <a:r>
              <a:rPr lang="en-GB" sz="2000" b="1" dirty="0"/>
              <a:t>New York City – Administrative Code – allocation of responsibilities to other actors</a:t>
            </a:r>
          </a:p>
          <a:p>
            <a:r>
              <a:rPr lang="en-GB" sz="2000" dirty="0"/>
              <a:t>Food service </a:t>
            </a:r>
            <a:r>
              <a:rPr lang="en-CH" sz="2000" dirty="0"/>
              <a:t>service </a:t>
            </a:r>
            <a:r>
              <a:rPr lang="en-GB" sz="2000" dirty="0"/>
              <a:t>businesses must provide </a:t>
            </a:r>
            <a:r>
              <a:rPr lang="en-CH" sz="2000" dirty="0"/>
              <a:t>access to a toilet facility to a delivery worker that picks up such goods </a:t>
            </a:r>
            <a:r>
              <a:rPr lang="en-GB" sz="2000" dirty="0"/>
              <a:t>the.</a:t>
            </a:r>
          </a:p>
          <a:p>
            <a:endParaRPr lang="en-GB" sz="2000" dirty="0"/>
          </a:p>
          <a:p>
            <a:r>
              <a:rPr lang="en-US" sz="2000" b="1" dirty="0"/>
              <a:t>Australia</a:t>
            </a:r>
            <a:r>
              <a:rPr lang="en-US" sz="2000" dirty="0">
                <a:solidFill>
                  <a:srgbClr val="2C2C2C"/>
                </a:solidFill>
                <a:latin typeface="Noto Sans" panose="020B0502040504020204" pitchFamily="34" charset="0"/>
                <a:ea typeface="Noto Sans" panose="020B0502040504020204" pitchFamily="34" charset="0"/>
                <a:cs typeface="Noto Sans" panose="020B0502040504020204" pitchFamily="34" charset="0"/>
              </a:rPr>
              <a:t> </a:t>
            </a:r>
            <a:r>
              <a:rPr lang="en-CH" sz="2000" b="1" dirty="0"/>
              <a:t>Commonwealth Work Health and Safety Act 2011 s 19(5)</a:t>
            </a:r>
            <a:r>
              <a:rPr lang="en-CH" sz="2000" dirty="0"/>
              <a:t>:</a:t>
            </a:r>
          </a:p>
          <a:p>
            <a:r>
              <a:rPr lang="en-CH" sz="2000" dirty="0"/>
              <a:t>“A self-employed person must ensure, so far as is reasonably practicable, his or her own health and safety while at work.” </a:t>
            </a:r>
          </a:p>
          <a:p>
            <a:endParaRPr lang="en-GB" sz="2000" b="1" dirty="0"/>
          </a:p>
          <a:p>
            <a:r>
              <a:rPr lang="en-GB" sz="2000" b="1" dirty="0"/>
              <a:t>Malta – Platform legislation - risk assessment provision</a:t>
            </a:r>
          </a:p>
          <a:p>
            <a:r>
              <a:rPr lang="en-US" sz="2000" dirty="0"/>
              <a:t>Platforms are required to assess the risks of automated monitoring and decision-making systems to workers' health and safety — and the use of such systems that put undue pressure on workers is prohibited</a:t>
            </a:r>
            <a:r>
              <a:rPr lang="en-US" sz="2000" dirty="0">
                <a:solidFill>
                  <a:srgbClr val="2C2C2C"/>
                </a:solidFill>
                <a:latin typeface="Noto Sans" panose="020B0502040504020204" pitchFamily="34" charset="0"/>
                <a:ea typeface="Noto Sans" panose="020B0502040504020204" pitchFamily="34" charset="0"/>
                <a:cs typeface="Noto Sans" panose="020B0502040504020204" pitchFamily="34" charset="0"/>
              </a:rPr>
              <a:t>.</a:t>
            </a:r>
          </a:p>
          <a:p>
            <a:endParaRPr lang="en-US" sz="2000" dirty="0">
              <a:solidFill>
                <a:srgbClr val="2C2C2C"/>
              </a:solidFill>
              <a:latin typeface="Noto Sans" panose="020B0502040504020204" pitchFamily="34" charset="0"/>
              <a:ea typeface="Noto Sans" panose="020B0502040504020204" pitchFamily="34" charset="0"/>
              <a:cs typeface="Noto Sans" panose="020B0502040504020204" pitchFamily="34" charset="0"/>
            </a:endParaRPr>
          </a:p>
          <a:p>
            <a:endParaRPr lang="en-US" dirty="0">
              <a:solidFill>
                <a:srgbClr val="2C2C2C"/>
              </a:solidFill>
              <a:latin typeface="Noto Sans" panose="020B0502040504020204" pitchFamily="34" charset="0"/>
              <a:ea typeface="Noto Sans" panose="020B0502040504020204" pitchFamily="34" charset="0"/>
              <a:cs typeface="Noto Sans" panose="020B0502040504020204" pitchFamily="34" charset="0"/>
            </a:endParaRPr>
          </a:p>
          <a:p>
            <a:endParaRPr lang="en-US" dirty="0">
              <a:solidFill>
                <a:srgbClr val="2C2C2C"/>
              </a:solidFill>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a:p>
            <a:endParaRPr lang="en-GB" dirty="0">
              <a:latin typeface="Noto Sans" panose="020B0502040504020204" pitchFamily="34" charset="0"/>
              <a:ea typeface="Noto Sans" panose="020B0502040504020204" pitchFamily="34" charset="0"/>
              <a:cs typeface="Noto Sans" panose="020B0502040504020204" pitchFamily="34" charset="0"/>
            </a:endParaRPr>
          </a:p>
          <a:p>
            <a:endParaRPr lang="en-US" dirty="0">
              <a:latin typeface="Noto Sans" panose="020B0502040504020204" pitchFamily="34" charset="0"/>
              <a:ea typeface="Noto Sans" panose="020B0502040504020204" pitchFamily="34" charset="0"/>
              <a:cs typeface="Noto Sans" panose="020B0502040504020204" pitchFamily="34" charset="0"/>
            </a:endParaRPr>
          </a:p>
        </p:txBody>
      </p:sp>
      <p:sp>
        <p:nvSpPr>
          <p:cNvPr id="30" name="Text 24">
            <a:extLst>
              <a:ext uri="{FF2B5EF4-FFF2-40B4-BE49-F238E27FC236}">
                <a16:creationId xmlns:a16="http://schemas.microsoft.com/office/drawing/2014/main" id="{BD6E88DA-C3AB-F8E6-23A0-71BD00DC114B}"/>
              </a:ext>
            </a:extLst>
          </p:cNvPr>
          <p:cNvSpPr/>
          <p:nvPr/>
        </p:nvSpPr>
        <p:spPr>
          <a:xfrm>
            <a:off x="271741" y="4182773"/>
            <a:ext cx="9823670" cy="711626"/>
          </a:xfrm>
          <a:prstGeom prst="rect">
            <a:avLst/>
          </a:prstGeom>
          <a:noFill/>
          <a:ln/>
        </p:spPr>
        <p:txBody>
          <a:bodyPr wrap="square" lIns="0" tIns="0" rIns="0" bIns="0" rtlCol="0" anchor="ctr"/>
          <a:lstStyle/>
          <a:p>
            <a:pPr marL="0" indent="0">
              <a:buNone/>
            </a:pPr>
            <a:endParaRPr lang="en-US" dirty="0">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EAF6F182-A808-4DF3-985A-796708A890B6}"/>
              </a:ext>
            </a:extLst>
          </p:cNvPr>
          <p:cNvPicPr>
            <a:picLocks noChangeAspect="1"/>
          </p:cNvPicPr>
          <p:nvPr/>
        </p:nvPicPr>
        <p:blipFill>
          <a:blip r:embed="rId3"/>
          <a:stretch>
            <a:fillRect/>
          </a:stretch>
        </p:blipFill>
        <p:spPr>
          <a:xfrm>
            <a:off x="8096186" y="1371313"/>
            <a:ext cx="3200847" cy="4115374"/>
          </a:xfrm>
          <a:prstGeom prst="rect">
            <a:avLst/>
          </a:prstGeom>
        </p:spPr>
      </p:pic>
    </p:spTree>
    <p:extLst>
      <p:ext uri="{BB962C8B-B14F-4D97-AF65-F5344CB8AC3E}">
        <p14:creationId xmlns:p14="http://schemas.microsoft.com/office/powerpoint/2010/main" val="5619190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64D94-F8DC-256E-CB42-28FC666C76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3CDD4E-9032-8FFF-2112-9EC42771E53A}"/>
              </a:ext>
            </a:extLst>
          </p:cNvPr>
          <p:cNvSpPr>
            <a:spLocks noGrp="1"/>
          </p:cNvSpPr>
          <p:nvPr>
            <p:ph type="title"/>
          </p:nvPr>
        </p:nvSpPr>
        <p:spPr>
          <a:xfrm>
            <a:off x="454622" y="395822"/>
            <a:ext cx="6337475" cy="732081"/>
          </a:xfrm>
          <a:solidFill>
            <a:schemeClr val="bg1"/>
          </a:solidFill>
        </p:spPr>
        <p:txBody>
          <a:bodyPr/>
          <a:lstStyle/>
          <a:p>
            <a:r>
              <a:rPr lang="en-GB" sz="2400" dirty="0">
                <a:latin typeface="Noto Sans" panose="020B0502040504020204" pitchFamily="34" charset="0"/>
                <a:ea typeface="Noto Sans" panose="020B0502040504020204" pitchFamily="34" charset="0"/>
                <a:cs typeface="Noto Sans" panose="020B0502040504020204" pitchFamily="34" charset="0"/>
              </a:rPr>
              <a:t>Classification of digital platform workers’ status in employment (article 9)</a:t>
            </a:r>
            <a:br>
              <a:rPr lang="en-GB" sz="2400" dirty="0">
                <a:latin typeface="Noto Sans" panose="020B0502040504020204" pitchFamily="34" charset="0"/>
                <a:ea typeface="Noto Sans" panose="020B0502040504020204" pitchFamily="34" charset="0"/>
                <a:cs typeface="Noto Sans" panose="020B0502040504020204" pitchFamily="34" charset="0"/>
              </a:rPr>
            </a:br>
            <a:br>
              <a:rPr lang="en-GB" sz="2400" dirty="0">
                <a:latin typeface="Noto Sans" panose="020B0502040504020204" pitchFamily="34" charset="0"/>
                <a:ea typeface="Noto Sans" panose="020B0502040504020204" pitchFamily="34" charset="0"/>
                <a:cs typeface="Noto Sans" panose="020B0502040504020204" pitchFamily="34" charset="0"/>
              </a:rPr>
            </a:br>
            <a:endParaRPr lang="en-GB" sz="24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38F1014F-2D4A-F84D-2750-286B46B4D41F}"/>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347B9150-EE18-7011-BE57-E37DB13EB15B}"/>
              </a:ext>
            </a:extLst>
          </p:cNvPr>
          <p:cNvSpPr>
            <a:spLocks noGrp="1"/>
          </p:cNvSpPr>
          <p:nvPr>
            <p:ph type="sldNum" sz="quarter" idx="12"/>
          </p:nvPr>
        </p:nvSpPr>
        <p:spPr/>
        <p:txBody>
          <a:bodyPr/>
          <a:lstStyle/>
          <a:p>
            <a:fld id="{856227C0-AD57-4F9B-BAE3-EEFB0D0EE427}" type="slidenum">
              <a:rPr lang="en-GB" smtClean="0"/>
              <a:t>15</a:t>
            </a:fld>
            <a:endParaRPr lang="en-GB"/>
          </a:p>
        </p:txBody>
      </p:sp>
      <p:pic>
        <p:nvPicPr>
          <p:cNvPr id="10" name="Picture 9">
            <a:extLst>
              <a:ext uri="{FF2B5EF4-FFF2-40B4-BE49-F238E27FC236}">
                <a16:creationId xmlns:a16="http://schemas.microsoft.com/office/drawing/2014/main" id="{2A38EFC3-7B6A-C626-7AC7-31CE06D432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
        <p:nvSpPr>
          <p:cNvPr id="7" name="TextBox 6">
            <a:extLst>
              <a:ext uri="{FF2B5EF4-FFF2-40B4-BE49-F238E27FC236}">
                <a16:creationId xmlns:a16="http://schemas.microsoft.com/office/drawing/2014/main" id="{FC32F9A3-D1CA-5E53-4962-D8A0C05DBDDD}"/>
              </a:ext>
            </a:extLst>
          </p:cNvPr>
          <p:cNvSpPr txBox="1"/>
          <p:nvPr/>
        </p:nvSpPr>
        <p:spPr>
          <a:xfrm>
            <a:off x="293665" y="1536174"/>
            <a:ext cx="6659390" cy="3785652"/>
          </a:xfrm>
          <a:prstGeom prst="rect">
            <a:avLst/>
          </a:prstGeom>
          <a:noFill/>
        </p:spPr>
        <p:txBody>
          <a:bodyPr wrap="square">
            <a:spAutoFit/>
          </a:bodyPr>
          <a:lstStyle/>
          <a:p>
            <a:pPr marL="0" lvl="2">
              <a:spcBef>
                <a:spcPts val="1200"/>
              </a:spcBef>
              <a:spcAft>
                <a:spcPts val="600"/>
              </a:spcAft>
              <a:buClr>
                <a:schemeClr val="accent2"/>
              </a:buClr>
              <a:buSzPct val="70000"/>
            </a:pPr>
            <a:r>
              <a:rPr lang="en-GB" sz="2400" dirty="0"/>
              <a:t>Each Member shall take appropriate measures to ensure the </a:t>
            </a:r>
            <a:r>
              <a:rPr lang="en-GB" sz="2400" b="1" dirty="0"/>
              <a:t>correct classification </a:t>
            </a:r>
            <a:r>
              <a:rPr lang="en-GB" sz="2400" dirty="0"/>
              <a:t>of digital platform workers in respect of the existence or non-existence of </a:t>
            </a:r>
            <a:r>
              <a:rPr lang="en-GB" sz="2400" dirty="0">
                <a:latin typeface="Noto Sans" panose="020B0502040504020204" pitchFamily="34" charset="0"/>
                <a:ea typeface="Noto Sans" panose="020B0502040504020204" pitchFamily="34" charset="0"/>
                <a:cs typeface="Noto Sans" panose="020B0502040504020204" pitchFamily="34" charset="0"/>
              </a:rPr>
              <a:t>an employment relationship, </a:t>
            </a:r>
            <a:r>
              <a:rPr lang="en-GB" sz="2400" b="1" dirty="0">
                <a:latin typeface="Noto Sans" panose="020B0502040504020204" pitchFamily="34" charset="0"/>
                <a:ea typeface="Noto Sans" panose="020B0502040504020204" pitchFamily="34" charset="0"/>
                <a:cs typeface="Noto Sans" panose="020B0502040504020204" pitchFamily="34" charset="0"/>
              </a:rPr>
              <a:t>guided mainly by the facts </a:t>
            </a:r>
            <a:r>
              <a:rPr lang="en-GB" sz="2400" dirty="0">
                <a:latin typeface="Noto Sans" panose="020B0502040504020204" pitchFamily="34" charset="0"/>
                <a:ea typeface="Noto Sans" panose="020B0502040504020204" pitchFamily="34" charset="0"/>
                <a:cs typeface="Noto Sans" panose="020B0502040504020204" pitchFamily="34" charset="0"/>
              </a:rPr>
              <a:t>relating to the </a:t>
            </a:r>
            <a:r>
              <a:rPr lang="en-GB" sz="2400" b="1" dirty="0">
                <a:latin typeface="Noto Sans" panose="020B0502040504020204" pitchFamily="34" charset="0"/>
                <a:ea typeface="Noto Sans" panose="020B0502040504020204" pitchFamily="34" charset="0"/>
                <a:cs typeface="Noto Sans" panose="020B0502040504020204" pitchFamily="34" charset="0"/>
              </a:rPr>
              <a:t>performance of work, the remuneration or payment </a:t>
            </a:r>
            <a:r>
              <a:rPr lang="en-GB" sz="2400" dirty="0">
                <a:latin typeface="Noto Sans" panose="020B0502040504020204" pitchFamily="34" charset="0"/>
                <a:ea typeface="Noto Sans" panose="020B0502040504020204" pitchFamily="34" charset="0"/>
                <a:cs typeface="Noto Sans" panose="020B0502040504020204" pitchFamily="34" charset="0"/>
              </a:rPr>
              <a:t>of the digital platform worker, among other elements, and considering the specificities of work via digital labour platforms </a:t>
            </a:r>
          </a:p>
        </p:txBody>
      </p:sp>
      <p:sp>
        <p:nvSpPr>
          <p:cNvPr id="5" name="TextBox 4">
            <a:extLst>
              <a:ext uri="{FF2B5EF4-FFF2-40B4-BE49-F238E27FC236}">
                <a16:creationId xmlns:a16="http://schemas.microsoft.com/office/drawing/2014/main" id="{92278E17-5991-3F1C-A7EE-93C42C338886}"/>
              </a:ext>
            </a:extLst>
          </p:cNvPr>
          <p:cNvSpPr txBox="1"/>
          <p:nvPr/>
        </p:nvSpPr>
        <p:spPr>
          <a:xfrm>
            <a:off x="7379365" y="1536174"/>
            <a:ext cx="4193757" cy="3621504"/>
          </a:xfrm>
          <a:prstGeom prst="rect">
            <a:avLst/>
          </a:prstGeom>
          <a:solidFill>
            <a:schemeClr val="accent1"/>
          </a:solidFill>
        </p:spPr>
        <p:txBody>
          <a:bodyPr wrap="square" rtlCol="0">
            <a:spAutoFit/>
          </a:bodyPr>
          <a:lstStyle/>
          <a:p>
            <a:pPr>
              <a:spcAft>
                <a:spcPts val="400"/>
              </a:spcAft>
            </a:pPr>
            <a:r>
              <a:rPr lang="en-GB" sz="2400" b="1" dirty="0">
                <a:solidFill>
                  <a:schemeClr val="bg1"/>
                </a:solidFill>
              </a:rPr>
              <a:t>Key points</a:t>
            </a:r>
          </a:p>
          <a:p>
            <a:pPr marL="342900" indent="-342900">
              <a:spcAft>
                <a:spcPts val="1200"/>
              </a:spcAft>
              <a:buFont typeface="Arial" panose="020B0604020202020204" pitchFamily="34" charset="0"/>
              <a:buChar char="•"/>
            </a:pPr>
            <a:r>
              <a:rPr lang="en-GB" sz="2400" dirty="0">
                <a:solidFill>
                  <a:schemeClr val="bg1"/>
                </a:solidFill>
              </a:rPr>
              <a:t>The Convention does not require governments to reclassify workers as employees or self-employed</a:t>
            </a:r>
            <a:endParaRPr lang="en-GB" sz="2400" b="1" dirty="0">
              <a:solidFill>
                <a:schemeClr val="bg1"/>
              </a:solidFill>
            </a:endParaRPr>
          </a:p>
          <a:p>
            <a:pPr marL="342900" indent="-342900">
              <a:spcAft>
                <a:spcPts val="400"/>
              </a:spcAft>
              <a:buFont typeface="Arial" panose="020B0604020202020204" pitchFamily="34" charset="0"/>
              <a:buChar char="•"/>
            </a:pPr>
            <a:r>
              <a:rPr lang="en-GB" sz="2400" dirty="0">
                <a:solidFill>
                  <a:schemeClr val="bg1"/>
                </a:solidFill>
              </a:rPr>
              <a:t>It focuses on governments taking measures to ensure the </a:t>
            </a:r>
            <a:r>
              <a:rPr lang="en-GB" sz="2400" b="1" dirty="0">
                <a:solidFill>
                  <a:schemeClr val="bg1"/>
                </a:solidFill>
              </a:rPr>
              <a:t>correct classification</a:t>
            </a:r>
          </a:p>
        </p:txBody>
      </p:sp>
    </p:spTree>
    <p:extLst>
      <p:ext uri="{BB962C8B-B14F-4D97-AF65-F5344CB8AC3E}">
        <p14:creationId xmlns:p14="http://schemas.microsoft.com/office/powerpoint/2010/main" val="3259213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151897-9E57-FE7B-6228-4B31372C03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709E2A-A3F5-F2D6-4D2B-BED77D61C0A9}"/>
              </a:ext>
            </a:extLst>
          </p:cNvPr>
          <p:cNvSpPr>
            <a:spLocks noGrp="1"/>
          </p:cNvSpPr>
          <p:nvPr>
            <p:ph type="title"/>
          </p:nvPr>
        </p:nvSpPr>
        <p:spPr>
          <a:xfrm>
            <a:off x="93047" y="325254"/>
            <a:ext cx="6522721" cy="675666"/>
          </a:xfrm>
          <a:solidFill>
            <a:schemeClr val="bg1"/>
          </a:solidFill>
        </p:spPr>
        <p:txBody>
          <a:body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Remuneration or payment (Articles 10-11)</a:t>
            </a:r>
          </a:p>
        </p:txBody>
      </p:sp>
      <p:sp>
        <p:nvSpPr>
          <p:cNvPr id="4" name="Date Placeholder 3">
            <a:extLst>
              <a:ext uri="{FF2B5EF4-FFF2-40B4-BE49-F238E27FC236}">
                <a16:creationId xmlns:a16="http://schemas.microsoft.com/office/drawing/2014/main" id="{28A182A1-A343-179E-5A56-920259A03A82}"/>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1CEC3CF-EF3C-BDFB-7865-B86F58816839}"/>
              </a:ext>
            </a:extLst>
          </p:cNvPr>
          <p:cNvSpPr>
            <a:spLocks noGrp="1"/>
          </p:cNvSpPr>
          <p:nvPr>
            <p:ph type="sldNum" sz="quarter" idx="12"/>
          </p:nvPr>
        </p:nvSpPr>
        <p:spPr/>
        <p:txBody>
          <a:bodyPr/>
          <a:lstStyle/>
          <a:p>
            <a:fld id="{856227C0-AD57-4F9B-BAE3-EEFB0D0EE427}" type="slidenum">
              <a:rPr lang="en-GB" smtClean="0"/>
              <a:t>16</a:t>
            </a:fld>
            <a:endParaRPr lang="en-GB"/>
          </a:p>
        </p:txBody>
      </p:sp>
      <p:sp>
        <p:nvSpPr>
          <p:cNvPr id="17" name="TextBox 16">
            <a:extLst>
              <a:ext uri="{FF2B5EF4-FFF2-40B4-BE49-F238E27FC236}">
                <a16:creationId xmlns:a16="http://schemas.microsoft.com/office/drawing/2014/main" id="{26131EED-E81B-C95A-9B69-3C1B5AD79758}"/>
              </a:ext>
            </a:extLst>
          </p:cNvPr>
          <p:cNvSpPr txBox="1"/>
          <p:nvPr/>
        </p:nvSpPr>
        <p:spPr>
          <a:xfrm>
            <a:off x="103176" y="879843"/>
            <a:ext cx="6261123" cy="5321521"/>
          </a:xfrm>
          <a:prstGeom prst="rect">
            <a:avLst/>
          </a:prstGeom>
          <a:noFill/>
        </p:spPr>
        <p:txBody>
          <a:bodyPr wrap="square" lIns="0" tIns="0" rIns="0" bIns="0" anchor="t">
            <a:spAutoFit/>
          </a:bodyPr>
          <a:lstStyle/>
          <a:p>
            <a:pPr marL="251460" marR="0" lvl="2" indent="-251460" fontAlgn="auto">
              <a:lnSpc>
                <a:spcPts val="2800"/>
              </a:lnSpc>
              <a:spcBef>
                <a:spcPts val="1200"/>
              </a:spcBef>
              <a:spcAft>
                <a:spcPts val="600"/>
              </a:spcAft>
              <a:buClr>
                <a:schemeClr val="accent2"/>
              </a:buClr>
              <a:buSzPct val="70000"/>
              <a:buFont typeface="Wingdings 3" panose="05040102010807070707" pitchFamily="18" charset="2"/>
              <a:buChar char=""/>
              <a:tabLst/>
              <a:defRPr/>
            </a:pPr>
            <a:r>
              <a:rPr sz="2000" dirty="0">
                <a:latin typeface="Noto Sans" panose="020B0502040504020204" pitchFamily="34" charset="0"/>
                <a:ea typeface="Noto Sans" panose="020B0502040504020204" pitchFamily="34" charset="0"/>
                <a:cs typeface="Noto Sans" panose="020B0502040504020204" pitchFamily="34" charset="0"/>
              </a:rPr>
              <a:t>Requires timely and full payment for </a:t>
            </a:r>
            <a:r>
              <a:rPr sz="2000" b="1" dirty="0">
                <a:latin typeface="Noto Sans" panose="020B0502040504020204" pitchFamily="34" charset="0"/>
                <a:ea typeface="Noto Sans" panose="020B0502040504020204" pitchFamily="34" charset="0"/>
                <a:cs typeface="Noto Sans" panose="020B0502040504020204" pitchFamily="34" charset="0"/>
              </a:rPr>
              <a:t>all platform workers</a:t>
            </a:r>
            <a:r>
              <a:rPr lang="en-GB" sz="2000" b="1" dirty="0">
                <a:latin typeface="Noto Sans" panose="020B0502040504020204" pitchFamily="34" charset="0"/>
                <a:ea typeface="Noto Sans" panose="020B0502040504020204" pitchFamily="34" charset="0"/>
                <a:cs typeface="Noto Sans" panose="020B0502040504020204" pitchFamily="34" charset="0"/>
              </a:rPr>
              <a:t> (Art. 10.1) and accurate and easily understandable information on their remuneration or payment (Art 11) </a:t>
            </a:r>
          </a:p>
          <a:p>
            <a:pPr marL="251460" lvl="2" indent="-251460">
              <a:lnSpc>
                <a:spcPts val="2800"/>
              </a:lnSpc>
              <a:spcBef>
                <a:spcPts val="1200"/>
              </a:spcBef>
              <a:spcAft>
                <a:spcPts val="600"/>
              </a:spcAft>
              <a:buClr>
                <a:schemeClr val="accent2"/>
              </a:buClr>
              <a:buSzPct val="70000"/>
              <a:buFont typeface="Wingdings 3" panose="05040102010807070707" pitchFamily="18" charset="2"/>
              <a:buChar char=""/>
              <a:defRPr/>
            </a:pPr>
            <a:r>
              <a:rPr lang="en-GB" sz="2000" dirty="0">
                <a:latin typeface="Noto Sans" panose="020B0502040504020204" pitchFamily="34" charset="0"/>
                <a:ea typeface="Noto Sans" panose="020B0502040504020204" pitchFamily="34" charset="0"/>
                <a:cs typeface="Noto Sans" panose="020B0502040504020204" pitchFamily="34" charset="0"/>
              </a:rPr>
              <a:t>Requires measures to ensure that those </a:t>
            </a:r>
            <a:r>
              <a:rPr lang="en-GB" sz="2000" b="1" dirty="0">
                <a:latin typeface="Noto Sans" panose="020B0502040504020204" pitchFamily="34" charset="0"/>
                <a:ea typeface="Noto Sans" panose="020B0502040504020204" pitchFamily="34" charset="0"/>
                <a:cs typeface="Noto Sans" panose="020B0502040504020204" pitchFamily="34" charset="0"/>
              </a:rPr>
              <a:t>in an employment relationship</a:t>
            </a:r>
            <a:r>
              <a:rPr lang="en-GB" sz="2000" dirty="0">
                <a:latin typeface="Noto Sans" panose="020B0502040504020204" pitchFamily="34" charset="0"/>
                <a:ea typeface="Noto Sans" panose="020B0502040504020204" pitchFamily="34" charset="0"/>
                <a:cs typeface="Noto Sans" panose="020B0502040504020204" pitchFamily="34" charset="0"/>
              </a:rPr>
              <a:t>:</a:t>
            </a:r>
          </a:p>
          <a:p>
            <a:pPr marL="361950" defTabSz="457200">
              <a:lnSpc>
                <a:spcPct val="105000"/>
              </a:lnSpc>
              <a:buClr>
                <a:schemeClr val="tx1"/>
              </a:buClr>
              <a:defRPr/>
            </a:pPr>
            <a:r>
              <a:rPr lang="en-GB" sz="2000" kern="0" dirty="0">
                <a:solidFill>
                  <a:srgbClr val="230050"/>
                </a:solidFill>
                <a:latin typeface="Noto Sans" panose="020B0502040504020204" pitchFamily="34" charset="0"/>
                <a:ea typeface="Noto Sans" panose="020B0502040504020204" pitchFamily="34" charset="0"/>
                <a:cs typeface="Noto Sans" panose="020B0502040504020204" pitchFamily="34" charset="0"/>
              </a:rPr>
              <a:t>(a) receive remuneration not lower than the minimum wage</a:t>
            </a:r>
          </a:p>
          <a:p>
            <a:pPr marL="361950" defTabSz="457200">
              <a:lnSpc>
                <a:spcPct val="105000"/>
              </a:lnSpc>
              <a:buClr>
                <a:schemeClr val="tx1"/>
              </a:buClr>
              <a:defRPr/>
            </a:pPr>
            <a:r>
              <a:rPr lang="en-GB" sz="2000" kern="0" dirty="0">
                <a:solidFill>
                  <a:srgbClr val="230050"/>
                </a:solidFill>
                <a:latin typeface="Noto Sans" panose="020B0502040504020204" pitchFamily="34" charset="0"/>
                <a:ea typeface="Noto Sans" panose="020B0502040504020204" pitchFamily="34" charset="0"/>
                <a:cs typeface="Noto Sans" panose="020B0502040504020204" pitchFamily="34" charset="0"/>
              </a:rPr>
              <a:t>(b) are compensated for expenses or other costs incurred in the performance of work</a:t>
            </a:r>
          </a:p>
          <a:p>
            <a:pPr marL="251460" lvl="2" indent="-251460">
              <a:lnSpc>
                <a:spcPts val="2800"/>
              </a:lnSpc>
              <a:spcBef>
                <a:spcPts val="1200"/>
              </a:spcBef>
              <a:spcAft>
                <a:spcPts val="600"/>
              </a:spcAft>
              <a:buClr>
                <a:schemeClr val="accent2"/>
              </a:buClr>
              <a:buSzPct val="70000"/>
              <a:buFont typeface="Wingdings 3" panose="05040102010807070707" pitchFamily="18" charset="2"/>
              <a:buChar char=""/>
              <a:defRPr/>
            </a:pPr>
            <a:r>
              <a:rPr lang="en-GB" sz="2000" dirty="0">
                <a:latin typeface="Noto Sans" panose="020B0502040504020204" pitchFamily="34" charset="0"/>
                <a:ea typeface="Noto Sans" panose="020B0502040504020204" pitchFamily="34" charset="0"/>
                <a:cs typeface="Noto Sans" panose="020B0502040504020204" pitchFamily="34" charset="0"/>
              </a:rPr>
              <a:t>Requires Members to consider whether measures for employees under (a) above, should be provided to </a:t>
            </a:r>
            <a:r>
              <a:rPr lang="en-GB" sz="2000" b="1" dirty="0">
                <a:latin typeface="Noto Sans" panose="020B0502040504020204" pitchFamily="34" charset="0"/>
                <a:ea typeface="Noto Sans" panose="020B0502040504020204" pitchFamily="34" charset="0"/>
                <a:cs typeface="Noto Sans" panose="020B0502040504020204" pitchFamily="34" charset="0"/>
              </a:rPr>
              <a:t>workers who are not in an employment relationship</a:t>
            </a:r>
            <a:r>
              <a:rPr lang="en-GB" dirty="0">
                <a:latin typeface="Noto Sans" panose="020B0502040504020204" pitchFamily="34" charset="0"/>
                <a:ea typeface="Noto Sans" panose="020B0502040504020204" pitchFamily="34" charset="0"/>
                <a:cs typeface="Noto Sans" panose="020B0502040504020204" pitchFamily="34" charset="0"/>
              </a:rPr>
              <a:t>.</a:t>
            </a:r>
          </a:p>
        </p:txBody>
      </p:sp>
      <p:pic>
        <p:nvPicPr>
          <p:cNvPr id="5" name="Picture 4">
            <a:extLst>
              <a:ext uri="{FF2B5EF4-FFF2-40B4-BE49-F238E27FC236}">
                <a16:creationId xmlns:a16="http://schemas.microsoft.com/office/drawing/2014/main" id="{C98DEA92-F57D-FCA2-8AE1-3F2A3401374C}"/>
              </a:ext>
            </a:extLst>
          </p:cNvPr>
          <p:cNvPicPr>
            <a:picLocks noChangeAspect="1"/>
          </p:cNvPicPr>
          <p:nvPr/>
        </p:nvPicPr>
        <p:blipFill rotWithShape="1">
          <a:blip r:embed="rId3">
            <a:extLst>
              <a:ext uri="{28A0092B-C50C-407E-A947-70E740481C1C}">
                <a14:useLocalDpi xmlns:a14="http://schemas.microsoft.com/office/drawing/2010/main" val="0"/>
              </a:ext>
            </a:extLst>
          </a:blip>
          <a:srcRect l="33752" t="1085" r="21276" b="-1085"/>
          <a:stretch>
            <a:fillRect/>
          </a:stretch>
        </p:blipFill>
        <p:spPr>
          <a:xfrm>
            <a:off x="6709028" y="-1"/>
            <a:ext cx="5482972" cy="6978451"/>
          </a:xfrm>
          <a:prstGeom prst="rect">
            <a:avLst/>
          </a:prstGeom>
        </p:spPr>
      </p:pic>
    </p:spTree>
    <p:extLst>
      <p:ext uri="{BB962C8B-B14F-4D97-AF65-F5344CB8AC3E}">
        <p14:creationId xmlns:p14="http://schemas.microsoft.com/office/powerpoint/2010/main" val="27203036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B3235-B189-1980-786D-BA9C7E1F6E80}"/>
              </a:ext>
            </a:extLst>
          </p:cNvPr>
          <p:cNvSpPr>
            <a:spLocks noGrp="1"/>
          </p:cNvSpPr>
          <p:nvPr>
            <p:ph type="title"/>
          </p:nvPr>
        </p:nvSpPr>
        <p:spPr>
          <a:xfrm>
            <a:off x="2133987" y="576000"/>
            <a:ext cx="7417786" cy="486681"/>
          </a:xfrm>
        </p:spPr>
        <p:txBody>
          <a:bodyPr/>
          <a:lstStyle/>
          <a:p>
            <a:r>
              <a:rPr lang="en-GB" dirty="0">
                <a:latin typeface="Noto Sans" panose="020B0502040504020204" pitchFamily="34" charset="0"/>
                <a:ea typeface="Noto Sans" panose="020B0502040504020204" pitchFamily="34" charset="0"/>
                <a:cs typeface="Noto Sans" panose="020B0502040504020204" pitchFamily="34" charset="0"/>
              </a:rPr>
              <a:t>Examples in legislation</a:t>
            </a:r>
            <a:br>
              <a:rPr lang="en-GB" dirty="0">
                <a:latin typeface="Noto Sans" panose="020B0502040504020204" pitchFamily="34" charset="0"/>
                <a:ea typeface="Noto Sans" panose="020B0502040504020204" pitchFamily="34" charset="0"/>
                <a:cs typeface="Noto Sans" panose="020B0502040504020204" pitchFamily="34" charset="0"/>
              </a:rPr>
            </a:br>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97699628-A3E7-8931-3F57-98A726385C83}"/>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9F70C67F-6397-2AD3-73F8-41757247931D}"/>
              </a:ext>
            </a:extLst>
          </p:cNvPr>
          <p:cNvSpPr>
            <a:spLocks noGrp="1"/>
          </p:cNvSpPr>
          <p:nvPr>
            <p:ph type="sldNum" sz="quarter" idx="12"/>
          </p:nvPr>
        </p:nvSpPr>
        <p:spPr/>
        <p:txBody>
          <a:bodyPr/>
          <a:lstStyle/>
          <a:p>
            <a:fld id="{856227C0-AD57-4F9B-BAE3-EEFB0D0EE427}" type="slidenum">
              <a:rPr lang="en-GB" smtClean="0"/>
              <a:t>17</a:t>
            </a:fld>
            <a:endParaRPr lang="en-GB"/>
          </a:p>
        </p:txBody>
      </p:sp>
      <p:sp>
        <p:nvSpPr>
          <p:cNvPr id="10" name="TextBox 9">
            <a:extLst>
              <a:ext uri="{FF2B5EF4-FFF2-40B4-BE49-F238E27FC236}">
                <a16:creationId xmlns:a16="http://schemas.microsoft.com/office/drawing/2014/main" id="{7C664D5F-89E6-F055-8206-F1A0CEC2474E}"/>
              </a:ext>
            </a:extLst>
          </p:cNvPr>
          <p:cNvSpPr txBox="1"/>
          <p:nvPr/>
        </p:nvSpPr>
        <p:spPr>
          <a:xfrm>
            <a:off x="675679" y="1062681"/>
            <a:ext cx="6453959" cy="5401479"/>
          </a:xfrm>
          <a:prstGeom prst="rect">
            <a:avLst/>
          </a:prstGeom>
          <a:noFill/>
        </p:spPr>
        <p:txBody>
          <a:bodyPr wrap="square">
            <a:spAutoFit/>
          </a:bodyPr>
          <a:lstStyle/>
          <a:p>
            <a:pPr marL="0" lvl="2">
              <a:spcBef>
                <a:spcPts val="600"/>
              </a:spcBef>
              <a:buClr>
                <a:schemeClr val="accent2"/>
              </a:buClr>
              <a:buSzPct val="70000"/>
              <a:defRPr/>
            </a:pPr>
            <a:r>
              <a:rPr lang="en-GB" sz="2000" b="1" dirty="0"/>
              <a:t>Chile — 2022 amendments to the Labour Code</a:t>
            </a:r>
          </a:p>
          <a:p>
            <a:pPr marL="342900" lvl="2" indent="-342900">
              <a:spcBef>
                <a:spcPts val="600"/>
              </a:spcBef>
              <a:buClr>
                <a:schemeClr val="accent2"/>
              </a:buClr>
              <a:buSzPct val="70000"/>
              <a:buFont typeface="Wingdings" panose="05000000000000000000" pitchFamily="2" charset="2"/>
              <a:buChar char="Ø"/>
              <a:defRPr/>
            </a:pPr>
            <a:r>
              <a:rPr lang="en-GB" sz="2000" dirty="0"/>
              <a:t>Workers including both dependent and independent platform workers are entitled to hourly fees</a:t>
            </a:r>
          </a:p>
          <a:p>
            <a:pPr marL="342900" lvl="2" indent="-342900">
              <a:spcBef>
                <a:spcPts val="600"/>
              </a:spcBef>
              <a:buClr>
                <a:schemeClr val="accent2"/>
              </a:buClr>
              <a:buSzPct val="70000"/>
              <a:buFont typeface="Wingdings" panose="05000000000000000000" pitchFamily="2" charset="2"/>
              <a:buChar char="Ø"/>
              <a:defRPr/>
            </a:pPr>
            <a:r>
              <a:rPr lang="en-GB" sz="2000" dirty="0"/>
              <a:t>No less than the proportion of the minimum monthly income determined by law </a:t>
            </a:r>
            <a:r>
              <a:rPr lang="en-GB" sz="2000" b="1" dirty="0"/>
              <a:t>increased by 20 percent to account for waiting time</a:t>
            </a:r>
            <a:r>
              <a:rPr lang="en-GB" sz="2000" dirty="0"/>
              <a:t>. The law also sets out specific methods for calculating fees</a:t>
            </a:r>
          </a:p>
          <a:p>
            <a:pPr marL="0" lvl="2">
              <a:spcBef>
                <a:spcPts val="600"/>
              </a:spcBef>
              <a:buClr>
                <a:schemeClr val="accent2"/>
              </a:buClr>
              <a:buSzPct val="70000"/>
              <a:defRPr/>
            </a:pPr>
            <a:r>
              <a:rPr lang="en-GB" sz="2000" b="1" dirty="0"/>
              <a:t>Italy — Law No. 128 of 2 November 2019</a:t>
            </a:r>
          </a:p>
          <a:p>
            <a:pPr marL="342900" lvl="2" indent="-342900">
              <a:spcBef>
                <a:spcPts val="600"/>
              </a:spcBef>
              <a:buClr>
                <a:schemeClr val="accent2"/>
              </a:buClr>
              <a:buSzPct val="70000"/>
              <a:buFont typeface="Wingdings" panose="05000000000000000000" pitchFamily="2" charset="2"/>
              <a:buChar char="Ø"/>
              <a:defRPr/>
            </a:pPr>
            <a:r>
              <a:rPr lang="en-GB" sz="2000" dirty="0"/>
              <a:t>Collective agreements can define remuneration for self-employed delivery platform workers</a:t>
            </a:r>
          </a:p>
          <a:p>
            <a:pPr marL="342900" lvl="2" indent="-342900">
              <a:spcBef>
                <a:spcPts val="600"/>
              </a:spcBef>
              <a:buClr>
                <a:schemeClr val="accent2"/>
              </a:buClr>
              <a:buSzPct val="70000"/>
              <a:buFont typeface="Wingdings" panose="05000000000000000000" pitchFamily="2" charset="2"/>
              <a:buChar char="Ø"/>
              <a:defRPr/>
            </a:pPr>
            <a:r>
              <a:rPr lang="en-GB" sz="2000" dirty="0"/>
              <a:t>Where no agreement, workers shall not receive an income below the minimum hourly rates established in national collective agreements in similar or equivalent sectors. </a:t>
            </a:r>
            <a:r>
              <a:rPr lang="en-GB" sz="2000" b="1" dirty="0"/>
              <a:t>Supplementary allowance of no less than 10 percent </a:t>
            </a:r>
            <a:r>
              <a:rPr lang="en-GB" sz="2000" dirty="0"/>
              <a:t>for work performed at night, on holidays, or in unfavourable conditions</a:t>
            </a:r>
          </a:p>
        </p:txBody>
      </p:sp>
      <p:pic>
        <p:nvPicPr>
          <p:cNvPr id="8" name="Graphic 7">
            <a:extLst>
              <a:ext uri="{FF2B5EF4-FFF2-40B4-BE49-F238E27FC236}">
                <a16:creationId xmlns:a16="http://schemas.microsoft.com/office/drawing/2014/main" id="{C3DB1A33-0050-A574-CD0B-8CE8CF34545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7392" y="1445497"/>
            <a:ext cx="5824608" cy="3967005"/>
          </a:xfrm>
          <a:prstGeom prst="rect">
            <a:avLst/>
          </a:prstGeom>
        </p:spPr>
      </p:pic>
    </p:spTree>
    <p:extLst>
      <p:ext uri="{BB962C8B-B14F-4D97-AF65-F5344CB8AC3E}">
        <p14:creationId xmlns:p14="http://schemas.microsoft.com/office/powerpoint/2010/main" val="16205789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A4B0F-54C4-D6CC-CB67-0B0478A978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199CE0-841E-B354-4A84-6A2531ACA3F5}"/>
              </a:ext>
            </a:extLst>
          </p:cNvPr>
          <p:cNvSpPr>
            <a:spLocks noGrp="1"/>
          </p:cNvSpPr>
          <p:nvPr>
            <p:ph type="title"/>
          </p:nvPr>
        </p:nvSpPr>
        <p:spPr>
          <a:xfrm>
            <a:off x="101600" y="402919"/>
            <a:ext cx="6604000" cy="634161"/>
          </a:xfrm>
          <a:solidFill>
            <a:schemeClr val="bg1"/>
          </a:solidFill>
        </p:spPr>
        <p:txBody>
          <a:bodyPr/>
          <a:lstStyle/>
          <a:p>
            <a:pPr algn="ctr"/>
            <a:r>
              <a:rPr lang="en-GB" sz="2000" dirty="0">
                <a:latin typeface="Noto Sans" panose="020B0502040504020204" pitchFamily="34" charset="0"/>
                <a:ea typeface="Noto Sans" panose="020B0502040504020204" pitchFamily="34" charset="0"/>
                <a:cs typeface="Noto Sans" panose="020B0502040504020204" pitchFamily="34" charset="0"/>
              </a:rPr>
              <a:t>Impact of the use of automated systems </a:t>
            </a:r>
            <a:br>
              <a:rPr lang="en-GB" sz="2000" dirty="0">
                <a:latin typeface="Noto Sans" panose="020B0502040504020204" pitchFamily="34" charset="0"/>
                <a:ea typeface="Noto Sans" panose="020B0502040504020204" pitchFamily="34" charset="0"/>
                <a:cs typeface="Noto Sans" panose="020B0502040504020204" pitchFamily="34" charset="0"/>
              </a:rPr>
            </a:br>
            <a:r>
              <a:rPr lang="en-GB" sz="2000" dirty="0">
                <a:latin typeface="Noto Sans" panose="020B0502040504020204" pitchFamily="34" charset="0"/>
                <a:ea typeface="Noto Sans" panose="020B0502040504020204" pitchFamily="34" charset="0"/>
                <a:cs typeface="Noto Sans" panose="020B0502040504020204" pitchFamily="34" charset="0"/>
              </a:rPr>
              <a:t>(Article 13) </a:t>
            </a:r>
          </a:p>
        </p:txBody>
      </p:sp>
      <p:sp>
        <p:nvSpPr>
          <p:cNvPr id="4" name="Date Placeholder 3">
            <a:extLst>
              <a:ext uri="{FF2B5EF4-FFF2-40B4-BE49-F238E27FC236}">
                <a16:creationId xmlns:a16="http://schemas.microsoft.com/office/drawing/2014/main" id="{D89F9719-5D9F-E2F8-2506-2D96C1C97ADC}"/>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0CA5BC86-6C8D-AA97-70CB-D9CD3F2C83CD}"/>
              </a:ext>
            </a:extLst>
          </p:cNvPr>
          <p:cNvSpPr>
            <a:spLocks noGrp="1"/>
          </p:cNvSpPr>
          <p:nvPr>
            <p:ph type="sldNum" sz="quarter" idx="12"/>
          </p:nvPr>
        </p:nvSpPr>
        <p:spPr/>
        <p:txBody>
          <a:bodyPr/>
          <a:lstStyle/>
          <a:p>
            <a:fld id="{856227C0-AD57-4F9B-BAE3-EEFB0D0EE427}" type="slidenum">
              <a:rPr lang="en-GB" smtClean="0"/>
              <a:t>18</a:t>
            </a:fld>
            <a:endParaRPr lang="en-GB"/>
          </a:p>
        </p:txBody>
      </p:sp>
      <p:sp>
        <p:nvSpPr>
          <p:cNvPr id="17" name="TextBox 16">
            <a:extLst>
              <a:ext uri="{FF2B5EF4-FFF2-40B4-BE49-F238E27FC236}">
                <a16:creationId xmlns:a16="http://schemas.microsoft.com/office/drawing/2014/main" id="{715A19D3-88A5-2C97-FF8C-CEF58C54E556}"/>
              </a:ext>
            </a:extLst>
          </p:cNvPr>
          <p:cNvSpPr txBox="1"/>
          <p:nvPr/>
        </p:nvSpPr>
        <p:spPr>
          <a:xfrm>
            <a:off x="220323" y="1073376"/>
            <a:ext cx="6366553" cy="4247317"/>
          </a:xfrm>
          <a:prstGeom prst="rect">
            <a:avLst/>
          </a:prstGeom>
          <a:noFill/>
        </p:spPr>
        <p:txBody>
          <a:bodyPr wrap="square" lIns="0" tIns="0" rIns="0" bIns="0" anchor="t">
            <a:spAutoFit/>
          </a:bodyPr>
          <a:lstStyle/>
          <a:p>
            <a:pPr marR="0" lvl="0" defTabSz="457200" eaLnBrk="1" fontAlgn="auto" latinLnBrk="0" hangingPunct="1">
              <a:spcBef>
                <a:spcPts val="0"/>
              </a:spcBef>
              <a:spcAft>
                <a:spcPts val="0"/>
              </a:spcAft>
              <a:buClrTx/>
              <a:buSzTx/>
              <a:tabLst/>
              <a:defRPr/>
            </a:pPr>
            <a:endParaRPr lang="en-GB" sz="1200" kern="0" dirty="0">
              <a:solidFill>
                <a:srgbClr val="230050"/>
              </a:solidFill>
              <a:latin typeface="Noto Sans" panose="020B0502040504020204" pitchFamily="34" charset="0"/>
              <a:ea typeface="Noto Sans" panose="020B0502040504020204" pitchFamily="34" charset="0"/>
              <a:cs typeface="Noto Sans" panose="020B0502040504020204" pitchFamily="34" charset="0"/>
            </a:endParaRPr>
          </a:p>
          <a:p>
            <a:pPr marL="0" lvl="2">
              <a:spcBef>
                <a:spcPts val="1200"/>
              </a:spcBef>
              <a:spcAft>
                <a:spcPts val="600"/>
              </a:spcAft>
              <a:buClr>
                <a:schemeClr val="accent2"/>
              </a:buClr>
              <a:buSzPct val="70000"/>
              <a:defRPr/>
            </a:pPr>
            <a:endParaRPr lang="en-GB" sz="1600" dirty="0">
              <a:latin typeface="Noto Sans" panose="020B0502040504020204" pitchFamily="34" charset="0"/>
              <a:ea typeface="Noto Sans" panose="020B0502040504020204" pitchFamily="34" charset="0"/>
              <a:cs typeface="Noto Sans" panose="020B0502040504020204" pitchFamily="34" charset="0"/>
            </a:endParaRPr>
          </a:p>
          <a:p>
            <a:pPr marL="0" lvl="2">
              <a:spcBef>
                <a:spcPts val="1200"/>
              </a:spcBef>
              <a:spcAft>
                <a:spcPts val="600"/>
              </a:spcAft>
              <a:buClr>
                <a:schemeClr val="accent2"/>
              </a:buClr>
              <a:buSzPct val="70000"/>
              <a:defRPr/>
            </a:pPr>
            <a:r>
              <a:rPr lang="en-GB" dirty="0">
                <a:latin typeface="Noto Sans" panose="020B0502040504020204" pitchFamily="34" charset="0"/>
                <a:ea typeface="Noto Sans" panose="020B0502040504020204" pitchFamily="34" charset="0"/>
                <a:cs typeface="Noto Sans" panose="020B0502040504020204" pitchFamily="34" charset="0"/>
              </a:rPr>
              <a:t>Each Member shall require digital labour platforms to </a:t>
            </a:r>
            <a:r>
              <a:rPr lang="en-GB" b="1" dirty="0">
                <a:latin typeface="Noto Sans" panose="020B0502040504020204" pitchFamily="34" charset="0"/>
                <a:ea typeface="Noto Sans" panose="020B0502040504020204" pitchFamily="34" charset="0"/>
                <a:cs typeface="Noto Sans" panose="020B0502040504020204" pitchFamily="34" charset="0"/>
              </a:rPr>
              <a:t>inform digital platform workers  </a:t>
            </a:r>
            <a:r>
              <a:rPr lang="en-GB" i="1" dirty="0">
                <a:latin typeface="Noto Sans" panose="020B0502040504020204" pitchFamily="34" charset="0"/>
                <a:ea typeface="Noto Sans" panose="020B0502040504020204" pitchFamily="34" charset="0"/>
                <a:cs typeface="Noto Sans" panose="020B0502040504020204" pitchFamily="34" charset="0"/>
              </a:rPr>
              <a:t>[and representatives], </a:t>
            </a:r>
            <a:r>
              <a:rPr lang="en-GB" dirty="0">
                <a:latin typeface="Noto Sans" panose="020B0502040504020204" pitchFamily="34" charset="0"/>
                <a:ea typeface="Noto Sans" panose="020B0502040504020204" pitchFamily="34" charset="0"/>
                <a:cs typeface="Noto Sans" panose="020B0502040504020204" pitchFamily="34" charset="0"/>
              </a:rPr>
              <a:t>before their employment or engagement about:</a:t>
            </a:r>
          </a:p>
          <a:p>
            <a:pPr marL="457200" lvl="2" indent="-457200" defTabSz="452438">
              <a:spcBef>
                <a:spcPts val="1200"/>
              </a:spcBef>
              <a:spcAft>
                <a:spcPts val="600"/>
              </a:spcAft>
              <a:buClr>
                <a:schemeClr val="tx2"/>
              </a:buClr>
              <a:buSzPct val="100000"/>
              <a:buFont typeface="+mj-lt"/>
              <a:buAutoNum type="alphaLcPeriod"/>
              <a:defRPr/>
            </a:pPr>
            <a:r>
              <a:rPr lang="en-GB" dirty="0">
                <a:latin typeface="Noto Sans" panose="020B0502040504020204" pitchFamily="34" charset="0"/>
                <a:ea typeface="Noto Sans" panose="020B0502040504020204" pitchFamily="34" charset="0"/>
                <a:cs typeface="Noto Sans" panose="020B0502040504020204" pitchFamily="34" charset="0"/>
              </a:rPr>
              <a:t>the use of automated systems, based on algorithms or on similar methods, to </a:t>
            </a:r>
            <a:r>
              <a:rPr lang="en-GB" b="1" dirty="0">
                <a:latin typeface="Noto Sans" panose="020B0502040504020204" pitchFamily="34" charset="0"/>
                <a:ea typeface="Noto Sans" panose="020B0502040504020204" pitchFamily="34" charset="0"/>
                <a:cs typeface="Noto Sans" panose="020B0502040504020204" pitchFamily="34" charset="0"/>
              </a:rPr>
              <a:t>monitor or evaluate work, or to generate decisions relating to work</a:t>
            </a:r>
            <a:r>
              <a:rPr lang="en-GB" dirty="0">
                <a:latin typeface="Noto Sans" panose="020B0502040504020204" pitchFamily="34" charset="0"/>
                <a:ea typeface="Noto Sans" panose="020B0502040504020204" pitchFamily="34" charset="0"/>
                <a:cs typeface="Noto Sans" panose="020B0502040504020204" pitchFamily="34" charset="0"/>
              </a:rPr>
              <a:t>;</a:t>
            </a:r>
          </a:p>
          <a:p>
            <a:pPr marL="457200" lvl="2" indent="-457200" defTabSz="452438">
              <a:spcBef>
                <a:spcPts val="1200"/>
              </a:spcBef>
              <a:spcAft>
                <a:spcPts val="600"/>
              </a:spcAft>
              <a:buClr>
                <a:schemeClr val="tx2"/>
              </a:buClr>
              <a:buSzPct val="100000"/>
              <a:buFont typeface="+mj-lt"/>
              <a:buAutoNum type="alphaLcPeriod"/>
              <a:defRPr/>
            </a:pPr>
            <a:r>
              <a:rPr lang="en-GB" dirty="0">
                <a:latin typeface="Noto Sans" panose="020B0502040504020204" pitchFamily="34" charset="0"/>
                <a:ea typeface="Noto Sans" panose="020B0502040504020204" pitchFamily="34" charset="0"/>
                <a:cs typeface="Noto Sans" panose="020B0502040504020204" pitchFamily="34" charset="0"/>
              </a:rPr>
              <a:t>(b) the extent to which the use of such automated systems </a:t>
            </a:r>
            <a:r>
              <a:rPr lang="en-GB" b="1" dirty="0">
                <a:latin typeface="Noto Sans" panose="020B0502040504020204" pitchFamily="34" charset="0"/>
                <a:ea typeface="Noto Sans" panose="020B0502040504020204" pitchFamily="34" charset="0"/>
                <a:cs typeface="Noto Sans" panose="020B0502040504020204" pitchFamily="34" charset="0"/>
              </a:rPr>
              <a:t>has an impact on the working conditions of digital platform workers or their access to work.</a:t>
            </a:r>
          </a:p>
          <a:p>
            <a:pPr marL="0" lvl="2" defTabSz="452438">
              <a:spcBef>
                <a:spcPts val="1200"/>
              </a:spcBef>
              <a:spcAft>
                <a:spcPts val="600"/>
              </a:spcAft>
              <a:buClr>
                <a:schemeClr val="tx2"/>
              </a:buClr>
              <a:buSzPct val="100000"/>
              <a:defRPr/>
            </a:pPr>
            <a:endParaRPr lang="en-GB" sz="1600"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5" name="Graphic 4">
            <a:extLst>
              <a:ext uri="{FF2B5EF4-FFF2-40B4-BE49-F238E27FC236}">
                <a16:creationId xmlns:a16="http://schemas.microsoft.com/office/drawing/2014/main" id="{069EFD2F-37CA-D9D9-09F8-30CB27789A68}"/>
              </a:ext>
            </a:extLst>
          </p:cNvPr>
          <p:cNvPicPr>
            <a:picLocks noChangeAspect="1"/>
          </p:cNvPicPr>
          <p:nvPr/>
        </p:nvPicPr>
        <p:blipFill rotWithShape="1">
          <a:blip>
            <a:extLst>
              <a:ext uri="{96DAC541-7B7A-43D3-8B79-37D633B846F1}">
                <asvg:svgBlip xmlns:asvg="http://schemas.microsoft.com/office/drawing/2016/SVG/main" r:embed="rId3"/>
              </a:ext>
            </a:extLst>
          </a:blip>
          <a:srcRect l="25723" t="-8399" r="19791" b="8399"/>
          <a:stretch>
            <a:fillRect/>
          </a:stretch>
        </p:blipFill>
        <p:spPr>
          <a:xfrm>
            <a:off x="6705600" y="-614880"/>
            <a:ext cx="5486400" cy="7485330"/>
          </a:xfrm>
          <a:prstGeom prst="rect">
            <a:avLst/>
          </a:prstGeom>
        </p:spPr>
      </p:pic>
    </p:spTree>
    <p:extLst>
      <p:ext uri="{BB962C8B-B14F-4D97-AF65-F5344CB8AC3E}">
        <p14:creationId xmlns:p14="http://schemas.microsoft.com/office/powerpoint/2010/main" val="9228655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86842EB-CC5F-A26E-F8C2-99EF75A8E0FC}"/>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8BC3F665-8A1C-530E-F55D-CBBEB09DD9DA}"/>
              </a:ext>
            </a:extLst>
          </p:cNvPr>
          <p:cNvSpPr>
            <a:spLocks noGrp="1"/>
          </p:cNvSpPr>
          <p:nvPr>
            <p:ph type="sldNum" sz="quarter" idx="12"/>
          </p:nvPr>
        </p:nvSpPr>
        <p:spPr/>
        <p:txBody>
          <a:bodyPr/>
          <a:lstStyle/>
          <a:p>
            <a:fld id="{856227C0-AD57-4F9B-BAE3-EEFB0D0EE427}" type="slidenum">
              <a:rPr lang="en-GB" smtClean="0"/>
              <a:t>19</a:t>
            </a:fld>
            <a:endParaRPr lang="en-GB"/>
          </a:p>
        </p:txBody>
      </p:sp>
      <p:sp>
        <p:nvSpPr>
          <p:cNvPr id="3" name="TextBox 2">
            <a:extLst>
              <a:ext uri="{FF2B5EF4-FFF2-40B4-BE49-F238E27FC236}">
                <a16:creationId xmlns:a16="http://schemas.microsoft.com/office/drawing/2014/main" id="{AF874FC8-F895-01F4-37E3-308CBF3CF4CF}"/>
              </a:ext>
            </a:extLst>
          </p:cNvPr>
          <p:cNvSpPr txBox="1"/>
          <p:nvPr/>
        </p:nvSpPr>
        <p:spPr>
          <a:xfrm>
            <a:off x="5103340" y="1185961"/>
            <a:ext cx="6882714" cy="4739759"/>
          </a:xfrm>
          <a:prstGeom prst="rect">
            <a:avLst/>
          </a:prstGeom>
          <a:noFill/>
        </p:spPr>
        <p:txBody>
          <a:bodyPr wrap="square">
            <a:spAutoFit/>
          </a:bodyPr>
          <a:lstStyle/>
          <a:p>
            <a:r>
              <a:rPr lang="en-GB" sz="2400" b="1" dirty="0">
                <a:solidFill>
                  <a:srgbClr val="1E2DBE"/>
                </a:solidFill>
                <a:latin typeface="Noto Sans" panose="020B0502040504020204" pitchFamily="34" charset="0"/>
                <a:ea typeface="Noto Sans" panose="020B0502040504020204" pitchFamily="34" charset="0"/>
                <a:cs typeface="Noto Sans" panose="020B0502040504020204" pitchFamily="34" charset="0"/>
              </a:rPr>
              <a:t>Ontario Canada, Digital Platform Workers Rights Act 2022</a:t>
            </a:r>
          </a:p>
          <a:p>
            <a:pPr rtl="0"/>
            <a:endParaRPr lang="en-GB" dirty="0">
              <a:latin typeface="Noto Sans" panose="020B0502040504020204" pitchFamily="34" charset="0"/>
              <a:ea typeface="Noto Sans" panose="020B0502040504020204" pitchFamily="34" charset="0"/>
              <a:cs typeface="Noto Sans" panose="020B0502040504020204" pitchFamily="34" charset="0"/>
            </a:endParaRPr>
          </a:p>
          <a:p>
            <a:pPr rtl="0"/>
            <a:r>
              <a:rPr lang="en-GB" dirty="0">
                <a:latin typeface="Noto Sans" panose="020B0502040504020204" pitchFamily="34" charset="0"/>
                <a:ea typeface="Noto Sans" panose="020B0502040504020204" pitchFamily="34" charset="0"/>
                <a:cs typeface="Noto Sans" panose="020B0502040504020204" pitchFamily="34" charset="0"/>
              </a:rPr>
              <a:t>Contains </a:t>
            </a:r>
            <a:r>
              <a:rPr lang="en-GB" b="1" dirty="0">
                <a:latin typeface="Noto Sans" panose="020B0502040504020204" pitchFamily="34" charset="0"/>
                <a:ea typeface="Noto Sans" panose="020B0502040504020204" pitchFamily="34" charset="0"/>
                <a:cs typeface="Noto Sans" panose="020B0502040504020204" pitchFamily="34" charset="0"/>
              </a:rPr>
              <a:t>contract transparency provisions</a:t>
            </a:r>
            <a:r>
              <a:rPr lang="en-GB" dirty="0">
                <a:latin typeface="Noto Sans" panose="020B0502040504020204" pitchFamily="34" charset="0"/>
                <a:ea typeface="Noto Sans" panose="020B0502040504020204" pitchFamily="34" charset="0"/>
                <a:cs typeface="Noto Sans" panose="020B0502040504020204" pitchFamily="34" charset="0"/>
              </a:rPr>
              <a:t> </a:t>
            </a:r>
          </a:p>
          <a:p>
            <a:pPr rtl="0"/>
            <a:endParaRPr lang="en-GB" dirty="0">
              <a:latin typeface="Noto Sans" panose="020B0502040504020204" pitchFamily="34" charset="0"/>
              <a:ea typeface="Noto Sans" panose="020B0502040504020204" pitchFamily="34" charset="0"/>
              <a:cs typeface="Noto Sans" panose="020B0502040504020204" pitchFamily="34" charset="0"/>
            </a:endParaRPr>
          </a:p>
          <a:p>
            <a:pPr rtl="0"/>
            <a:r>
              <a:rPr lang="en-GB" sz="2000" dirty="0">
                <a:latin typeface="Noto Sans" panose="020B0502040504020204" pitchFamily="34" charset="0"/>
                <a:ea typeface="Noto Sans" panose="020B0502040504020204" pitchFamily="34" charset="0"/>
                <a:cs typeface="Noto Sans" panose="020B0502040504020204" pitchFamily="34" charset="0"/>
              </a:rPr>
              <a:t>Within </a:t>
            </a:r>
            <a:r>
              <a:rPr lang="en-GB" sz="2000" b="1" dirty="0">
                <a:latin typeface="Noto Sans" panose="020B0502040504020204" pitchFamily="34" charset="0"/>
                <a:ea typeface="Noto Sans" panose="020B0502040504020204" pitchFamily="34" charset="0"/>
                <a:cs typeface="Noto Sans" panose="020B0502040504020204" pitchFamily="34" charset="0"/>
              </a:rPr>
              <a:t>24 hours</a:t>
            </a:r>
            <a:r>
              <a:rPr lang="en-GB" sz="2000" dirty="0">
                <a:latin typeface="Noto Sans" panose="020B0502040504020204" pitchFamily="34" charset="0"/>
                <a:ea typeface="Noto Sans" panose="020B0502040504020204" pitchFamily="34" charset="0"/>
                <a:cs typeface="Noto Sans" panose="020B0502040504020204" pitchFamily="34" charset="0"/>
              </a:rPr>
              <a:t> of being given access to a platform, a worker must receive information on: </a:t>
            </a:r>
          </a:p>
          <a:p>
            <a:pPr marL="285750" indent="-285750" rtl="0">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how pay is calculated</a:t>
            </a:r>
          </a:p>
          <a:p>
            <a:pPr marL="285750" indent="-285750" rtl="0">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whether tips are collected</a:t>
            </a:r>
          </a:p>
          <a:p>
            <a:pPr marL="285750" indent="-285750" rtl="0">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the pay period</a:t>
            </a:r>
          </a:p>
          <a:p>
            <a:pPr marL="285750" indent="-285750" rtl="0">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factors used to determine whether work is offered to a worker</a:t>
            </a:r>
          </a:p>
          <a:p>
            <a:pPr marL="285750" indent="-285750" rtl="0">
              <a:buFont typeface="Wingdings" panose="05000000000000000000" pitchFamily="2" charset="2"/>
              <a:buChar char="Ø"/>
            </a:pPr>
            <a:r>
              <a:rPr lang="en-GB" sz="2000" dirty="0">
                <a:latin typeface="Noto Sans" panose="020B0502040504020204" pitchFamily="34" charset="0"/>
                <a:ea typeface="Noto Sans" panose="020B0502040504020204" pitchFamily="34" charset="0"/>
                <a:cs typeface="Noto Sans" panose="020B0502040504020204" pitchFamily="34" charset="0"/>
              </a:rPr>
              <a:t>whether the platform uses a performance rating system, and whether there are consequences based on it, with a </a:t>
            </a:r>
            <a:r>
              <a:rPr lang="en-GB" sz="2000" b="1" dirty="0">
                <a:latin typeface="Noto Sans" panose="020B0502040504020204" pitchFamily="34" charset="0"/>
                <a:ea typeface="Noto Sans" panose="020B0502040504020204" pitchFamily="34" charset="0"/>
                <a:cs typeface="Noto Sans" panose="020B0502040504020204" pitchFamily="34" charset="0"/>
              </a:rPr>
              <a:t>description of those consequences</a:t>
            </a:r>
            <a:endParaRPr lang="en-GB" sz="2000" dirty="0">
              <a:latin typeface="Noto Sans" panose="020B0502040504020204" pitchFamily="34" charset="0"/>
              <a:ea typeface="Noto Sans" panose="020B0502040504020204" pitchFamily="34" charset="0"/>
              <a:cs typeface="Noto Sans" panose="020B0502040504020204" pitchFamily="34" charset="0"/>
            </a:endParaRPr>
          </a:p>
        </p:txBody>
      </p:sp>
      <p:sp>
        <p:nvSpPr>
          <p:cNvPr id="9" name="TextBox 8">
            <a:extLst>
              <a:ext uri="{FF2B5EF4-FFF2-40B4-BE49-F238E27FC236}">
                <a16:creationId xmlns:a16="http://schemas.microsoft.com/office/drawing/2014/main" id="{8724540B-2D88-5B45-BF8E-C71C71B8CA44}"/>
              </a:ext>
            </a:extLst>
          </p:cNvPr>
          <p:cNvSpPr txBox="1"/>
          <p:nvPr/>
        </p:nvSpPr>
        <p:spPr>
          <a:xfrm>
            <a:off x="490538" y="432001"/>
            <a:ext cx="3747830" cy="581254"/>
          </a:xfrm>
          <a:prstGeom prst="rect">
            <a:avLst/>
          </a:prstGeom>
          <a:solidFill>
            <a:schemeClr val="bg1"/>
          </a:solidFill>
        </p:spPr>
        <p:txBody>
          <a:bodyPr wrap="square">
            <a:spAutoFit/>
          </a:bodyPr>
          <a:lstStyle/>
          <a:p>
            <a:r>
              <a:rPr kumimoji="0" lang="en-GB" sz="3200" b="1" i="0" u="none" strike="noStrike" kern="1200" cap="none" spc="0" normalizeH="0" baseline="0" noProof="0" dirty="0">
                <a:ln>
                  <a:noFill/>
                </a:ln>
                <a:solidFill>
                  <a:srgbClr val="1E2DBE"/>
                </a:solidFill>
                <a:effectLst/>
                <a:uLnTx/>
                <a:uFillTx/>
                <a:latin typeface="Noto Sans" panose="020B0502040504020204" pitchFamily="34" charset="0"/>
                <a:ea typeface="Noto Sans" panose="020B0502040504020204" pitchFamily="34" charset="0"/>
                <a:cs typeface="Noto Sans" panose="020B0502040504020204" pitchFamily="34" charset="0"/>
              </a:rPr>
              <a:t>Example</a:t>
            </a:r>
            <a:endParaRPr lang="en-GB" sz="2400" dirty="0"/>
          </a:p>
        </p:txBody>
      </p:sp>
      <p:pic>
        <p:nvPicPr>
          <p:cNvPr id="7" name="Picture 6">
            <a:extLst>
              <a:ext uri="{FF2B5EF4-FFF2-40B4-BE49-F238E27FC236}">
                <a16:creationId xmlns:a16="http://schemas.microsoft.com/office/drawing/2014/main" id="{9205CF1C-6727-F07F-F0E4-C97987E815A7}"/>
              </a:ext>
            </a:extLst>
          </p:cNvPr>
          <p:cNvPicPr>
            <a:picLocks noChangeAspect="1"/>
          </p:cNvPicPr>
          <p:nvPr/>
        </p:nvPicPr>
        <p:blipFill>
          <a:blip r:embed="rId3"/>
          <a:stretch>
            <a:fillRect/>
          </a:stretch>
        </p:blipFill>
        <p:spPr>
          <a:xfrm>
            <a:off x="490538" y="1185961"/>
            <a:ext cx="4266813" cy="5485901"/>
          </a:xfrm>
          <a:prstGeom prst="rect">
            <a:avLst/>
          </a:prstGeom>
        </p:spPr>
      </p:pic>
    </p:spTree>
    <p:extLst>
      <p:ext uri="{BB962C8B-B14F-4D97-AF65-F5344CB8AC3E}">
        <p14:creationId xmlns:p14="http://schemas.microsoft.com/office/powerpoint/2010/main" val="25129277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91FFE-DFE3-B97C-0676-DE593093BD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898509-5B0E-23FF-AA7E-E591DB7B7B64}"/>
              </a:ext>
            </a:extLst>
          </p:cNvPr>
          <p:cNvSpPr>
            <a:spLocks noGrp="1"/>
          </p:cNvSpPr>
          <p:nvPr>
            <p:ph type="title"/>
          </p:nvPr>
        </p:nvSpPr>
        <p:spPr>
          <a:xfrm>
            <a:off x="101600" y="402919"/>
            <a:ext cx="6604000" cy="634161"/>
          </a:xfrm>
          <a:solidFill>
            <a:schemeClr val="bg1"/>
          </a:solidFill>
        </p:spPr>
        <p:txBody>
          <a:bodyPr/>
          <a:lstStyle/>
          <a:p>
            <a:pPr algn="ctr"/>
            <a:r>
              <a:rPr lang="en-GB" sz="2000" dirty="0">
                <a:latin typeface="Noto Sans" panose="020B0502040504020204" pitchFamily="34" charset="0"/>
                <a:ea typeface="Noto Sans" panose="020B0502040504020204" pitchFamily="34" charset="0"/>
                <a:cs typeface="Noto Sans" panose="020B0502040504020204" pitchFamily="34" charset="0"/>
              </a:rPr>
              <a:t>Impact of the use of automated systems </a:t>
            </a:r>
            <a:br>
              <a:rPr lang="en-GB" sz="2000" dirty="0">
                <a:latin typeface="Noto Sans" panose="020B0502040504020204" pitchFamily="34" charset="0"/>
                <a:ea typeface="Noto Sans" panose="020B0502040504020204" pitchFamily="34" charset="0"/>
                <a:cs typeface="Noto Sans" panose="020B0502040504020204" pitchFamily="34" charset="0"/>
              </a:rPr>
            </a:br>
            <a:r>
              <a:rPr lang="en-GB" sz="2000" dirty="0">
                <a:latin typeface="Noto Sans" panose="020B0502040504020204" pitchFamily="34" charset="0"/>
                <a:ea typeface="Noto Sans" panose="020B0502040504020204" pitchFamily="34" charset="0"/>
                <a:cs typeface="Noto Sans" panose="020B0502040504020204" pitchFamily="34" charset="0"/>
              </a:rPr>
              <a:t>(Article 14) </a:t>
            </a:r>
          </a:p>
        </p:txBody>
      </p:sp>
      <p:sp>
        <p:nvSpPr>
          <p:cNvPr id="4" name="Date Placeholder 3">
            <a:extLst>
              <a:ext uri="{FF2B5EF4-FFF2-40B4-BE49-F238E27FC236}">
                <a16:creationId xmlns:a16="http://schemas.microsoft.com/office/drawing/2014/main" id="{80E02E4C-8049-200F-208B-5B9BAF8A172A}"/>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C84E6D15-96BA-9A0F-6111-FCED56C929E5}"/>
              </a:ext>
            </a:extLst>
          </p:cNvPr>
          <p:cNvSpPr>
            <a:spLocks noGrp="1"/>
          </p:cNvSpPr>
          <p:nvPr>
            <p:ph type="sldNum" sz="quarter" idx="12"/>
          </p:nvPr>
        </p:nvSpPr>
        <p:spPr/>
        <p:txBody>
          <a:bodyPr/>
          <a:lstStyle/>
          <a:p>
            <a:fld id="{856227C0-AD57-4F9B-BAE3-EEFB0D0EE427}" type="slidenum">
              <a:rPr lang="en-GB" smtClean="0"/>
              <a:t>20</a:t>
            </a:fld>
            <a:endParaRPr lang="en-GB"/>
          </a:p>
        </p:txBody>
      </p:sp>
      <p:sp>
        <p:nvSpPr>
          <p:cNvPr id="17" name="TextBox 16">
            <a:extLst>
              <a:ext uri="{FF2B5EF4-FFF2-40B4-BE49-F238E27FC236}">
                <a16:creationId xmlns:a16="http://schemas.microsoft.com/office/drawing/2014/main" id="{720B2A2D-0DA1-C11F-6BCC-DDF7556AC891}"/>
              </a:ext>
            </a:extLst>
          </p:cNvPr>
          <p:cNvSpPr txBox="1"/>
          <p:nvPr/>
        </p:nvSpPr>
        <p:spPr>
          <a:xfrm>
            <a:off x="525124" y="1037080"/>
            <a:ext cx="5756953" cy="5740033"/>
          </a:xfrm>
          <a:prstGeom prst="rect">
            <a:avLst/>
          </a:prstGeom>
          <a:noFill/>
        </p:spPr>
        <p:txBody>
          <a:bodyPr wrap="square" lIns="0" tIns="0" rIns="0" bIns="0" anchor="t">
            <a:spAutoFit/>
          </a:bodyPr>
          <a:lstStyle/>
          <a:p>
            <a:pPr marL="0" lvl="2" defTabSz="452438">
              <a:spcBef>
                <a:spcPts val="1200"/>
              </a:spcBef>
              <a:spcAft>
                <a:spcPts val="600"/>
              </a:spcAft>
              <a:buClr>
                <a:schemeClr val="tx2"/>
              </a:buClr>
              <a:buSzPct val="100000"/>
              <a:defRPr/>
            </a:pPr>
            <a:endParaRPr lang="en-GB" sz="1200" kern="0" dirty="0">
              <a:solidFill>
                <a:srgbClr val="230050"/>
              </a:solidFill>
              <a:latin typeface="Noto Sans" panose="020B0502040504020204" pitchFamily="34" charset="0"/>
              <a:ea typeface="Noto Sans" panose="020B0502040504020204" pitchFamily="34" charset="0"/>
              <a:cs typeface="Noto Sans" panose="020B0502040504020204" pitchFamily="34" charset="0"/>
            </a:endParaRPr>
          </a:p>
          <a:p>
            <a:pPr marL="0" lvl="2" defTabSz="452438">
              <a:spcBef>
                <a:spcPts val="1200"/>
              </a:spcBef>
              <a:spcAft>
                <a:spcPts val="600"/>
              </a:spcAft>
              <a:buClr>
                <a:schemeClr val="tx2"/>
              </a:buClr>
              <a:buSzPct val="100000"/>
              <a:defRPr/>
            </a:pPr>
            <a:r>
              <a:rPr lang="en-GB" sz="2800" dirty="0">
                <a:latin typeface="Noto Sans" panose="020B0502040504020204" pitchFamily="34" charset="0"/>
                <a:ea typeface="Noto Sans" panose="020B0502040504020204" pitchFamily="34" charset="0"/>
                <a:cs typeface="Noto Sans" panose="020B0502040504020204" pitchFamily="34" charset="0"/>
              </a:rPr>
              <a:t>Each Member shall take appropriate measures to ensure </a:t>
            </a:r>
            <a:r>
              <a:rPr lang="en-GB" sz="2800" b="1" dirty="0">
                <a:latin typeface="Noto Sans" panose="020B0502040504020204" pitchFamily="34" charset="0"/>
                <a:ea typeface="Noto Sans" panose="020B0502040504020204" pitchFamily="34" charset="0"/>
                <a:cs typeface="Noto Sans" panose="020B0502040504020204" pitchFamily="34" charset="0"/>
              </a:rPr>
              <a:t>responsible use </a:t>
            </a:r>
            <a:r>
              <a:rPr lang="en-GB" sz="2800" dirty="0">
                <a:latin typeface="Noto Sans" panose="020B0502040504020204" pitchFamily="34" charset="0"/>
                <a:ea typeface="Noto Sans" panose="020B0502040504020204" pitchFamily="34" charset="0"/>
                <a:cs typeface="Noto Sans" panose="020B0502040504020204" pitchFamily="34" charset="0"/>
              </a:rPr>
              <a:t>of automated systems by digital labour platforms as defined in Article 1(a), as consistent with Member States’ obligations to </a:t>
            </a:r>
            <a:r>
              <a:rPr lang="en-GB" sz="2800" b="1" dirty="0">
                <a:latin typeface="Noto Sans" panose="020B0502040504020204" pitchFamily="34" charset="0"/>
                <a:ea typeface="Noto Sans" panose="020B0502040504020204" pitchFamily="34" charset="0"/>
                <a:cs typeface="Noto Sans" panose="020B0502040504020204" pitchFamily="34" charset="0"/>
              </a:rPr>
              <a:t>respect, promote and realize the fundamental principles and rights at work</a:t>
            </a:r>
            <a:r>
              <a:rPr lang="en-GB" sz="2800" dirty="0">
                <a:latin typeface="Noto Sans" panose="020B0502040504020204" pitchFamily="34" charset="0"/>
                <a:ea typeface="Noto Sans" panose="020B0502040504020204" pitchFamily="34" charset="0"/>
                <a:cs typeface="Noto Sans" panose="020B0502040504020204" pitchFamily="34" charset="0"/>
              </a:rPr>
              <a:t>. </a:t>
            </a:r>
          </a:p>
          <a:p>
            <a:pPr marL="0" lvl="2" defTabSz="452438">
              <a:spcBef>
                <a:spcPts val="1200"/>
              </a:spcBef>
              <a:spcAft>
                <a:spcPts val="600"/>
              </a:spcAft>
              <a:buClr>
                <a:schemeClr val="tx2"/>
              </a:buClr>
              <a:buSzPct val="100000"/>
              <a:defRPr/>
            </a:pPr>
            <a:endParaRPr lang="en-GB" sz="2000" b="1" dirty="0">
              <a:latin typeface="Noto Sans" panose="020B0502040504020204" pitchFamily="34" charset="0"/>
              <a:ea typeface="Noto Sans" panose="020B0502040504020204" pitchFamily="34" charset="0"/>
              <a:cs typeface="Noto Sans" panose="020B0502040504020204" pitchFamily="34" charset="0"/>
            </a:endParaRPr>
          </a:p>
          <a:p>
            <a:pPr marL="0" lvl="2" defTabSz="452438">
              <a:spcBef>
                <a:spcPts val="1200"/>
              </a:spcBef>
              <a:spcAft>
                <a:spcPts val="600"/>
              </a:spcAft>
              <a:buClr>
                <a:schemeClr val="tx2"/>
              </a:buClr>
              <a:buSzPct val="100000"/>
              <a:defRPr/>
            </a:pPr>
            <a:endParaRPr lang="en-GB" sz="1600"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5" name="Graphic 4">
            <a:extLst>
              <a:ext uri="{FF2B5EF4-FFF2-40B4-BE49-F238E27FC236}">
                <a16:creationId xmlns:a16="http://schemas.microsoft.com/office/drawing/2014/main" id="{53FCB11D-28EA-51C1-365F-A5BBCDB6162B}"/>
              </a:ext>
            </a:extLst>
          </p:cNvPr>
          <p:cNvPicPr>
            <a:picLocks noChangeAspect="1"/>
          </p:cNvPicPr>
          <p:nvPr/>
        </p:nvPicPr>
        <p:blipFill rotWithShape="1">
          <a:blip>
            <a:extLst>
              <a:ext uri="{96DAC541-7B7A-43D3-8B79-37D633B846F1}">
                <asvg:svgBlip xmlns:asvg="http://schemas.microsoft.com/office/drawing/2016/SVG/main" r:embed="rId3"/>
              </a:ext>
            </a:extLst>
          </a:blip>
          <a:srcRect l="25723" t="-8399" r="19791" b="8399"/>
          <a:stretch>
            <a:fillRect/>
          </a:stretch>
        </p:blipFill>
        <p:spPr>
          <a:xfrm>
            <a:off x="6705600" y="-614880"/>
            <a:ext cx="5486400" cy="7485330"/>
          </a:xfrm>
          <a:prstGeom prst="rect">
            <a:avLst/>
          </a:prstGeom>
        </p:spPr>
      </p:pic>
    </p:spTree>
    <p:extLst>
      <p:ext uri="{BB962C8B-B14F-4D97-AF65-F5344CB8AC3E}">
        <p14:creationId xmlns:p14="http://schemas.microsoft.com/office/powerpoint/2010/main" val="7411786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E7CABB-221B-5100-66F2-9FA3D101E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DD88E-E4F9-32C7-54C4-E27F94909594}"/>
              </a:ext>
            </a:extLst>
          </p:cNvPr>
          <p:cNvSpPr>
            <a:spLocks noGrp="1"/>
          </p:cNvSpPr>
          <p:nvPr>
            <p:ph type="title"/>
          </p:nvPr>
        </p:nvSpPr>
        <p:spPr>
          <a:xfrm>
            <a:off x="101599" y="432000"/>
            <a:ext cx="6604000" cy="634161"/>
          </a:xfrm>
          <a:solidFill>
            <a:schemeClr val="bg1"/>
          </a:solidFill>
        </p:spPr>
        <p:txBody>
          <a:bodyPr/>
          <a:lstStyle/>
          <a:p>
            <a:pPr algn="ctr"/>
            <a:r>
              <a:rPr lang="en-GB" sz="2000" dirty="0">
                <a:latin typeface="Noto Sans" panose="020B0502040504020204" pitchFamily="34" charset="0"/>
                <a:ea typeface="Noto Sans" panose="020B0502040504020204" pitchFamily="34" charset="0"/>
                <a:cs typeface="Noto Sans" panose="020B0502040504020204" pitchFamily="34" charset="0"/>
              </a:rPr>
              <a:t>References in legislation – discrimination by automated systems</a:t>
            </a:r>
          </a:p>
        </p:txBody>
      </p:sp>
      <p:sp>
        <p:nvSpPr>
          <p:cNvPr id="4" name="Date Placeholder 3">
            <a:extLst>
              <a:ext uri="{FF2B5EF4-FFF2-40B4-BE49-F238E27FC236}">
                <a16:creationId xmlns:a16="http://schemas.microsoft.com/office/drawing/2014/main" id="{6834A636-47B6-7AFB-7583-AE37484119A2}"/>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5BD1EE7E-480E-BA2D-577C-C7124491B662}"/>
              </a:ext>
            </a:extLst>
          </p:cNvPr>
          <p:cNvSpPr>
            <a:spLocks noGrp="1"/>
          </p:cNvSpPr>
          <p:nvPr>
            <p:ph type="sldNum" sz="quarter" idx="12"/>
          </p:nvPr>
        </p:nvSpPr>
        <p:spPr/>
        <p:txBody>
          <a:bodyPr/>
          <a:lstStyle/>
          <a:p>
            <a:fld id="{856227C0-AD57-4F9B-BAE3-EEFB0D0EE427}" type="slidenum">
              <a:rPr lang="en-GB" smtClean="0"/>
              <a:t>21</a:t>
            </a:fld>
            <a:endParaRPr lang="en-GB"/>
          </a:p>
        </p:txBody>
      </p:sp>
      <p:sp>
        <p:nvSpPr>
          <p:cNvPr id="17" name="TextBox 16">
            <a:extLst>
              <a:ext uri="{FF2B5EF4-FFF2-40B4-BE49-F238E27FC236}">
                <a16:creationId xmlns:a16="http://schemas.microsoft.com/office/drawing/2014/main" id="{C9C9F433-9BBB-8059-CBEB-ED1ACB4070D0}"/>
              </a:ext>
            </a:extLst>
          </p:cNvPr>
          <p:cNvSpPr txBox="1"/>
          <p:nvPr/>
        </p:nvSpPr>
        <p:spPr>
          <a:xfrm>
            <a:off x="434335" y="1306039"/>
            <a:ext cx="6271264" cy="4370427"/>
          </a:xfrm>
          <a:prstGeom prst="rect">
            <a:avLst/>
          </a:prstGeom>
          <a:noFill/>
        </p:spPr>
        <p:txBody>
          <a:bodyPr wrap="square" lIns="0" tIns="0" rIns="0" bIns="0" anchor="t">
            <a:spAutoFit/>
          </a:bodyPr>
          <a:lstStyle/>
          <a:p>
            <a:pPr marL="0" lvl="2" defTabSz="452438">
              <a:spcBef>
                <a:spcPts val="1200"/>
              </a:spcBef>
              <a:spcAft>
                <a:spcPts val="600"/>
              </a:spcAft>
              <a:buClr>
                <a:schemeClr val="tx2"/>
              </a:buClr>
              <a:buSzPct val="100000"/>
              <a:defRPr/>
            </a:pPr>
            <a:r>
              <a:rPr lang="en-GB" sz="2000" b="1" dirty="0"/>
              <a:t>Mexico</a:t>
            </a:r>
            <a:r>
              <a:rPr lang="en-GB" sz="2000" dirty="0"/>
              <a:t> </a:t>
            </a:r>
            <a:r>
              <a:rPr lang="en-CH" sz="2000" b="1" dirty="0"/>
              <a:t>Federal Labour Law </a:t>
            </a:r>
            <a:r>
              <a:rPr lang="en-GB" sz="2000" dirty="0"/>
              <a:t>- </a:t>
            </a:r>
            <a:r>
              <a:rPr lang="en-CH" sz="2000" dirty="0"/>
              <a:t>The algorithm shall be reasonable in its requirements and elements, taking into account the objective conditions of the work and shall not endanger the health and integrity of the worker, nor be a factor of discrimination</a:t>
            </a:r>
            <a:endParaRPr lang="en-GB" sz="2000" dirty="0"/>
          </a:p>
          <a:p>
            <a:pPr marL="0" lvl="2" defTabSz="452438">
              <a:spcBef>
                <a:spcPts val="1200"/>
              </a:spcBef>
              <a:spcAft>
                <a:spcPts val="600"/>
              </a:spcAft>
              <a:buClr>
                <a:schemeClr val="tx2"/>
              </a:buClr>
              <a:buSzPct val="100000"/>
              <a:defRPr/>
            </a:pPr>
            <a:r>
              <a:rPr lang="en-GB" sz="2000" b="1" dirty="0"/>
              <a:t>Chile Labour Law </a:t>
            </a:r>
            <a:r>
              <a:rPr lang="en-CH" sz="2000" dirty="0"/>
              <a:t>- In the implementation of algorithms, the digital service platform company </a:t>
            </a:r>
            <a:r>
              <a:rPr lang="en-GB" sz="2000" dirty="0"/>
              <a:t>….</a:t>
            </a:r>
            <a:r>
              <a:rPr lang="en-CH" sz="2000" dirty="0"/>
              <a:t>shall take all necessary measures and safeguards to avoid any kind of discrimination among workers, particularly in the allocation of work, offer of bonuses and incentives, calculation of remuneration, among others.</a:t>
            </a:r>
            <a:endParaRPr lang="en-GB" sz="2000" dirty="0"/>
          </a:p>
          <a:p>
            <a:pPr marL="0" lvl="2" defTabSz="452438">
              <a:spcBef>
                <a:spcPts val="1200"/>
              </a:spcBef>
              <a:spcAft>
                <a:spcPts val="600"/>
              </a:spcAft>
              <a:buClr>
                <a:schemeClr val="tx2"/>
              </a:buClr>
              <a:buSzPct val="100000"/>
              <a:defRPr/>
            </a:pPr>
            <a:endParaRPr lang="en-GB" sz="1400" b="1" dirty="0">
              <a:latin typeface="Noto Sans" panose="020B0502040504020204" pitchFamily="34" charset="0"/>
              <a:ea typeface="Noto Sans" panose="020B0502040504020204" pitchFamily="34" charset="0"/>
              <a:cs typeface="Noto Sans" panose="020B0502040504020204" pitchFamily="34" charset="0"/>
            </a:endParaRPr>
          </a:p>
        </p:txBody>
      </p:sp>
      <p:pic>
        <p:nvPicPr>
          <p:cNvPr id="7" name="Picture 6">
            <a:extLst>
              <a:ext uri="{FF2B5EF4-FFF2-40B4-BE49-F238E27FC236}">
                <a16:creationId xmlns:a16="http://schemas.microsoft.com/office/drawing/2014/main" id="{4A58A704-8F7E-641F-6555-BFE501E5362F}"/>
              </a:ext>
            </a:extLst>
          </p:cNvPr>
          <p:cNvPicPr>
            <a:picLocks noChangeAspect="1"/>
          </p:cNvPicPr>
          <p:nvPr/>
        </p:nvPicPr>
        <p:blipFill rotWithShape="1">
          <a:blip r:embed="rId3">
            <a:extLst>
              <a:ext uri="{28A0092B-C50C-407E-A947-70E740481C1C}">
                <a14:useLocalDpi xmlns:a14="http://schemas.microsoft.com/office/drawing/2010/main" val="0"/>
              </a:ext>
            </a:extLst>
          </a:blip>
          <a:srcRect l="33084" r="21916"/>
          <a:stretch>
            <a:fillRect/>
          </a:stretch>
        </p:blipFill>
        <p:spPr>
          <a:xfrm>
            <a:off x="6827520" y="0"/>
            <a:ext cx="5364480" cy="6858000"/>
          </a:xfrm>
          <a:prstGeom prst="rect">
            <a:avLst/>
          </a:prstGeom>
        </p:spPr>
      </p:pic>
    </p:spTree>
    <p:extLst>
      <p:ext uri="{BB962C8B-B14F-4D97-AF65-F5344CB8AC3E}">
        <p14:creationId xmlns:p14="http://schemas.microsoft.com/office/powerpoint/2010/main" val="2903583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ED056B-B4E7-765D-1ACE-A3F09E48E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F5A8186-9531-2520-9C8E-A32CF85E3587}"/>
              </a:ext>
            </a:extLst>
          </p:cNvPr>
          <p:cNvSpPr>
            <a:spLocks noGrp="1"/>
          </p:cNvSpPr>
          <p:nvPr>
            <p:ph type="title"/>
          </p:nvPr>
        </p:nvSpPr>
        <p:spPr>
          <a:xfrm>
            <a:off x="221877" y="311810"/>
            <a:ext cx="5991541" cy="680108"/>
          </a:xfrm>
          <a:solidFill>
            <a:schemeClr val="bg1"/>
          </a:solidFill>
        </p:spPr>
        <p:txBody>
          <a:body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Impact of the use of automated systems (Article 15) </a:t>
            </a:r>
          </a:p>
        </p:txBody>
      </p:sp>
      <p:sp>
        <p:nvSpPr>
          <p:cNvPr id="4" name="Date Placeholder 3">
            <a:extLst>
              <a:ext uri="{FF2B5EF4-FFF2-40B4-BE49-F238E27FC236}">
                <a16:creationId xmlns:a16="http://schemas.microsoft.com/office/drawing/2014/main" id="{DA934CEB-A0B6-8903-9D52-F9EDB5DF087B}"/>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49294D6C-C0D8-638D-DD63-F85EB7EFB8A2}"/>
              </a:ext>
            </a:extLst>
          </p:cNvPr>
          <p:cNvSpPr>
            <a:spLocks noGrp="1"/>
          </p:cNvSpPr>
          <p:nvPr>
            <p:ph type="sldNum" sz="quarter" idx="12"/>
          </p:nvPr>
        </p:nvSpPr>
        <p:spPr/>
        <p:txBody>
          <a:bodyPr/>
          <a:lstStyle/>
          <a:p>
            <a:fld id="{856227C0-AD57-4F9B-BAE3-EEFB0D0EE427}" type="slidenum">
              <a:rPr lang="en-GB" smtClean="0"/>
              <a:t>22</a:t>
            </a:fld>
            <a:endParaRPr lang="en-GB"/>
          </a:p>
        </p:txBody>
      </p:sp>
      <p:sp>
        <p:nvSpPr>
          <p:cNvPr id="3" name="TextBox 2">
            <a:extLst>
              <a:ext uri="{FF2B5EF4-FFF2-40B4-BE49-F238E27FC236}">
                <a16:creationId xmlns:a16="http://schemas.microsoft.com/office/drawing/2014/main" id="{88E08565-DE1A-C988-BC4E-6BE661412096}"/>
              </a:ext>
            </a:extLst>
          </p:cNvPr>
          <p:cNvSpPr txBox="1"/>
          <p:nvPr/>
        </p:nvSpPr>
        <p:spPr>
          <a:xfrm>
            <a:off x="221877" y="1099918"/>
            <a:ext cx="6514643" cy="58785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b="1" dirty="0">
                <a:latin typeface="Noto Sans" panose="020B0502040504020204" pitchFamily="34" charset="0"/>
                <a:ea typeface="Noto Sans" panose="020B0502040504020204" pitchFamily="34" charset="0"/>
                <a:cs typeface="Noto Sans" panose="020B0502040504020204" pitchFamily="34" charset="0"/>
              </a:rPr>
              <a:t>1. </a:t>
            </a:r>
            <a:r>
              <a:rPr lang="en-GB" dirty="0">
                <a:latin typeface="Noto Sans" panose="020B0502040504020204" pitchFamily="34" charset="0"/>
                <a:ea typeface="Noto Sans" panose="020B0502040504020204" pitchFamily="34" charset="0"/>
                <a:cs typeface="Noto Sans" panose="020B0502040504020204" pitchFamily="34" charset="0"/>
              </a:rPr>
              <a:t>Where </a:t>
            </a:r>
            <a:r>
              <a:rPr lang="en-GB" b="1" dirty="0">
                <a:latin typeface="Noto Sans" panose="020B0502040504020204" pitchFamily="34" charset="0"/>
                <a:ea typeface="Noto Sans" panose="020B0502040504020204" pitchFamily="34" charset="0"/>
                <a:cs typeface="Noto Sans" panose="020B0502040504020204" pitchFamily="34" charset="0"/>
              </a:rPr>
              <a:t>decisions are generated by an automated decision-making system</a:t>
            </a:r>
            <a:r>
              <a:rPr lang="en-GB" dirty="0">
                <a:latin typeface="Noto Sans" panose="020B0502040504020204" pitchFamily="34" charset="0"/>
                <a:ea typeface="Noto Sans" panose="020B0502040504020204" pitchFamily="34" charset="0"/>
                <a:cs typeface="Noto Sans" panose="020B0502040504020204" pitchFamily="34" charset="0"/>
              </a:rPr>
              <a:t>, each Member shall take appropriate measures to require digital labour platforms to ensure that digital platform workers have </a:t>
            </a:r>
            <a:r>
              <a:rPr lang="en-GB" b="1" dirty="0">
                <a:latin typeface="Noto Sans" panose="020B0502040504020204" pitchFamily="34" charset="0"/>
                <a:ea typeface="Noto Sans" panose="020B0502040504020204" pitchFamily="34" charset="0"/>
                <a:cs typeface="Noto Sans" panose="020B0502040504020204" pitchFamily="34" charset="0"/>
              </a:rPr>
              <a:t>access, on request</a:t>
            </a:r>
            <a:r>
              <a:rPr lang="en-GB" dirty="0">
                <a:latin typeface="Noto Sans" panose="020B0502040504020204" pitchFamily="34" charset="0"/>
                <a:ea typeface="Noto Sans" panose="020B0502040504020204" pitchFamily="34" charset="0"/>
                <a:cs typeface="Noto Sans" panose="020B0502040504020204" pitchFamily="34" charset="0"/>
              </a:rPr>
              <a:t>, and without unreasonable delay, taking into account the classification of status in employment, to: </a:t>
            </a:r>
          </a:p>
          <a:p>
            <a:endParaRPr lang="en-CH" dirty="0">
              <a:latin typeface="Noto Sans" panose="020B0502040504020204" pitchFamily="34" charset="0"/>
              <a:ea typeface="Noto Sans" panose="020B0502040504020204" pitchFamily="34" charset="0"/>
              <a:cs typeface="Noto Sans" panose="020B0502040504020204" pitchFamily="34" charset="0"/>
            </a:endParaRPr>
          </a:p>
          <a:p>
            <a:pPr marL="342900" indent="-342900">
              <a:buFont typeface="+mj-lt"/>
              <a:buAutoNum type="alphaLcPeriod"/>
            </a:pPr>
            <a:r>
              <a:rPr lang="en-GB" dirty="0">
                <a:latin typeface="Noto Sans" panose="020B0502040504020204" pitchFamily="34" charset="0"/>
                <a:ea typeface="Noto Sans" panose="020B0502040504020204" pitchFamily="34" charset="0"/>
                <a:cs typeface="Noto Sans" panose="020B0502040504020204" pitchFamily="34" charset="0"/>
              </a:rPr>
              <a:t>a </a:t>
            </a:r>
            <a:r>
              <a:rPr lang="en-GB" b="1" dirty="0">
                <a:latin typeface="Noto Sans" panose="020B0502040504020204" pitchFamily="34" charset="0"/>
                <a:ea typeface="Noto Sans" panose="020B0502040504020204" pitchFamily="34" charset="0"/>
                <a:cs typeface="Noto Sans" panose="020B0502040504020204" pitchFamily="34" charset="0"/>
              </a:rPr>
              <a:t>written explanation for significant decisions </a:t>
            </a:r>
            <a:r>
              <a:rPr lang="en-GB" dirty="0">
                <a:latin typeface="Noto Sans" panose="020B0502040504020204" pitchFamily="34" charset="0"/>
                <a:ea typeface="Noto Sans" panose="020B0502040504020204" pitchFamily="34" charset="0"/>
                <a:cs typeface="Noto Sans" panose="020B0502040504020204" pitchFamily="34" charset="0"/>
              </a:rPr>
              <a:t>that adversely impact their working arrangements and access to work; </a:t>
            </a:r>
          </a:p>
          <a:p>
            <a:pPr marL="342900" indent="-342900">
              <a:buFont typeface="+mj-lt"/>
              <a:buAutoNum type="alphaLcPeriod"/>
            </a:pPr>
            <a:r>
              <a:rPr lang="en-GB" b="1" dirty="0">
                <a:latin typeface="Noto Sans" panose="020B0502040504020204" pitchFamily="34" charset="0"/>
                <a:ea typeface="Noto Sans" panose="020B0502040504020204" pitchFamily="34" charset="0"/>
                <a:cs typeface="Noto Sans" panose="020B0502040504020204" pitchFamily="34" charset="0"/>
              </a:rPr>
              <a:t>a review of decisions, </a:t>
            </a:r>
            <a:r>
              <a:rPr lang="en-GB" dirty="0">
                <a:latin typeface="Noto Sans" panose="020B0502040504020204" pitchFamily="34" charset="0"/>
                <a:ea typeface="Noto Sans" panose="020B0502040504020204" pitchFamily="34" charset="0"/>
                <a:cs typeface="Noto Sans" panose="020B0502040504020204" pitchFamily="34" charset="0"/>
              </a:rPr>
              <a:t>as appropriate, that result in the </a:t>
            </a:r>
            <a:r>
              <a:rPr lang="en-GB" b="1" dirty="0">
                <a:latin typeface="Noto Sans" panose="020B0502040504020204" pitchFamily="34" charset="0"/>
                <a:ea typeface="Noto Sans" panose="020B0502040504020204" pitchFamily="34" charset="0"/>
                <a:cs typeface="Noto Sans" panose="020B0502040504020204" pitchFamily="34" charset="0"/>
              </a:rPr>
              <a:t>non-disbursement of any amount due to digital platform workers, or the suspension or deactivation of their account</a:t>
            </a:r>
            <a:r>
              <a:rPr lang="en-GB" dirty="0">
                <a:latin typeface="Noto Sans" panose="020B0502040504020204" pitchFamily="34" charset="0"/>
                <a:ea typeface="Noto Sans" panose="020B0502040504020204" pitchFamily="34" charset="0"/>
                <a:cs typeface="Noto Sans" panose="020B0502040504020204" pitchFamily="34" charset="0"/>
              </a:rPr>
              <a:t>, or the termination of their employment or engagement with a digital labour platform. </a:t>
            </a:r>
          </a:p>
          <a:p>
            <a:endParaRPr lang="en-CH" dirty="0">
              <a:latin typeface="Noto Sans" panose="020B0502040504020204" pitchFamily="34" charset="0"/>
              <a:ea typeface="Noto Sans" panose="020B0502040504020204" pitchFamily="34" charset="0"/>
              <a:cs typeface="Noto Sans" panose="020B0502040504020204" pitchFamily="34" charset="0"/>
            </a:endParaRPr>
          </a:p>
          <a:p>
            <a:r>
              <a:rPr lang="en-GB" b="1" dirty="0">
                <a:latin typeface="Noto Sans" panose="020B0502040504020204" pitchFamily="34" charset="0"/>
                <a:ea typeface="Noto Sans" panose="020B0502040504020204" pitchFamily="34" charset="0"/>
                <a:cs typeface="Noto Sans" panose="020B0502040504020204" pitchFamily="34" charset="0"/>
              </a:rPr>
              <a:t>2. </a:t>
            </a:r>
            <a:r>
              <a:rPr lang="en-GB" dirty="0">
                <a:latin typeface="Noto Sans" panose="020B0502040504020204" pitchFamily="34" charset="0"/>
                <a:ea typeface="Noto Sans" panose="020B0502040504020204" pitchFamily="34" charset="0"/>
                <a:cs typeface="Noto Sans" panose="020B0502040504020204" pitchFamily="34" charset="0"/>
              </a:rPr>
              <a:t>In giving effect to paragraph 1, each Member shall ensure that digital labour platforms have </a:t>
            </a:r>
            <a:r>
              <a:rPr lang="en-GB" b="1" dirty="0">
                <a:latin typeface="Noto Sans" panose="020B0502040504020204" pitchFamily="34" charset="0"/>
                <a:ea typeface="Noto Sans" panose="020B0502040504020204" pitchFamily="34" charset="0"/>
                <a:cs typeface="Noto Sans" panose="020B0502040504020204" pitchFamily="34" charset="0"/>
              </a:rPr>
              <a:t>appropriate human involvement</a:t>
            </a:r>
            <a:r>
              <a:rPr lang="en-GB" dirty="0">
                <a:latin typeface="Noto Sans" panose="020B0502040504020204" pitchFamily="34" charset="0"/>
                <a:ea typeface="Noto Sans" panose="020B0502040504020204" pitchFamily="34" charset="0"/>
                <a:cs typeface="Noto Sans" panose="020B0502040504020204" pitchFamily="34" charset="0"/>
              </a:rPr>
              <a:t>. </a:t>
            </a:r>
          </a:p>
          <a:p>
            <a:endParaRPr lang="en-GB" sz="1600" dirty="0">
              <a:latin typeface="Noto Sans" panose="020B0502040504020204" pitchFamily="34" charset="0"/>
              <a:ea typeface="Noto Sans" panose="020B0502040504020204" pitchFamily="34" charset="0"/>
              <a:cs typeface="Noto Sans" panose="020B0502040504020204" pitchFamily="34" charset="0"/>
            </a:endParaRPr>
          </a:p>
        </p:txBody>
      </p:sp>
      <p:pic>
        <p:nvPicPr>
          <p:cNvPr id="13" name="Picture 12">
            <a:extLst>
              <a:ext uri="{FF2B5EF4-FFF2-40B4-BE49-F238E27FC236}">
                <a16:creationId xmlns:a16="http://schemas.microsoft.com/office/drawing/2014/main" id="{62843879-4165-E9AB-1664-20B500C2349F}"/>
              </a:ext>
            </a:extLst>
          </p:cNvPr>
          <p:cNvPicPr>
            <a:picLocks noChangeAspect="1"/>
          </p:cNvPicPr>
          <p:nvPr/>
        </p:nvPicPr>
        <p:blipFill rotWithShape="1">
          <a:blip r:embed="rId3">
            <a:extLst>
              <a:ext uri="{28A0092B-C50C-407E-A947-70E740481C1C}">
                <a14:useLocalDpi xmlns:a14="http://schemas.microsoft.com/office/drawing/2010/main" val="0"/>
              </a:ext>
            </a:extLst>
          </a:blip>
          <a:srcRect l="40334" r="14666"/>
          <a:stretch>
            <a:fillRect/>
          </a:stretch>
        </p:blipFill>
        <p:spPr>
          <a:xfrm>
            <a:off x="6705600" y="-71120"/>
            <a:ext cx="5486400" cy="6929120"/>
          </a:xfrm>
          <a:prstGeom prst="rect">
            <a:avLst/>
          </a:prstGeom>
        </p:spPr>
      </p:pic>
    </p:spTree>
    <p:extLst>
      <p:ext uri="{BB962C8B-B14F-4D97-AF65-F5344CB8AC3E}">
        <p14:creationId xmlns:p14="http://schemas.microsoft.com/office/powerpoint/2010/main" val="4120116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27972356-C93A-D744-3898-6FCF295A779C}"/>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4CA73C5C-0448-873C-A507-2BB50BC4A832}"/>
              </a:ext>
            </a:extLst>
          </p:cNvPr>
          <p:cNvSpPr>
            <a:spLocks noGrp="1"/>
          </p:cNvSpPr>
          <p:nvPr>
            <p:ph type="sldNum" sz="quarter" idx="12"/>
          </p:nvPr>
        </p:nvSpPr>
        <p:spPr/>
        <p:txBody>
          <a:bodyPr/>
          <a:lstStyle/>
          <a:p>
            <a:fld id="{856227C0-AD57-4F9B-BAE3-EEFB0D0EE427}" type="slidenum">
              <a:rPr lang="en-GB" smtClean="0"/>
              <a:t>23</a:t>
            </a:fld>
            <a:endParaRPr lang="en-GB"/>
          </a:p>
        </p:txBody>
      </p:sp>
      <p:sp>
        <p:nvSpPr>
          <p:cNvPr id="10" name="TextBox 9">
            <a:extLst>
              <a:ext uri="{FF2B5EF4-FFF2-40B4-BE49-F238E27FC236}">
                <a16:creationId xmlns:a16="http://schemas.microsoft.com/office/drawing/2014/main" id="{3F5000B9-7499-0F5A-C67D-C52D86318704}"/>
              </a:ext>
            </a:extLst>
          </p:cNvPr>
          <p:cNvSpPr txBox="1"/>
          <p:nvPr/>
        </p:nvSpPr>
        <p:spPr>
          <a:xfrm>
            <a:off x="587906" y="432000"/>
            <a:ext cx="11016187" cy="6801862"/>
          </a:xfrm>
          <a:prstGeom prst="rect">
            <a:avLst/>
          </a:prstGeom>
          <a:noFill/>
        </p:spPr>
        <p:txBody>
          <a:bodyPr wrap="square">
            <a:spAutoFit/>
          </a:bodyPr>
          <a:lstStyle/>
          <a:p>
            <a:r>
              <a:rPr lang="en-GB" b="1" dirty="0">
                <a:latin typeface="Noto Sans" panose="020B0502040504020204" pitchFamily="34" charset="0"/>
                <a:ea typeface="Noto Sans" panose="020B0502040504020204" pitchFamily="34" charset="0"/>
                <a:cs typeface="Noto Sans" panose="020B0502040504020204" pitchFamily="34" charset="0"/>
              </a:rPr>
              <a:t>Malta</a:t>
            </a:r>
          </a:p>
          <a:p>
            <a:endParaRPr lang="en-GB" b="1" dirty="0">
              <a:latin typeface="Noto Sans" panose="020B0502040504020204" pitchFamily="34" charset="0"/>
              <a:ea typeface="Noto Sans" panose="020B0502040504020204" pitchFamily="34" charset="0"/>
              <a:cs typeface="Noto Sans" panose="020B0502040504020204" pitchFamily="34" charset="0"/>
            </a:endParaRPr>
          </a:p>
          <a:p>
            <a:endParaRPr lang="en-GB" dirty="0">
              <a:latin typeface="Noto Sans" panose="020B0502040504020204" pitchFamily="34" charset="0"/>
              <a:ea typeface="Noto Sans" panose="020B0502040504020204" pitchFamily="34" charset="0"/>
              <a:cs typeface="Noto Sans" panose="020B0502040504020204" pitchFamily="34" charset="0"/>
            </a:endParaRPr>
          </a:p>
          <a:p>
            <a:r>
              <a:rPr lang="en-GB" sz="2000" b="1" dirty="0">
                <a:latin typeface="Noto Sans" panose="020B0502040504020204" pitchFamily="34" charset="0"/>
                <a:ea typeface="Noto Sans" panose="020B0502040504020204" pitchFamily="34" charset="0"/>
                <a:cs typeface="Noto Sans" panose="020B0502040504020204" pitchFamily="34" charset="0"/>
              </a:rPr>
              <a:t>Malta</a:t>
            </a:r>
          </a:p>
          <a:p>
            <a:endParaRPr lang="en-GB" sz="2000" b="1" dirty="0">
              <a:latin typeface="Noto Sans" panose="020B0502040504020204" pitchFamily="34" charset="0"/>
              <a:ea typeface="Noto Sans" panose="020B0502040504020204" pitchFamily="34" charset="0"/>
              <a:cs typeface="Noto Sans" panose="020B0502040504020204" pitchFamily="34" charset="0"/>
            </a:endParaRPr>
          </a:p>
          <a:p>
            <a:pPr>
              <a:spcAft>
                <a:spcPts val="600"/>
              </a:spcAft>
            </a:pPr>
            <a:r>
              <a:rPr lang="en-GB" sz="2000" dirty="0">
                <a:latin typeface="Noto Sans" panose="020B0502040504020204" pitchFamily="34" charset="0"/>
                <a:ea typeface="Noto Sans" panose="020B0502040504020204" pitchFamily="34" charset="0"/>
                <a:cs typeface="Noto Sans" panose="020B0502040504020204" pitchFamily="34" charset="0"/>
              </a:rPr>
              <a:t>Employers are obliged to inform workers of:</a:t>
            </a:r>
          </a:p>
          <a:p>
            <a:pPr>
              <a:spcAft>
                <a:spcPts val="600"/>
              </a:spcAft>
            </a:pPr>
            <a:r>
              <a:rPr lang="en-GB" sz="2000" dirty="0">
                <a:latin typeface="Noto Sans" panose="020B0502040504020204" pitchFamily="34" charset="0"/>
                <a:ea typeface="Noto Sans" panose="020B0502040504020204" pitchFamily="34" charset="0"/>
                <a:cs typeface="Noto Sans" panose="020B0502040504020204" pitchFamily="34" charset="0"/>
              </a:rPr>
              <a:t>(1) automated monitoring systems which are used to monitor, supervise or evaluate workers through electronic means; and </a:t>
            </a:r>
          </a:p>
          <a:p>
            <a:r>
              <a:rPr lang="en-GB" sz="2000" dirty="0">
                <a:latin typeface="Noto Sans" panose="020B0502040504020204" pitchFamily="34" charset="0"/>
                <a:ea typeface="Noto Sans" panose="020B0502040504020204" pitchFamily="34" charset="0"/>
                <a:cs typeface="Noto Sans" panose="020B0502040504020204" pitchFamily="34" charset="0"/>
              </a:rPr>
              <a:t>(2) automated decision-making systems used to take or support decisions affecting working conditions. The regulation also requires </a:t>
            </a:r>
            <a:r>
              <a:rPr lang="en-GB" sz="2000" b="1" dirty="0">
                <a:latin typeface="Noto Sans" panose="020B0502040504020204" pitchFamily="34" charset="0"/>
                <a:ea typeface="Noto Sans" panose="020B0502040504020204" pitchFamily="34" charset="0"/>
                <a:cs typeface="Noto Sans" panose="020B0502040504020204" pitchFamily="34" charset="0"/>
              </a:rPr>
              <a:t>human monitoring</a:t>
            </a:r>
            <a:r>
              <a:rPr lang="en-GB" sz="2000" dirty="0">
                <a:latin typeface="Noto Sans" panose="020B0502040504020204" pitchFamily="34" charset="0"/>
                <a:ea typeface="Noto Sans" panose="020B0502040504020204" pitchFamily="34" charset="0"/>
                <a:cs typeface="Noto Sans" panose="020B0502040504020204" pitchFamily="34" charset="0"/>
              </a:rPr>
              <a:t> of automated systems and a </a:t>
            </a:r>
            <a:r>
              <a:rPr lang="en-GB" sz="2000" b="1" dirty="0">
                <a:latin typeface="Noto Sans" panose="020B0502040504020204" pitchFamily="34" charset="0"/>
                <a:ea typeface="Noto Sans" panose="020B0502040504020204" pitchFamily="34" charset="0"/>
                <a:cs typeface="Noto Sans" panose="020B0502040504020204" pitchFamily="34" charset="0"/>
              </a:rPr>
              <a:t>human review of significant decisions.</a:t>
            </a:r>
            <a:r>
              <a:rPr lang="en-GB" sz="2000" dirty="0">
                <a:latin typeface="Noto Sans" panose="020B0502040504020204" pitchFamily="34" charset="0"/>
                <a:ea typeface="Noto Sans" panose="020B0502040504020204" pitchFamily="34" charset="0"/>
                <a:cs typeface="Noto Sans" panose="020B0502040504020204" pitchFamily="34" charset="0"/>
              </a:rPr>
              <a:t>  </a:t>
            </a: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r>
              <a:rPr lang="en-GB" sz="2000" b="1" dirty="0">
                <a:latin typeface="Noto Sans" panose="020B0502040504020204" pitchFamily="34" charset="0"/>
                <a:ea typeface="Noto Sans" panose="020B0502040504020204" pitchFamily="34" charset="0"/>
                <a:cs typeface="Noto Sans" panose="020B0502040504020204" pitchFamily="34" charset="0"/>
              </a:rPr>
              <a:t>Karnataka State (India)</a:t>
            </a:r>
          </a:p>
          <a:p>
            <a:endParaRPr lang="en-GB" sz="2000" dirty="0">
              <a:latin typeface="Noto Sans" panose="020B0502040504020204" pitchFamily="34" charset="0"/>
              <a:ea typeface="Noto Sans" panose="020B0502040504020204" pitchFamily="34" charset="0"/>
              <a:cs typeface="Noto Sans" panose="020B0502040504020204" pitchFamily="34" charset="0"/>
            </a:endParaRPr>
          </a:p>
          <a:p>
            <a:r>
              <a:rPr lang="en-GB" sz="2000" dirty="0">
                <a:latin typeface="Noto Sans" panose="020B0502040504020204" pitchFamily="34" charset="0"/>
                <a:ea typeface="Noto Sans" panose="020B0502040504020204" pitchFamily="34" charset="0"/>
                <a:cs typeface="Noto Sans" panose="020B0502040504020204" pitchFamily="34" charset="0"/>
              </a:rPr>
              <a:t>The platform must inform the worker, in simple language … the procedure to seek about the automated monitoring and decision-making parameters used which have an impact on their working conditions, including but not limited to fares, earnings, customer feedback and related information, as may be prescribed.</a:t>
            </a:r>
          </a:p>
          <a:p>
            <a:endParaRPr lang="en-GB" dirty="0">
              <a:latin typeface="Noto Sans" panose="020B0502040504020204" pitchFamily="34" charset="0"/>
              <a:ea typeface="Noto Sans" panose="020B0502040504020204" pitchFamily="34" charset="0"/>
              <a:cs typeface="Noto Sans" panose="020B0502040504020204" pitchFamily="34" charset="0"/>
            </a:endParaRPr>
          </a:p>
          <a:p>
            <a:endParaRPr lang="en-CH" dirty="0"/>
          </a:p>
          <a:p>
            <a:endParaRPr lang="en-GB" dirty="0">
              <a:latin typeface="Noto Sans" panose="020B0502040504020204" pitchFamily="34" charset="0"/>
              <a:ea typeface="Noto Sans" panose="020B0502040504020204" pitchFamily="34" charset="0"/>
              <a:cs typeface="Noto Sans" panose="020B0502040504020204" pitchFamily="34" charset="0"/>
            </a:endParaRPr>
          </a:p>
          <a:p>
            <a:endParaRPr lang="en-GB"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TextBox 7">
            <a:extLst>
              <a:ext uri="{FF2B5EF4-FFF2-40B4-BE49-F238E27FC236}">
                <a16:creationId xmlns:a16="http://schemas.microsoft.com/office/drawing/2014/main" id="{A676FF56-3EC2-BD68-9D32-A7DF934BA285}"/>
              </a:ext>
            </a:extLst>
          </p:cNvPr>
          <p:cNvSpPr txBox="1"/>
          <p:nvPr/>
        </p:nvSpPr>
        <p:spPr>
          <a:xfrm>
            <a:off x="490537" y="458390"/>
            <a:ext cx="9941148" cy="523220"/>
          </a:xfrm>
          <a:prstGeom prst="rect">
            <a:avLst/>
          </a:prstGeom>
          <a:solidFill>
            <a:schemeClr val="bg1"/>
          </a:solidFill>
        </p:spPr>
        <p:txBody>
          <a:bodyPr wrap="square">
            <a:spAutoFit/>
          </a:bodyPr>
          <a:lstStyle/>
          <a:p>
            <a:r>
              <a:rPr kumimoji="0" lang="en-GB" sz="2800" b="1" i="0" u="none" strike="noStrike" kern="1200" cap="none" spc="0" normalizeH="0" baseline="0" noProof="0" dirty="0">
                <a:ln>
                  <a:noFill/>
                </a:ln>
                <a:solidFill>
                  <a:srgbClr val="1E2DBE"/>
                </a:solidFill>
                <a:effectLst/>
                <a:uLnTx/>
                <a:uFillTx/>
                <a:latin typeface="Noto Sans" panose="020B0502040504020204" pitchFamily="34" charset="0"/>
                <a:ea typeface="Noto Sans" panose="020B0502040504020204" pitchFamily="34" charset="0"/>
                <a:cs typeface="Noto Sans" panose="020B0502040504020204" pitchFamily="34" charset="0"/>
              </a:rPr>
              <a:t>Examples of legal approaches</a:t>
            </a:r>
            <a:endParaRPr lang="en-GB" sz="2000" dirty="0"/>
          </a:p>
        </p:txBody>
      </p:sp>
    </p:spTree>
    <p:extLst>
      <p:ext uri="{BB962C8B-B14F-4D97-AF65-F5344CB8AC3E}">
        <p14:creationId xmlns:p14="http://schemas.microsoft.com/office/powerpoint/2010/main" val="34945865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9456A-CCDC-E6E7-8803-147ECF53E12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94513AA0-4458-79BD-5544-FC7B8E2872D5}"/>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20F38757-4353-D159-61B8-040DC97DBDF2}"/>
              </a:ext>
            </a:extLst>
          </p:cNvPr>
          <p:cNvSpPr>
            <a:spLocks noGrp="1"/>
          </p:cNvSpPr>
          <p:nvPr>
            <p:ph type="sldNum" sz="quarter" idx="12"/>
          </p:nvPr>
        </p:nvSpPr>
        <p:spPr/>
        <p:txBody>
          <a:bodyPr/>
          <a:lstStyle/>
          <a:p>
            <a:fld id="{856227C0-AD57-4F9B-BAE3-EEFB0D0EE427}" type="slidenum">
              <a:rPr lang="en-GB" smtClean="0"/>
              <a:t>24</a:t>
            </a:fld>
            <a:endParaRPr lang="en-GB"/>
          </a:p>
        </p:txBody>
      </p:sp>
      <p:sp>
        <p:nvSpPr>
          <p:cNvPr id="17" name="TextBox 16">
            <a:extLst>
              <a:ext uri="{FF2B5EF4-FFF2-40B4-BE49-F238E27FC236}">
                <a16:creationId xmlns:a16="http://schemas.microsoft.com/office/drawing/2014/main" id="{55B26879-2BA7-95D1-0291-958EFBAE0C6A}"/>
              </a:ext>
            </a:extLst>
          </p:cNvPr>
          <p:cNvSpPr txBox="1"/>
          <p:nvPr/>
        </p:nvSpPr>
        <p:spPr>
          <a:xfrm>
            <a:off x="287112" y="1633732"/>
            <a:ext cx="6107972" cy="4986943"/>
          </a:xfrm>
          <a:prstGeom prst="rect">
            <a:avLst/>
          </a:prstGeom>
          <a:noFill/>
        </p:spPr>
        <p:txBody>
          <a:bodyPr wrap="square" lIns="0" tIns="0" rIns="0" bIns="0" anchor="t">
            <a:spAutoFit/>
          </a:bodyPr>
          <a:lstStyle/>
          <a:p>
            <a:pPr marL="0" lvl="2">
              <a:lnSpc>
                <a:spcPts val="2800"/>
              </a:lnSpc>
              <a:spcBef>
                <a:spcPts val="1200"/>
              </a:spcBef>
              <a:spcAft>
                <a:spcPts val="600"/>
              </a:spcAft>
              <a:buClr>
                <a:schemeClr val="accent2"/>
              </a:buClr>
              <a:buSzPct val="70000"/>
              <a:defRPr/>
            </a:pPr>
            <a:r>
              <a:rPr lang="en-GB" sz="2000" dirty="0">
                <a:latin typeface="Noto Sans" panose="020B0502040504020204" pitchFamily="34" charset="0"/>
                <a:ea typeface="Noto Sans" panose="020B0502040504020204" pitchFamily="34" charset="0"/>
                <a:cs typeface="Noto Sans" panose="020B0502040504020204" pitchFamily="34" charset="0"/>
              </a:rPr>
              <a:t>1. Each Member shall establish effective and appropriate safeguards concerning digital platform workers’ personal data and ensure that it is processed for the </a:t>
            </a:r>
            <a:r>
              <a:rPr lang="en-GB" sz="2000" b="1" dirty="0">
                <a:latin typeface="Noto Sans" panose="020B0502040504020204" pitchFamily="34" charset="0"/>
                <a:ea typeface="Noto Sans" panose="020B0502040504020204" pitchFamily="34" charset="0"/>
                <a:cs typeface="Noto Sans" panose="020B0502040504020204" pitchFamily="34" charset="0"/>
              </a:rPr>
              <a:t>legitimate purpose </a:t>
            </a:r>
            <a:r>
              <a:rPr lang="en-GB" sz="2000" dirty="0">
                <a:latin typeface="Noto Sans" panose="020B0502040504020204" pitchFamily="34" charset="0"/>
                <a:ea typeface="Noto Sans" panose="020B0502040504020204" pitchFamily="34" charset="0"/>
                <a:cs typeface="Noto Sans" panose="020B0502040504020204" pitchFamily="34" charset="0"/>
              </a:rPr>
              <a:t>for which it is collected, and not further processed in a manner incompatible with the rights and protections set out in this Convention.</a:t>
            </a:r>
          </a:p>
          <a:p>
            <a:pPr marL="0" lvl="2">
              <a:lnSpc>
                <a:spcPts val="2800"/>
              </a:lnSpc>
              <a:spcBef>
                <a:spcPts val="1200"/>
              </a:spcBef>
              <a:spcAft>
                <a:spcPts val="600"/>
              </a:spcAft>
              <a:buClr>
                <a:schemeClr val="accent2"/>
              </a:buClr>
              <a:buSzPct val="70000"/>
              <a:defRPr/>
            </a:pPr>
            <a:r>
              <a:rPr lang="en-GB" sz="2000" dirty="0">
                <a:latin typeface="Noto Sans" panose="020B0502040504020204" pitchFamily="34" charset="0"/>
                <a:ea typeface="Noto Sans" panose="020B0502040504020204" pitchFamily="34" charset="0"/>
                <a:cs typeface="Noto Sans" panose="020B0502040504020204" pitchFamily="34" charset="0"/>
              </a:rPr>
              <a:t>2. Each Member shall ensure  that digital platform workers have the right to request access to, and </a:t>
            </a:r>
            <a:r>
              <a:rPr lang="en-GB" sz="2000" b="1" dirty="0">
                <a:latin typeface="Noto Sans" panose="020B0502040504020204" pitchFamily="34" charset="0"/>
                <a:ea typeface="Noto Sans" panose="020B0502040504020204" pitchFamily="34" charset="0"/>
                <a:cs typeface="Noto Sans" panose="020B0502040504020204" pitchFamily="34" charset="0"/>
              </a:rPr>
              <a:t>the rectification and erasure of, their personal data </a:t>
            </a:r>
            <a:r>
              <a:rPr lang="en-GB" sz="2000" dirty="0">
                <a:latin typeface="Noto Sans" panose="020B0502040504020204" pitchFamily="34" charset="0"/>
                <a:ea typeface="Noto Sans" panose="020B0502040504020204" pitchFamily="34" charset="0"/>
                <a:cs typeface="Noto Sans" panose="020B0502040504020204" pitchFamily="34" charset="0"/>
              </a:rPr>
              <a:t>processed by digital labour platforms, subject to applicable data retention laws.</a:t>
            </a:r>
          </a:p>
          <a:p>
            <a:pPr marL="285750" marR="0" lvl="0" indent="-285750" defTabSz="457200" eaLnBrk="1" fontAlgn="auto" latinLnBrk="0" hangingPunct="1">
              <a:lnSpc>
                <a:spcPct val="105000"/>
              </a:lnSpc>
              <a:spcBef>
                <a:spcPts val="0"/>
              </a:spcBef>
              <a:spcAft>
                <a:spcPts val="0"/>
              </a:spcAft>
              <a:buClrTx/>
              <a:buSzTx/>
              <a:buFont typeface="Wingdings" panose="05000000000000000000" pitchFamily="2" charset="2"/>
              <a:buChar char="Ø"/>
              <a:tabLst/>
              <a:defRPr/>
            </a:pPr>
            <a:endParaRPr lang="en-GB" sz="2400" kern="0" dirty="0">
              <a:solidFill>
                <a:srgbClr val="23005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Title 1">
            <a:extLst>
              <a:ext uri="{FF2B5EF4-FFF2-40B4-BE49-F238E27FC236}">
                <a16:creationId xmlns:a16="http://schemas.microsoft.com/office/drawing/2014/main" id="{33BC06C4-B1D2-72C0-D395-8DEE6FB1F803}"/>
              </a:ext>
            </a:extLst>
          </p:cNvPr>
          <p:cNvSpPr txBox="1">
            <a:spLocks/>
          </p:cNvSpPr>
          <p:nvPr/>
        </p:nvSpPr>
        <p:spPr>
          <a:xfrm>
            <a:off x="490537" y="326034"/>
            <a:ext cx="5605461" cy="1057923"/>
          </a:xfrm>
          <a:prstGeom prst="rect">
            <a:avLst/>
          </a:prstGeom>
          <a:solidFill>
            <a:schemeClr val="bg1"/>
          </a:solidFill>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pPr algn="ctr"/>
            <a:r>
              <a:rPr lang="en-GB" dirty="0">
                <a:latin typeface="Noto Sans" panose="020B0502040504020204" pitchFamily="34" charset="0"/>
                <a:ea typeface="Noto Sans" panose="020B0502040504020204" pitchFamily="34" charset="0"/>
                <a:cs typeface="Noto Sans" panose="020B0502040504020204" pitchFamily="34" charset="0"/>
              </a:rPr>
              <a:t>Protection of digital platform workers' personal data and privacy (Article 16)</a:t>
            </a:r>
          </a:p>
        </p:txBody>
      </p:sp>
      <p:pic>
        <p:nvPicPr>
          <p:cNvPr id="3" name="Picture 2">
            <a:extLst>
              <a:ext uri="{FF2B5EF4-FFF2-40B4-BE49-F238E27FC236}">
                <a16:creationId xmlns:a16="http://schemas.microsoft.com/office/drawing/2014/main" id="{360EA38D-EDC4-672E-23E6-094CC0DB954A}"/>
              </a:ext>
            </a:extLst>
          </p:cNvPr>
          <p:cNvPicPr>
            <a:picLocks noChangeAspect="1"/>
          </p:cNvPicPr>
          <p:nvPr/>
        </p:nvPicPr>
        <p:blipFill rotWithShape="1">
          <a:blip r:embed="rId3">
            <a:extLst>
              <a:ext uri="{28A0092B-C50C-407E-A947-70E740481C1C}">
                <a14:useLocalDpi xmlns:a14="http://schemas.microsoft.com/office/drawing/2010/main" val="0"/>
              </a:ext>
            </a:extLst>
          </a:blip>
          <a:srcRect l="38217" t="2363" r="16811" b="-2363"/>
          <a:stretch>
            <a:fillRect/>
          </a:stretch>
        </p:blipFill>
        <p:spPr>
          <a:xfrm>
            <a:off x="6694170" y="0"/>
            <a:ext cx="5497830" cy="7029396"/>
          </a:xfrm>
          <a:prstGeom prst="rect">
            <a:avLst/>
          </a:prstGeom>
        </p:spPr>
      </p:pic>
    </p:spTree>
    <p:extLst>
      <p:ext uri="{BB962C8B-B14F-4D97-AF65-F5344CB8AC3E}">
        <p14:creationId xmlns:p14="http://schemas.microsoft.com/office/powerpoint/2010/main" val="10996613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E70182-D2F3-CCBB-4EEF-1336BA579E9A}"/>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EEDFBB7D-5ED6-0485-8A25-F832AF078DCA}"/>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CFBDF51F-8A94-2C8B-B664-4552EED6544E}"/>
              </a:ext>
            </a:extLst>
          </p:cNvPr>
          <p:cNvSpPr>
            <a:spLocks noGrp="1"/>
          </p:cNvSpPr>
          <p:nvPr>
            <p:ph type="sldNum" sz="quarter" idx="12"/>
          </p:nvPr>
        </p:nvSpPr>
        <p:spPr/>
        <p:txBody>
          <a:bodyPr/>
          <a:lstStyle/>
          <a:p>
            <a:fld id="{856227C0-AD57-4F9B-BAE3-EEFB0D0EE427}" type="slidenum">
              <a:rPr lang="en-GB" smtClean="0"/>
              <a:t>25</a:t>
            </a:fld>
            <a:endParaRPr lang="en-GB"/>
          </a:p>
        </p:txBody>
      </p:sp>
      <p:sp>
        <p:nvSpPr>
          <p:cNvPr id="8" name="TextBox 7">
            <a:extLst>
              <a:ext uri="{FF2B5EF4-FFF2-40B4-BE49-F238E27FC236}">
                <a16:creationId xmlns:a16="http://schemas.microsoft.com/office/drawing/2014/main" id="{68C80574-1C56-8EE2-99E1-C71B15ABD605}"/>
              </a:ext>
            </a:extLst>
          </p:cNvPr>
          <p:cNvSpPr txBox="1"/>
          <p:nvPr/>
        </p:nvSpPr>
        <p:spPr>
          <a:xfrm>
            <a:off x="386201" y="458390"/>
            <a:ext cx="6136640" cy="523220"/>
          </a:xfrm>
          <a:prstGeom prst="rect">
            <a:avLst/>
          </a:prstGeom>
          <a:solidFill>
            <a:schemeClr val="bg1"/>
          </a:solidFill>
        </p:spPr>
        <p:txBody>
          <a:bodyPr wrap="square">
            <a:spAutoFit/>
          </a:bodyPr>
          <a:lstStyle/>
          <a:p>
            <a:r>
              <a:rPr kumimoji="0" lang="en-GB" sz="2800" b="1" i="0" u="none" strike="noStrike" kern="1200" cap="none" spc="0" normalizeH="0" baseline="0" noProof="0" dirty="0">
                <a:ln>
                  <a:noFill/>
                </a:ln>
                <a:solidFill>
                  <a:srgbClr val="1E2DBE"/>
                </a:solidFill>
                <a:effectLst/>
                <a:uLnTx/>
                <a:uFillTx/>
                <a:latin typeface="Noto Sans" panose="020B0502040504020204" pitchFamily="34" charset="0"/>
                <a:ea typeface="Noto Sans" panose="020B0502040504020204" pitchFamily="34" charset="0"/>
                <a:cs typeface="Noto Sans" panose="020B0502040504020204" pitchFamily="34" charset="0"/>
              </a:rPr>
              <a:t>Examples</a:t>
            </a:r>
            <a:endParaRPr lang="en-GB" sz="2000" dirty="0"/>
          </a:p>
        </p:txBody>
      </p:sp>
      <p:pic>
        <p:nvPicPr>
          <p:cNvPr id="3" name="Picture 2">
            <a:extLst>
              <a:ext uri="{FF2B5EF4-FFF2-40B4-BE49-F238E27FC236}">
                <a16:creationId xmlns:a16="http://schemas.microsoft.com/office/drawing/2014/main" id="{484C364D-3B00-0A48-C526-F319B1DE6B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6201" y="3785297"/>
            <a:ext cx="4896176" cy="275409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0C6E2F82-41FB-C3BD-050D-56140BD5E191}"/>
              </a:ext>
            </a:extLst>
          </p:cNvPr>
          <p:cNvSpPr txBox="1"/>
          <p:nvPr/>
        </p:nvSpPr>
        <p:spPr>
          <a:xfrm>
            <a:off x="7285703" y="1034072"/>
            <a:ext cx="4415759" cy="6524863"/>
          </a:xfrm>
          <a:prstGeom prst="rect">
            <a:avLst/>
          </a:prstGeom>
          <a:noFill/>
        </p:spPr>
        <p:txBody>
          <a:bodyPr wrap="square" rtlCol="0">
            <a:spAutoFit/>
          </a:bodyPr>
          <a:lstStyle/>
          <a:p>
            <a:pPr lvl="0">
              <a:defRPr/>
            </a:pPr>
            <a:r>
              <a:rPr lang="en-GB" sz="2400" b="1" dirty="0"/>
              <a:t>EU General Data Protection Regulation</a:t>
            </a:r>
          </a:p>
          <a:p>
            <a:pPr lvl="0">
              <a:defRPr/>
            </a:pPr>
            <a:endParaRPr lang="en-GB" sz="2400" b="1" dirty="0"/>
          </a:p>
          <a:p>
            <a:r>
              <a:rPr lang="en-GB" sz="2400" dirty="0"/>
              <a:t>Articles 5, 6 and 9 require that personal data be processed in a lawful, fair and transparent manner.</a:t>
            </a:r>
          </a:p>
          <a:p>
            <a:endParaRPr lang="en-GB" sz="2400" dirty="0"/>
          </a:p>
          <a:p>
            <a:r>
              <a:rPr lang="en-GB" sz="2400" dirty="0"/>
              <a:t>Articles 15, 16 and 17 relating to the right to request access, rectification and erasure of personal data.</a:t>
            </a:r>
          </a:p>
          <a:p>
            <a:endParaRPr lang="en-GB" dirty="0"/>
          </a:p>
          <a:p>
            <a:r>
              <a:rPr lang="en-GB" dirty="0"/>
              <a:t> </a:t>
            </a:r>
          </a:p>
          <a:p>
            <a:endParaRPr lang="en-GB" dirty="0"/>
          </a:p>
          <a:p>
            <a:endParaRPr lang="en-GB" dirty="0"/>
          </a:p>
          <a:p>
            <a:endParaRPr lang="en-GB" dirty="0"/>
          </a:p>
          <a:p>
            <a:endParaRPr lang="en-GB" sz="2000" dirty="0"/>
          </a:p>
          <a:p>
            <a:endParaRPr lang="en-CH" sz="2000" dirty="0"/>
          </a:p>
        </p:txBody>
      </p:sp>
      <p:sp>
        <p:nvSpPr>
          <p:cNvPr id="2" name="TextBox 1">
            <a:extLst>
              <a:ext uri="{FF2B5EF4-FFF2-40B4-BE49-F238E27FC236}">
                <a16:creationId xmlns:a16="http://schemas.microsoft.com/office/drawing/2014/main" id="{6D34F818-94FE-E7CE-76D1-7201F593CF88}"/>
              </a:ext>
            </a:extLst>
          </p:cNvPr>
          <p:cNvSpPr txBox="1"/>
          <p:nvPr/>
        </p:nvSpPr>
        <p:spPr>
          <a:xfrm>
            <a:off x="386201" y="1112108"/>
            <a:ext cx="6648780" cy="2585323"/>
          </a:xfrm>
          <a:prstGeom prst="rect">
            <a:avLst/>
          </a:prstGeom>
          <a:noFill/>
        </p:spPr>
        <p:txBody>
          <a:bodyPr wrap="square" rtlCol="0">
            <a:spAutoFit/>
          </a:bodyPr>
          <a:lstStyle/>
          <a:p>
            <a:pPr lvl="0">
              <a:defRPr/>
            </a:pPr>
            <a:r>
              <a:rPr lang="en-GB" sz="2400" b="1" dirty="0"/>
              <a:t>Ghana</a:t>
            </a:r>
            <a:r>
              <a:rPr lang="en-CH" sz="2400" b="1" dirty="0"/>
              <a:t> – Data Protection Act</a:t>
            </a:r>
            <a:endParaRPr lang="en-GB" sz="2400" b="1" dirty="0"/>
          </a:p>
          <a:p>
            <a:pPr lvl="0">
              <a:defRPr/>
            </a:pPr>
            <a:r>
              <a:rPr lang="en-CH" sz="2400" b="1" dirty="0"/>
              <a:t>Collection of data for specific purpose</a:t>
            </a:r>
          </a:p>
          <a:p>
            <a:r>
              <a:rPr lang="en-CH" sz="2400" dirty="0"/>
              <a:t>A data controller who collects personal data shall collect the data for a purpose which is specific, explicitly defined and lawful and is related to the functions or activity of the person.</a:t>
            </a:r>
          </a:p>
          <a:p>
            <a:endParaRPr lang="en-CH" dirty="0"/>
          </a:p>
        </p:txBody>
      </p:sp>
    </p:spTree>
    <p:extLst>
      <p:ext uri="{BB962C8B-B14F-4D97-AF65-F5344CB8AC3E}">
        <p14:creationId xmlns:p14="http://schemas.microsoft.com/office/powerpoint/2010/main" val="39586386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5DDF4-8E1D-6451-6977-68A56B30A37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B8C8E493-7305-6F2D-087C-7480AFE40F46}"/>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27186088-FD79-41C3-4EFA-74E2C472BA1D}"/>
              </a:ext>
            </a:extLst>
          </p:cNvPr>
          <p:cNvSpPr>
            <a:spLocks noGrp="1"/>
          </p:cNvSpPr>
          <p:nvPr>
            <p:ph type="sldNum" sz="quarter" idx="12"/>
          </p:nvPr>
        </p:nvSpPr>
        <p:spPr/>
        <p:txBody>
          <a:bodyPr/>
          <a:lstStyle/>
          <a:p>
            <a:fld id="{856227C0-AD57-4F9B-BAE3-EEFB0D0EE427}" type="slidenum">
              <a:rPr lang="en-GB" smtClean="0"/>
              <a:t>26</a:t>
            </a:fld>
            <a:endParaRPr lang="en-GB"/>
          </a:p>
        </p:txBody>
      </p:sp>
      <p:sp>
        <p:nvSpPr>
          <p:cNvPr id="17" name="TextBox 16">
            <a:extLst>
              <a:ext uri="{FF2B5EF4-FFF2-40B4-BE49-F238E27FC236}">
                <a16:creationId xmlns:a16="http://schemas.microsoft.com/office/drawing/2014/main" id="{DF5174EF-414B-05B0-A1AB-0F16003F741A}"/>
              </a:ext>
            </a:extLst>
          </p:cNvPr>
          <p:cNvSpPr txBox="1"/>
          <p:nvPr/>
        </p:nvSpPr>
        <p:spPr>
          <a:xfrm>
            <a:off x="374280" y="2439412"/>
            <a:ext cx="6125375" cy="3832781"/>
          </a:xfrm>
          <a:prstGeom prst="rect">
            <a:avLst/>
          </a:prstGeom>
          <a:noFill/>
        </p:spPr>
        <p:txBody>
          <a:bodyPr wrap="square" lIns="0" tIns="0" rIns="0" bIns="0" anchor="t">
            <a:spAutoFit/>
          </a:bodyPr>
          <a:lstStyle/>
          <a:p>
            <a:pPr marL="0" lvl="2">
              <a:lnSpc>
                <a:spcPts val="2800"/>
              </a:lnSpc>
              <a:spcBef>
                <a:spcPts val="1200"/>
              </a:spcBef>
              <a:spcAft>
                <a:spcPts val="600"/>
              </a:spcAft>
              <a:buClr>
                <a:schemeClr val="accent2"/>
              </a:buClr>
              <a:buSzPct val="70000"/>
              <a:defRPr/>
            </a:pPr>
            <a:r>
              <a:rPr lang="en-GB" sz="2400" dirty="0">
                <a:latin typeface="Noto Sans" panose="020B0502040504020204" pitchFamily="34" charset="0"/>
                <a:ea typeface="Noto Sans" panose="020B0502040504020204" pitchFamily="34" charset="0"/>
                <a:cs typeface="Noto Sans" panose="020B0502040504020204" pitchFamily="34" charset="0"/>
              </a:rPr>
              <a:t>Each Member shall take appropriate measures to </a:t>
            </a:r>
            <a:r>
              <a:rPr lang="en-GB" sz="2400" b="1" dirty="0">
                <a:latin typeface="Noto Sans" panose="020B0502040504020204" pitchFamily="34" charset="0"/>
                <a:ea typeface="Noto Sans" panose="020B0502040504020204" pitchFamily="34" charset="0"/>
                <a:cs typeface="Noto Sans" panose="020B0502040504020204" pitchFamily="34" charset="0"/>
              </a:rPr>
              <a:t>prohibit the suspension or deactivation </a:t>
            </a:r>
            <a:r>
              <a:rPr lang="en-GB" sz="2400" dirty="0">
                <a:latin typeface="Noto Sans" panose="020B0502040504020204" pitchFamily="34" charset="0"/>
                <a:ea typeface="Noto Sans" panose="020B0502040504020204" pitchFamily="34" charset="0"/>
                <a:cs typeface="Noto Sans" panose="020B0502040504020204" pitchFamily="34" charset="0"/>
              </a:rPr>
              <a:t>of a worker’s account or the termination of a worker’s employment or engagement with a digital labour platform when it is </a:t>
            </a:r>
            <a:r>
              <a:rPr lang="en-GB" sz="2400" b="1" dirty="0">
                <a:latin typeface="Noto Sans" panose="020B0502040504020204" pitchFamily="34" charset="0"/>
                <a:ea typeface="Noto Sans" panose="020B0502040504020204" pitchFamily="34" charset="0"/>
                <a:cs typeface="Noto Sans" panose="020B0502040504020204" pitchFamily="34" charset="0"/>
              </a:rPr>
              <a:t>based on discriminatory or otherwise unlawful grounds</a:t>
            </a:r>
            <a:r>
              <a:rPr lang="en-GB" sz="2400" dirty="0">
                <a:latin typeface="Noto Sans" panose="020B0502040504020204" pitchFamily="34" charset="0"/>
                <a:ea typeface="Noto Sans" panose="020B0502040504020204" pitchFamily="34" charset="0"/>
                <a:cs typeface="Noto Sans" panose="020B0502040504020204" pitchFamily="34" charset="0"/>
              </a:rPr>
              <a:t>.</a:t>
            </a:r>
          </a:p>
          <a:p>
            <a:pPr marL="0" lvl="2" defTabSz="314325">
              <a:lnSpc>
                <a:spcPts val="2800"/>
              </a:lnSpc>
              <a:spcAft>
                <a:spcPts val="600"/>
              </a:spcAft>
              <a:buClr>
                <a:schemeClr val="accent2"/>
              </a:buClr>
              <a:buSzPct val="70000"/>
              <a:defRPr/>
            </a:pPr>
            <a:endParaRPr lang="en-GB" sz="2400" dirty="0">
              <a:latin typeface="Noto Sans" panose="020B0502040504020204" pitchFamily="34" charset="0"/>
              <a:ea typeface="Noto Sans" panose="020B0502040504020204" pitchFamily="34" charset="0"/>
              <a:cs typeface="Noto Sans" panose="020B0502040504020204" pitchFamily="34" charset="0"/>
            </a:endParaRPr>
          </a:p>
          <a:p>
            <a:pPr marL="0" lvl="2" defTabSz="314325">
              <a:lnSpc>
                <a:spcPts val="2800"/>
              </a:lnSpc>
              <a:spcAft>
                <a:spcPts val="600"/>
              </a:spcAft>
              <a:buClr>
                <a:schemeClr val="accent2"/>
              </a:buClr>
              <a:buSzPct val="70000"/>
              <a:defRPr/>
            </a:pPr>
            <a:endParaRPr lang="en-GB" sz="2400" dirty="0">
              <a:latin typeface="Noto Sans" panose="020B0502040504020204" pitchFamily="34" charset="0"/>
              <a:ea typeface="Noto Sans" panose="020B0502040504020204" pitchFamily="34" charset="0"/>
              <a:cs typeface="Noto Sans" panose="020B0502040504020204" pitchFamily="34" charset="0"/>
            </a:endParaRPr>
          </a:p>
          <a:p>
            <a:pPr marR="0" lvl="0" defTabSz="457200" eaLnBrk="1" fontAlgn="auto" latinLnBrk="0" hangingPunct="1">
              <a:lnSpc>
                <a:spcPct val="105000"/>
              </a:lnSpc>
              <a:spcBef>
                <a:spcPts val="0"/>
              </a:spcBef>
              <a:spcAft>
                <a:spcPts val="0"/>
              </a:spcAft>
              <a:buClrTx/>
              <a:buSzTx/>
              <a:tabLst/>
              <a:defRPr/>
            </a:pPr>
            <a:endParaRPr lang="en-GB" sz="2400" kern="0" dirty="0">
              <a:solidFill>
                <a:srgbClr val="230050"/>
              </a:solidFill>
              <a:latin typeface="Noto Sans" panose="020B0502040504020204" pitchFamily="34" charset="0"/>
              <a:ea typeface="Noto Sans" panose="020B0502040504020204" pitchFamily="34" charset="0"/>
              <a:cs typeface="Noto Sans" panose="020B0502040504020204" pitchFamily="34" charset="0"/>
            </a:endParaRPr>
          </a:p>
        </p:txBody>
      </p:sp>
      <p:sp>
        <p:nvSpPr>
          <p:cNvPr id="8" name="Title 1">
            <a:extLst>
              <a:ext uri="{FF2B5EF4-FFF2-40B4-BE49-F238E27FC236}">
                <a16:creationId xmlns:a16="http://schemas.microsoft.com/office/drawing/2014/main" id="{40EA325D-78C9-78BD-8601-E01AA0383508}"/>
              </a:ext>
            </a:extLst>
          </p:cNvPr>
          <p:cNvSpPr txBox="1">
            <a:spLocks/>
          </p:cNvSpPr>
          <p:nvPr/>
        </p:nvSpPr>
        <p:spPr>
          <a:xfrm>
            <a:off x="90075" y="432000"/>
            <a:ext cx="6409580" cy="1433870"/>
          </a:xfrm>
          <a:prstGeom prst="rect">
            <a:avLst/>
          </a:prstGeom>
          <a:solidFill>
            <a:schemeClr val="bg1"/>
          </a:solidFill>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Suspension or deactivation and termination of employment or engagement  </a:t>
            </a:r>
          </a:p>
          <a:p>
            <a:pPr algn="ctr"/>
            <a:r>
              <a:rPr lang="en-GB" sz="2400" dirty="0">
                <a:latin typeface="Noto Sans" panose="020B0502040504020204" pitchFamily="34" charset="0"/>
                <a:ea typeface="Noto Sans" panose="020B0502040504020204" pitchFamily="34" charset="0"/>
                <a:cs typeface="Noto Sans" panose="020B0502040504020204" pitchFamily="34" charset="0"/>
              </a:rPr>
              <a:t>(Article 17)</a:t>
            </a:r>
          </a:p>
          <a:p>
            <a:pPr algn="ctr"/>
            <a:endParaRPr lang="en-GB" dirty="0">
              <a:latin typeface="Noto Sans" panose="020B0502040504020204" pitchFamily="34" charset="0"/>
              <a:ea typeface="Noto Sans" panose="020B0502040504020204" pitchFamily="34" charset="0"/>
              <a:cs typeface="Noto Sans" panose="020B0502040504020204" pitchFamily="34" charset="0"/>
            </a:endParaRPr>
          </a:p>
        </p:txBody>
      </p:sp>
      <p:pic>
        <p:nvPicPr>
          <p:cNvPr id="3" name="Picture 2">
            <a:extLst>
              <a:ext uri="{FF2B5EF4-FFF2-40B4-BE49-F238E27FC236}">
                <a16:creationId xmlns:a16="http://schemas.microsoft.com/office/drawing/2014/main" id="{6F7385FA-C757-D79A-30E8-6CEDF53A3CF0}"/>
              </a:ext>
            </a:extLst>
          </p:cNvPr>
          <p:cNvPicPr>
            <a:picLocks noChangeAspect="1"/>
          </p:cNvPicPr>
          <p:nvPr/>
        </p:nvPicPr>
        <p:blipFill rotWithShape="1">
          <a:blip r:embed="rId3">
            <a:extLst>
              <a:ext uri="{28A0092B-C50C-407E-A947-70E740481C1C}">
                <a14:useLocalDpi xmlns:a14="http://schemas.microsoft.com/office/drawing/2010/main" val="0"/>
              </a:ext>
            </a:extLst>
          </a:blip>
          <a:srcRect l="33084" r="21916"/>
          <a:stretch>
            <a:fillRect/>
          </a:stretch>
        </p:blipFill>
        <p:spPr>
          <a:xfrm>
            <a:off x="6827520" y="0"/>
            <a:ext cx="5364480" cy="6858000"/>
          </a:xfrm>
          <a:prstGeom prst="rect">
            <a:avLst/>
          </a:prstGeom>
        </p:spPr>
      </p:pic>
    </p:spTree>
    <p:extLst>
      <p:ext uri="{BB962C8B-B14F-4D97-AF65-F5344CB8AC3E}">
        <p14:creationId xmlns:p14="http://schemas.microsoft.com/office/powerpoint/2010/main" val="23391079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719B6-CD93-D790-E44D-9601A6DEBF36}"/>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09D465B3-341E-A9B7-747E-38BDC67EE526}"/>
              </a:ext>
            </a:extLst>
          </p:cNvPr>
          <p:cNvSpPr>
            <a:spLocks noGrp="1"/>
          </p:cNvSpPr>
          <p:nvPr>
            <p:ph type="dt" sz="half" idx="10"/>
          </p:nvPr>
        </p:nvSpPr>
        <p:spPr/>
        <p:txBody>
          <a:bodyPr/>
          <a:lstStyle/>
          <a:p>
            <a:r>
              <a:rPr lang="en-GB"/>
              <a:t>Date: Monday / 01 / October / 2019</a:t>
            </a:r>
          </a:p>
        </p:txBody>
      </p:sp>
      <p:sp>
        <p:nvSpPr>
          <p:cNvPr id="5" name="Footer Placeholder 4">
            <a:extLst>
              <a:ext uri="{FF2B5EF4-FFF2-40B4-BE49-F238E27FC236}">
                <a16:creationId xmlns:a16="http://schemas.microsoft.com/office/drawing/2014/main" id="{C93334D7-0256-6E11-9812-817BB74DEB45}"/>
              </a:ext>
            </a:extLst>
          </p:cNvPr>
          <p:cNvSpPr>
            <a:spLocks noGrp="1"/>
          </p:cNvSpPr>
          <p:nvPr>
            <p:ph type="ftr" sz="quarter" idx="11"/>
          </p:nvPr>
        </p:nvSpPr>
        <p:spPr/>
        <p:txBody>
          <a:bodyPr/>
          <a:lstStyle/>
          <a:p>
            <a:r>
              <a:rPr lang="en-GB" dirty="0"/>
              <a:t>Advancing social justice, promoting decent work</a:t>
            </a:r>
          </a:p>
        </p:txBody>
      </p:sp>
      <p:sp>
        <p:nvSpPr>
          <p:cNvPr id="6" name="Slide Number Placeholder 5">
            <a:extLst>
              <a:ext uri="{FF2B5EF4-FFF2-40B4-BE49-F238E27FC236}">
                <a16:creationId xmlns:a16="http://schemas.microsoft.com/office/drawing/2014/main" id="{093002AC-FA09-F63A-0AEB-77CF950EFB11}"/>
              </a:ext>
            </a:extLst>
          </p:cNvPr>
          <p:cNvSpPr>
            <a:spLocks noGrp="1"/>
          </p:cNvSpPr>
          <p:nvPr>
            <p:ph type="sldNum" sz="quarter" idx="12"/>
          </p:nvPr>
        </p:nvSpPr>
        <p:spPr/>
        <p:txBody>
          <a:bodyPr/>
          <a:lstStyle/>
          <a:p>
            <a:fld id="{856227C0-AD57-4F9B-BAE3-EEFB0D0EE427}" type="slidenum">
              <a:rPr lang="en-GB" smtClean="0"/>
              <a:t>27</a:t>
            </a:fld>
            <a:endParaRPr lang="en-GB"/>
          </a:p>
        </p:txBody>
      </p:sp>
      <p:sp>
        <p:nvSpPr>
          <p:cNvPr id="10" name="TextBox 9">
            <a:extLst>
              <a:ext uri="{FF2B5EF4-FFF2-40B4-BE49-F238E27FC236}">
                <a16:creationId xmlns:a16="http://schemas.microsoft.com/office/drawing/2014/main" id="{9818C336-DF1E-DD81-5E30-263EA1E9E9AD}"/>
              </a:ext>
            </a:extLst>
          </p:cNvPr>
          <p:cNvSpPr txBox="1"/>
          <p:nvPr/>
        </p:nvSpPr>
        <p:spPr>
          <a:xfrm>
            <a:off x="394649" y="1251481"/>
            <a:ext cx="11402702" cy="4855175"/>
          </a:xfrm>
          <a:prstGeom prst="rect">
            <a:avLst/>
          </a:prstGeom>
          <a:noFill/>
        </p:spPr>
        <p:txBody>
          <a:bodyPr wrap="square">
            <a:spAutoFit/>
          </a:bodyPr>
          <a:lstStyle/>
          <a:p>
            <a:r>
              <a:rPr lang="en-GB" sz="2400" b="1" i="1" dirty="0">
                <a:latin typeface="Noto Sans" panose="020B0502040504020204" pitchFamily="34" charset="0"/>
                <a:ea typeface="Noto Sans" panose="020B0502040504020204" pitchFamily="34" charset="0"/>
                <a:cs typeface="Noto Sans" panose="020B0502040504020204" pitchFamily="34" charset="0"/>
              </a:rPr>
              <a:t>Unlawful grounds</a:t>
            </a:r>
          </a:p>
          <a:p>
            <a:br>
              <a:rPr lang="en-CH" sz="2000" dirty="0"/>
            </a:br>
            <a:r>
              <a:rPr lang="en-GB" sz="2000" b="1" dirty="0"/>
              <a:t>EU Platform Work Directive</a:t>
            </a:r>
          </a:p>
          <a:p>
            <a:br>
              <a:rPr lang="en-CH" sz="2000" dirty="0"/>
            </a:br>
            <a:r>
              <a:rPr lang="en-GB" sz="2000" dirty="0"/>
              <a:t>23.</a:t>
            </a:r>
            <a:r>
              <a:rPr lang="en-GB" dirty="0"/>
              <a:t>1. Member States shall take the measures necessary to prohibit the dismissal or termination of the contract of persons performing platform work, or equivalent action, […] on the grounds that they have exercised the rights provided for in this Directive. </a:t>
            </a:r>
            <a:endParaRPr lang="en-GB" sz="2000" dirty="0"/>
          </a:p>
          <a:p>
            <a:endParaRPr lang="en-GB" sz="1850" b="1" dirty="0">
              <a:latin typeface="Noto Sans" panose="020B0502040504020204" pitchFamily="34" charset="0"/>
              <a:ea typeface="Noto Sans" panose="020B0502040504020204" pitchFamily="34" charset="0"/>
              <a:cs typeface="Noto Sans" panose="020B0502040504020204" pitchFamily="34" charset="0"/>
            </a:endParaRPr>
          </a:p>
          <a:p>
            <a:r>
              <a:rPr lang="en-GB" sz="2400" b="1" i="1" dirty="0">
                <a:latin typeface="Noto Sans" panose="020B0502040504020204" pitchFamily="34" charset="0"/>
                <a:ea typeface="Noto Sans" panose="020B0502040504020204" pitchFamily="34" charset="0"/>
                <a:cs typeface="Noto Sans" panose="020B0502040504020204" pitchFamily="34" charset="0"/>
              </a:rPr>
              <a:t>Discriminatory grounds </a:t>
            </a:r>
          </a:p>
          <a:p>
            <a:endParaRPr lang="en-GB" sz="1850" b="1" dirty="0">
              <a:latin typeface="Noto Sans" panose="020B0502040504020204" pitchFamily="34" charset="0"/>
              <a:ea typeface="Noto Sans" panose="020B0502040504020204" pitchFamily="34" charset="0"/>
              <a:cs typeface="Noto Sans" panose="020B0502040504020204" pitchFamily="34" charset="0"/>
            </a:endParaRPr>
          </a:p>
          <a:p>
            <a:r>
              <a:rPr lang="en-GB" b="1" dirty="0"/>
              <a:t>India -</a:t>
            </a:r>
            <a:r>
              <a:rPr lang="en-CH" b="1" dirty="0"/>
              <a:t>Telangana Platform Based Gig Workers (Registration, Social Security and Welfare) Act, 2026</a:t>
            </a:r>
            <a:endParaRPr lang="en-GB" b="1" dirty="0"/>
          </a:p>
          <a:p>
            <a:endParaRPr lang="en-GB" dirty="0"/>
          </a:p>
          <a:p>
            <a:r>
              <a:rPr lang="en-CH" dirty="0"/>
              <a:t>12</a:t>
            </a:r>
            <a:r>
              <a:rPr lang="en-GB" dirty="0"/>
              <a:t> (</a:t>
            </a:r>
            <a:r>
              <a:rPr lang="en-CH" dirty="0"/>
              <a:t>2) The aggregator / platform shall take measures to prevent discrimination on the basis of religion, race, caste, gender or place of birth or on the grounds of disability by the automated monitoring and decision-making systems deployed by the aggregator.</a:t>
            </a:r>
            <a:endParaRPr lang="en-GB" sz="1850" b="1" dirty="0">
              <a:latin typeface="Noto Sans" panose="020B0502040504020204" pitchFamily="34" charset="0"/>
              <a:ea typeface="Noto Sans" panose="020B0502040504020204" pitchFamily="34" charset="0"/>
              <a:cs typeface="Noto Sans" panose="020B0502040504020204" pitchFamily="34" charset="0"/>
            </a:endParaRPr>
          </a:p>
          <a:p>
            <a:endParaRPr lang="en-GB" sz="1850" dirty="0">
              <a:latin typeface="Noto Sans" panose="020B0502040504020204" pitchFamily="34" charset="0"/>
              <a:ea typeface="Noto Sans" panose="020B0502040504020204" pitchFamily="34" charset="0"/>
              <a:cs typeface="Noto Sans" panose="020B0502040504020204" pitchFamily="34" charset="0"/>
            </a:endParaRPr>
          </a:p>
        </p:txBody>
      </p:sp>
      <p:sp>
        <p:nvSpPr>
          <p:cNvPr id="8" name="TextBox 7">
            <a:extLst>
              <a:ext uri="{FF2B5EF4-FFF2-40B4-BE49-F238E27FC236}">
                <a16:creationId xmlns:a16="http://schemas.microsoft.com/office/drawing/2014/main" id="{E309D5DF-8229-78D5-6608-43455596EB51}"/>
              </a:ext>
            </a:extLst>
          </p:cNvPr>
          <p:cNvSpPr txBox="1"/>
          <p:nvPr/>
        </p:nvSpPr>
        <p:spPr>
          <a:xfrm>
            <a:off x="4110351" y="432000"/>
            <a:ext cx="6136640" cy="477054"/>
          </a:xfrm>
          <a:prstGeom prst="rect">
            <a:avLst/>
          </a:prstGeom>
          <a:noFill/>
        </p:spPr>
        <p:txBody>
          <a:bodyPr wrap="square">
            <a:spAutoFit/>
          </a:bodyPr>
          <a:lstStyle/>
          <a:p>
            <a:r>
              <a:rPr kumimoji="0" lang="en-GB" sz="2500" b="1" i="0" u="none" strike="noStrike" kern="1200" cap="none" spc="0" normalizeH="0" baseline="0" noProof="0" dirty="0">
                <a:ln>
                  <a:noFill/>
                </a:ln>
                <a:solidFill>
                  <a:srgbClr val="1E2DBE"/>
                </a:solidFill>
                <a:effectLst/>
                <a:uLnTx/>
                <a:uFillTx/>
                <a:latin typeface="Noto Sans" panose="020B0502040504020204" pitchFamily="34" charset="0"/>
                <a:ea typeface="Noto Sans" panose="020B0502040504020204" pitchFamily="34" charset="0"/>
                <a:cs typeface="Noto Sans" panose="020B0502040504020204" pitchFamily="34" charset="0"/>
              </a:rPr>
              <a:t>Example</a:t>
            </a:r>
            <a:r>
              <a:rPr lang="en-GB" sz="2500" b="1" dirty="0">
                <a:solidFill>
                  <a:srgbClr val="1E2DBE"/>
                </a:solidFill>
                <a:latin typeface="Noto Sans" panose="020B0502040504020204" pitchFamily="34" charset="0"/>
                <a:ea typeface="Noto Sans" panose="020B0502040504020204" pitchFamily="34" charset="0"/>
                <a:cs typeface="Noto Sans" panose="020B0502040504020204" pitchFamily="34" charset="0"/>
              </a:rPr>
              <a:t>s</a:t>
            </a:r>
            <a:r>
              <a:rPr kumimoji="0" lang="en-GB" sz="2500" b="1" i="0" u="none" strike="noStrike" kern="1200" cap="none" spc="0" normalizeH="0" baseline="0" noProof="0" dirty="0">
                <a:ln>
                  <a:noFill/>
                </a:ln>
                <a:solidFill>
                  <a:srgbClr val="1E2DBE"/>
                </a:solidFill>
                <a:effectLst/>
                <a:uLnTx/>
                <a:uFillTx/>
                <a:latin typeface="Noto Sans" panose="020B0502040504020204" pitchFamily="34" charset="0"/>
                <a:ea typeface="Noto Sans" panose="020B0502040504020204" pitchFamily="34" charset="0"/>
                <a:cs typeface="Noto Sans" panose="020B0502040504020204" pitchFamily="34" charset="0"/>
              </a:rPr>
              <a:t> of approaches </a:t>
            </a:r>
            <a:endParaRPr lang="en-GB" dirty="0"/>
          </a:p>
        </p:txBody>
      </p:sp>
    </p:spTree>
    <p:extLst>
      <p:ext uri="{BB962C8B-B14F-4D97-AF65-F5344CB8AC3E}">
        <p14:creationId xmlns:p14="http://schemas.microsoft.com/office/powerpoint/2010/main" val="24810480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47C52C-5159-931B-A339-67CB6D60F1E8}"/>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FE441464-D24E-68BC-C341-8C530EC581B0}"/>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447DA88A-78A4-01A5-71A6-7BE7A2B8376E}"/>
              </a:ext>
            </a:extLst>
          </p:cNvPr>
          <p:cNvSpPr>
            <a:spLocks noGrp="1"/>
          </p:cNvSpPr>
          <p:nvPr>
            <p:ph type="sldNum" sz="quarter" idx="12"/>
          </p:nvPr>
        </p:nvSpPr>
        <p:spPr/>
        <p:txBody>
          <a:bodyPr/>
          <a:lstStyle/>
          <a:p>
            <a:fld id="{856227C0-AD57-4F9B-BAE3-EEFB0D0EE427}" type="slidenum">
              <a:rPr lang="en-GB" smtClean="0"/>
              <a:t>28</a:t>
            </a:fld>
            <a:endParaRPr lang="en-GB"/>
          </a:p>
        </p:txBody>
      </p:sp>
      <p:sp>
        <p:nvSpPr>
          <p:cNvPr id="17" name="TextBox 16">
            <a:extLst>
              <a:ext uri="{FF2B5EF4-FFF2-40B4-BE49-F238E27FC236}">
                <a16:creationId xmlns:a16="http://schemas.microsoft.com/office/drawing/2014/main" id="{D810E132-0BF8-0292-32E6-4FC4B73E916B}"/>
              </a:ext>
            </a:extLst>
          </p:cNvPr>
          <p:cNvSpPr txBox="1"/>
          <p:nvPr/>
        </p:nvSpPr>
        <p:spPr>
          <a:xfrm>
            <a:off x="5419929" y="2760840"/>
            <a:ext cx="6281533" cy="3225498"/>
          </a:xfrm>
          <a:prstGeom prst="rect">
            <a:avLst/>
          </a:prstGeom>
          <a:noFill/>
        </p:spPr>
        <p:txBody>
          <a:bodyPr wrap="square" lIns="0" tIns="0" rIns="0" bIns="0" anchor="t">
            <a:spAutoFit/>
          </a:bodyPr>
          <a:lstStyle/>
          <a:p>
            <a:pPr algn="ctr">
              <a:lnSpc>
                <a:spcPct val="90000"/>
              </a:lnSpc>
              <a:spcBef>
                <a:spcPct val="0"/>
              </a:spcBef>
            </a:pPr>
            <a:r>
              <a:rPr lang="en-GB" sz="24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A note on practices</a:t>
            </a:r>
          </a:p>
          <a:p>
            <a:pPr marL="342900" indent="-342900">
              <a:spcBef>
                <a:spcPts val="1200"/>
              </a:spcBef>
              <a:buFont typeface="Arial" panose="020B0604020202020204" pitchFamily="34" charset="0"/>
              <a:buChar char="•"/>
            </a:pPr>
            <a:r>
              <a:rPr lang="en-GB" sz="2400" dirty="0">
                <a:solidFill>
                  <a:srgbClr val="230050"/>
                </a:solidFill>
                <a:cs typeface="Arial"/>
              </a:rPr>
              <a:t>Article 21 is principles based and enables different approaches to be taken in its implementation </a:t>
            </a:r>
          </a:p>
          <a:p>
            <a:pPr marL="342900" indent="-342900">
              <a:spcBef>
                <a:spcPts val="1200"/>
              </a:spcBef>
              <a:buFont typeface="Arial" panose="020B0604020202020204" pitchFamily="34" charset="0"/>
              <a:buChar char="•"/>
            </a:pPr>
            <a:r>
              <a:rPr lang="en-GB" sz="2400" dirty="0">
                <a:solidFill>
                  <a:srgbClr val="230050"/>
                </a:solidFill>
                <a:cs typeface="Arial"/>
              </a:rPr>
              <a:t>Some dispute resolution processes may already exist (e.g. labour law for workers who are employees and complaints procedures under privacy laws).</a:t>
            </a:r>
          </a:p>
        </p:txBody>
      </p:sp>
      <p:sp>
        <p:nvSpPr>
          <p:cNvPr id="8" name="Title 1">
            <a:extLst>
              <a:ext uri="{FF2B5EF4-FFF2-40B4-BE49-F238E27FC236}">
                <a16:creationId xmlns:a16="http://schemas.microsoft.com/office/drawing/2014/main" id="{1B2DA7D7-73BA-4E17-64E7-E6C4DB85BCA9}"/>
              </a:ext>
            </a:extLst>
          </p:cNvPr>
          <p:cNvSpPr txBox="1">
            <a:spLocks/>
          </p:cNvSpPr>
          <p:nvPr/>
        </p:nvSpPr>
        <p:spPr>
          <a:xfrm>
            <a:off x="490538" y="346143"/>
            <a:ext cx="11210924" cy="727334"/>
          </a:xfrm>
          <a:prstGeom prst="rect">
            <a:avLst/>
          </a:prstGeom>
          <a:solidFill>
            <a:schemeClr val="bg1"/>
          </a:solidFill>
        </p:spPr>
        <p:txBody>
          <a:bodyPr vert="horz" lIns="0" tIns="0" rIns="0" bIns="0" rtlCol="0" anchor="t" anchorCtr="0">
            <a:noAutofit/>
          </a:bodyPr>
          <a:lst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Dispute resolution and remedies  (Article 21)</a:t>
            </a:r>
          </a:p>
          <a:p>
            <a:pPr algn="ctr"/>
            <a:endParaRPr lang="en-GB" dirty="0">
              <a:latin typeface="Noto Sans" panose="020B0502040504020204" pitchFamily="34" charset="0"/>
              <a:ea typeface="Noto Sans" panose="020B0502040504020204" pitchFamily="34" charset="0"/>
              <a:cs typeface="Noto Sans" panose="020B0502040504020204" pitchFamily="34" charset="0"/>
            </a:endParaRPr>
          </a:p>
        </p:txBody>
      </p:sp>
      <p:pic>
        <p:nvPicPr>
          <p:cNvPr id="3" name="Picture 2">
            <a:extLst>
              <a:ext uri="{FF2B5EF4-FFF2-40B4-BE49-F238E27FC236}">
                <a16:creationId xmlns:a16="http://schemas.microsoft.com/office/drawing/2014/main" id="{C4E02969-7CB6-1F41-D3A0-D17A71B7C5FB}"/>
              </a:ext>
            </a:extLst>
          </p:cNvPr>
          <p:cNvPicPr>
            <a:picLocks noChangeAspect="1"/>
          </p:cNvPicPr>
          <p:nvPr/>
        </p:nvPicPr>
        <p:blipFill>
          <a:blip r:embed="rId3"/>
          <a:stretch>
            <a:fillRect/>
          </a:stretch>
        </p:blipFill>
        <p:spPr>
          <a:xfrm>
            <a:off x="-24876" y="2708477"/>
            <a:ext cx="5174805" cy="4161973"/>
          </a:xfrm>
          <a:prstGeom prst="rect">
            <a:avLst/>
          </a:prstGeom>
        </p:spPr>
      </p:pic>
      <p:sp>
        <p:nvSpPr>
          <p:cNvPr id="7" name="TextBox 6">
            <a:extLst>
              <a:ext uri="{FF2B5EF4-FFF2-40B4-BE49-F238E27FC236}">
                <a16:creationId xmlns:a16="http://schemas.microsoft.com/office/drawing/2014/main" id="{80C20181-EA0E-61D4-042C-34752F19DF19}"/>
              </a:ext>
            </a:extLst>
          </p:cNvPr>
          <p:cNvSpPr txBox="1"/>
          <p:nvPr/>
        </p:nvSpPr>
        <p:spPr>
          <a:xfrm>
            <a:off x="310692" y="1073477"/>
            <a:ext cx="11390770" cy="1200329"/>
          </a:xfrm>
          <a:prstGeom prst="rect">
            <a:avLst/>
          </a:prstGeom>
          <a:noFill/>
        </p:spPr>
        <p:txBody>
          <a:bodyPr wrap="square" rtlCol="0">
            <a:spAutoFit/>
          </a:bodyPr>
          <a:lstStyle/>
          <a:p>
            <a:r>
              <a:rPr lang="en-GB" sz="2400" dirty="0"/>
              <a:t>21. Each Member shall take measures to ensure that digital platform workers and digital labour platforms have easy access to safe, fair and effective dispute resolution mechanisms and to appropriate and effective remedies</a:t>
            </a:r>
            <a:r>
              <a:rPr lang="en-GB" dirty="0"/>
              <a:t>.</a:t>
            </a:r>
            <a:endParaRPr lang="en-CH" dirty="0"/>
          </a:p>
        </p:txBody>
      </p:sp>
    </p:spTree>
    <p:extLst>
      <p:ext uri="{BB962C8B-B14F-4D97-AF65-F5344CB8AC3E}">
        <p14:creationId xmlns:p14="http://schemas.microsoft.com/office/powerpoint/2010/main" val="28781547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04372-7C9D-0380-2A38-36999FC36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1110F9-EEFB-2A8F-7C4A-ACC5169012FA}"/>
              </a:ext>
            </a:extLst>
          </p:cNvPr>
          <p:cNvSpPr>
            <a:spLocks noGrp="1"/>
          </p:cNvSpPr>
          <p:nvPr>
            <p:ph type="title"/>
          </p:nvPr>
        </p:nvSpPr>
        <p:spPr>
          <a:xfrm>
            <a:off x="333829" y="197692"/>
            <a:ext cx="10710068" cy="919908"/>
          </a:xfrm>
        </p:spPr>
        <p:txBody>
          <a:bodyPr/>
          <a:lstStyle/>
          <a:p>
            <a:pPr algn="ctr"/>
            <a:br>
              <a:rPr lang="en-GB" dirty="0">
                <a:latin typeface="Noto Sans" panose="020B0502040504020204" pitchFamily="34" charset="0"/>
                <a:ea typeface="Noto Sans" panose="020B0502040504020204" pitchFamily="34" charset="0"/>
                <a:cs typeface="Noto Sans" panose="020B0502040504020204" pitchFamily="34" charset="0"/>
              </a:rPr>
            </a:br>
            <a:r>
              <a:rPr lang="en-GB" dirty="0">
                <a:latin typeface="Noto Sans" panose="020B0502040504020204" pitchFamily="34" charset="0"/>
                <a:ea typeface="Noto Sans" panose="020B0502040504020204" pitchFamily="34" charset="0"/>
                <a:cs typeface="Noto Sans" panose="020B0502040504020204" pitchFamily="34" charset="0"/>
              </a:rPr>
              <a:t>Examples</a:t>
            </a:r>
            <a:br>
              <a:rPr lang="en-GB" dirty="0">
                <a:latin typeface="Noto Sans" panose="020B0502040504020204" pitchFamily="34" charset="0"/>
                <a:ea typeface="Noto Sans" panose="020B0502040504020204" pitchFamily="34" charset="0"/>
                <a:cs typeface="Noto Sans" panose="020B0502040504020204" pitchFamily="34" charset="0"/>
              </a:rPr>
            </a:br>
            <a:endParaRPr lang="en-GB" i="1"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202891A2-060B-67AE-A00D-8BDE0D6B3E99}"/>
              </a:ext>
            </a:extLst>
          </p:cNvPr>
          <p:cNvSpPr>
            <a:spLocks noGrp="1"/>
          </p:cNvSpPr>
          <p:nvPr>
            <p:ph type="dt" sz="half" idx="10"/>
          </p:nvPr>
        </p:nvSpPr>
        <p:spPr/>
        <p:txBody>
          <a:bodyPr/>
          <a:lstStyle/>
          <a:p>
            <a:r>
              <a:rPr lang="en-GB"/>
              <a:t>Date: Monday / 01 / October / 2019</a:t>
            </a:r>
          </a:p>
        </p:txBody>
      </p:sp>
      <p:sp>
        <p:nvSpPr>
          <p:cNvPr id="6" name="Slide Number Placeholder 5">
            <a:extLst>
              <a:ext uri="{FF2B5EF4-FFF2-40B4-BE49-F238E27FC236}">
                <a16:creationId xmlns:a16="http://schemas.microsoft.com/office/drawing/2014/main" id="{AEAF62C4-94BF-C984-8C7E-B86490560B2D}"/>
              </a:ext>
            </a:extLst>
          </p:cNvPr>
          <p:cNvSpPr>
            <a:spLocks noGrp="1"/>
          </p:cNvSpPr>
          <p:nvPr>
            <p:ph type="sldNum" sz="quarter" idx="12"/>
          </p:nvPr>
        </p:nvSpPr>
        <p:spPr/>
        <p:txBody>
          <a:bodyPr/>
          <a:lstStyle/>
          <a:p>
            <a:fld id="{856227C0-AD57-4F9B-BAE3-EEFB0D0EE427}" type="slidenum">
              <a:rPr lang="en-GB" smtClean="0"/>
              <a:t>29</a:t>
            </a:fld>
            <a:endParaRPr lang="en-GB"/>
          </a:p>
        </p:txBody>
      </p:sp>
      <p:sp>
        <p:nvSpPr>
          <p:cNvPr id="8" name="TextBox 7">
            <a:extLst>
              <a:ext uri="{FF2B5EF4-FFF2-40B4-BE49-F238E27FC236}">
                <a16:creationId xmlns:a16="http://schemas.microsoft.com/office/drawing/2014/main" id="{47CED65B-554B-ED80-6C67-A5E087EE3F16}"/>
              </a:ext>
            </a:extLst>
          </p:cNvPr>
          <p:cNvSpPr txBox="1"/>
          <p:nvPr/>
        </p:nvSpPr>
        <p:spPr>
          <a:xfrm>
            <a:off x="333829" y="1364343"/>
            <a:ext cx="11858171" cy="5447645"/>
          </a:xfrm>
          <a:prstGeom prst="rect">
            <a:avLst/>
          </a:prstGeom>
          <a:noFill/>
        </p:spPr>
        <p:txBody>
          <a:bodyPr wrap="square">
            <a:spAutoFit/>
          </a:bodyPr>
          <a:lstStyle/>
          <a:p>
            <a:pPr marL="342900" indent="-342900">
              <a:spcBef>
                <a:spcPts val="1200"/>
              </a:spcBef>
              <a:buFont typeface="Arial" panose="020B0604020202020204" pitchFamily="34" charset="0"/>
              <a:buChar char="•"/>
            </a:pPr>
            <a:r>
              <a:rPr lang="en-GB" sz="2400" dirty="0">
                <a:solidFill>
                  <a:srgbClr val="230050"/>
                </a:solidFill>
                <a:cs typeface="Arial"/>
              </a:rPr>
              <a:t>Some </a:t>
            </a:r>
            <a:r>
              <a:rPr lang="en-GB" sz="2400" b="1" dirty="0">
                <a:solidFill>
                  <a:srgbClr val="230050"/>
                </a:solidFill>
                <a:cs typeface="Arial"/>
              </a:rPr>
              <a:t>specific dispute resolution processes for digital platforms </a:t>
            </a:r>
            <a:r>
              <a:rPr lang="en-GB" sz="2400" dirty="0">
                <a:solidFill>
                  <a:srgbClr val="230050"/>
                </a:solidFill>
                <a:cs typeface="Arial"/>
              </a:rPr>
              <a:t>set out in legislation (third-party decision-making) (e.g. Ontario (Canada)).</a:t>
            </a:r>
          </a:p>
          <a:p>
            <a:pPr marL="342900" indent="-342900">
              <a:spcBef>
                <a:spcPts val="1200"/>
              </a:spcBef>
              <a:buFont typeface="Arial" panose="020B0604020202020204" pitchFamily="34" charset="0"/>
              <a:buChar char="•"/>
            </a:pPr>
            <a:r>
              <a:rPr lang="en-GB" sz="2400" dirty="0">
                <a:solidFill>
                  <a:srgbClr val="230050"/>
                </a:solidFill>
                <a:cs typeface="Arial"/>
              </a:rPr>
              <a:t>Some legislation requires platforms must establish </a:t>
            </a:r>
            <a:r>
              <a:rPr lang="en-GB" sz="2400" b="1" dirty="0">
                <a:solidFill>
                  <a:srgbClr val="230050"/>
                </a:solidFill>
                <a:cs typeface="Arial"/>
              </a:rPr>
              <a:t>internal complaints mechanisms </a:t>
            </a:r>
            <a:r>
              <a:rPr lang="en-GB" sz="2400" dirty="0">
                <a:solidFill>
                  <a:srgbClr val="230050"/>
                </a:solidFill>
                <a:cs typeface="Arial"/>
              </a:rPr>
              <a:t>(e.g. China (guidance), Colombia, Chile). </a:t>
            </a:r>
          </a:p>
          <a:p>
            <a:pPr marL="342900" indent="-342900">
              <a:spcBef>
                <a:spcPts val="1200"/>
              </a:spcBef>
              <a:buFont typeface="Arial" panose="020B0604020202020204" pitchFamily="34" charset="0"/>
              <a:buChar char="•"/>
            </a:pPr>
            <a:r>
              <a:rPr lang="en-GB" sz="2400" dirty="0">
                <a:solidFill>
                  <a:srgbClr val="230050"/>
                </a:solidFill>
                <a:cs typeface="Arial"/>
              </a:rPr>
              <a:t>Requirements that platforms must </a:t>
            </a:r>
            <a:r>
              <a:rPr lang="en-GB" sz="2400" b="1" dirty="0">
                <a:solidFill>
                  <a:srgbClr val="230050"/>
                </a:solidFill>
                <a:cs typeface="Arial"/>
              </a:rPr>
              <a:t>disclose complaints mechanisms in contracts </a:t>
            </a:r>
            <a:r>
              <a:rPr lang="en-GB" sz="2400" dirty="0">
                <a:solidFill>
                  <a:srgbClr val="230050"/>
                </a:solidFill>
                <a:cs typeface="Arial"/>
              </a:rPr>
              <a:t>with workers or on their apps (e.g. Karnataka – India).</a:t>
            </a:r>
          </a:p>
          <a:p>
            <a:pPr marL="342900" indent="-342900">
              <a:spcBef>
                <a:spcPts val="1200"/>
              </a:spcBef>
              <a:buFont typeface="Arial" panose="020B0604020202020204" pitchFamily="34" charset="0"/>
              <a:buChar char="•"/>
            </a:pPr>
            <a:r>
              <a:rPr lang="en-GB" sz="2400" dirty="0">
                <a:solidFill>
                  <a:srgbClr val="230050"/>
                </a:solidFill>
                <a:cs typeface="Arial"/>
              </a:rPr>
              <a:t>A body to represent workers during complaints processes (e.g. Washington State)</a:t>
            </a:r>
          </a:p>
          <a:p>
            <a:pPr marL="342900" indent="-342900">
              <a:spcBef>
                <a:spcPts val="1200"/>
              </a:spcBef>
              <a:buFont typeface="Arial" panose="020B0604020202020204" pitchFamily="34" charset="0"/>
              <a:buChar char="•"/>
            </a:pPr>
            <a:r>
              <a:rPr lang="en-GB" sz="2400" dirty="0">
                <a:solidFill>
                  <a:srgbClr val="230050"/>
                </a:solidFill>
                <a:cs typeface="Arial"/>
              </a:rPr>
              <a:t>Requirements that platforms have </a:t>
            </a:r>
            <a:r>
              <a:rPr lang="en-GB" sz="2400" b="1" dirty="0">
                <a:solidFill>
                  <a:srgbClr val="230050"/>
                </a:solidFill>
                <a:cs typeface="Arial"/>
              </a:rPr>
              <a:t>a human point of contact located </a:t>
            </a:r>
            <a:r>
              <a:rPr lang="en-GB" sz="2400" dirty="0">
                <a:solidFill>
                  <a:srgbClr val="230050"/>
                </a:solidFill>
                <a:cs typeface="Arial"/>
              </a:rPr>
              <a:t>in its territory to address complaints (e.g. Chile).</a:t>
            </a:r>
          </a:p>
          <a:p>
            <a:pPr marL="342900" indent="-342900">
              <a:spcBef>
                <a:spcPts val="1200"/>
              </a:spcBef>
              <a:buFont typeface="Arial" panose="020B0604020202020204" pitchFamily="34" charset="0"/>
              <a:buChar char="•"/>
            </a:pPr>
            <a:r>
              <a:rPr lang="en-GB" sz="2400" b="1" dirty="0">
                <a:solidFill>
                  <a:srgbClr val="230050"/>
                </a:solidFill>
                <a:cs typeface="Arial"/>
              </a:rPr>
              <a:t>Ghana </a:t>
            </a:r>
            <a:r>
              <a:rPr lang="en-GB" sz="2400" dirty="0">
                <a:solidFill>
                  <a:srgbClr val="230050"/>
                </a:solidFill>
                <a:cs typeface="Arial"/>
              </a:rPr>
              <a:t>has procedures under the Data Protection Act 2012 for complaints relating to breaches of personal privacy.</a:t>
            </a:r>
            <a:endParaRPr lang="en-GB" sz="2400" b="1" dirty="0">
              <a:solidFill>
                <a:srgbClr val="230050"/>
              </a:solidFill>
              <a:cs typeface="Arial"/>
            </a:endParaRPr>
          </a:p>
          <a:p>
            <a:pPr>
              <a:spcBef>
                <a:spcPts val="1200"/>
              </a:spcBef>
            </a:pPr>
            <a:endParaRPr lang="en-GB" sz="2400" b="1" dirty="0">
              <a:solidFill>
                <a:srgbClr val="230050"/>
              </a:solidFill>
              <a:cs typeface="Arial"/>
            </a:endParaRPr>
          </a:p>
        </p:txBody>
      </p:sp>
    </p:spTree>
    <p:extLst>
      <p:ext uri="{BB962C8B-B14F-4D97-AF65-F5344CB8AC3E}">
        <p14:creationId xmlns:p14="http://schemas.microsoft.com/office/powerpoint/2010/main" val="36635994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C54BB-4275-E06F-F961-E09092E305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75068-3A71-0958-922C-F16B1E65DCC6}"/>
              </a:ext>
            </a:extLst>
          </p:cNvPr>
          <p:cNvSpPr>
            <a:spLocks noGrp="1"/>
          </p:cNvSpPr>
          <p:nvPr>
            <p:ph type="title"/>
          </p:nvPr>
        </p:nvSpPr>
        <p:spPr>
          <a:xfrm>
            <a:off x="101600" y="402919"/>
            <a:ext cx="6604000" cy="634161"/>
          </a:xfrm>
          <a:solidFill>
            <a:schemeClr val="bg1"/>
          </a:solidFill>
        </p:spPr>
        <p:txBody>
          <a:bodyPr/>
          <a:lstStyle/>
          <a:p>
            <a:pPr algn="ctr"/>
            <a:r>
              <a:rPr lang="en-GB" sz="2400" dirty="0">
                <a:latin typeface="Noto Sans" panose="020B0502040504020204" pitchFamily="34" charset="0"/>
                <a:ea typeface="Noto Sans" panose="020B0502040504020204" pitchFamily="34" charset="0"/>
                <a:cs typeface="Noto Sans" panose="020B0502040504020204" pitchFamily="34" charset="0"/>
              </a:rPr>
              <a:t>Compliance and enforcement (article 22)</a:t>
            </a:r>
            <a:br>
              <a:rPr lang="en-GB" sz="2400" dirty="0">
                <a:latin typeface="Noto Sans" panose="020B0502040504020204" pitchFamily="34" charset="0"/>
                <a:ea typeface="Noto Sans" panose="020B0502040504020204" pitchFamily="34" charset="0"/>
                <a:cs typeface="Noto Sans" panose="020B0502040504020204" pitchFamily="34" charset="0"/>
              </a:rPr>
            </a:br>
            <a:endParaRPr lang="en-GB" sz="24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EBF9369C-A386-C446-B5FB-F37135100AF5}"/>
              </a:ext>
            </a:extLst>
          </p:cNvPr>
          <p:cNvSpPr>
            <a:spLocks noGrp="1"/>
          </p:cNvSpPr>
          <p:nvPr>
            <p:ph type="dt" sz="half" idx="10"/>
          </p:nvPr>
        </p:nvSpPr>
        <p:spPr/>
        <p:txBody>
          <a:bodyPr/>
          <a:lstStyle/>
          <a:p>
            <a:r>
              <a:rPr lang="en-GB" dirty="0"/>
              <a:t>Date: Monday / 01 / October / 2019</a:t>
            </a:r>
          </a:p>
        </p:txBody>
      </p:sp>
      <p:sp>
        <p:nvSpPr>
          <p:cNvPr id="6" name="Slide Number Placeholder 5">
            <a:extLst>
              <a:ext uri="{FF2B5EF4-FFF2-40B4-BE49-F238E27FC236}">
                <a16:creationId xmlns:a16="http://schemas.microsoft.com/office/drawing/2014/main" id="{73585A97-31EF-2BDD-2983-62A1C42206D5}"/>
              </a:ext>
            </a:extLst>
          </p:cNvPr>
          <p:cNvSpPr>
            <a:spLocks noGrp="1"/>
          </p:cNvSpPr>
          <p:nvPr>
            <p:ph type="sldNum" sz="quarter" idx="12"/>
          </p:nvPr>
        </p:nvSpPr>
        <p:spPr/>
        <p:txBody>
          <a:bodyPr/>
          <a:lstStyle/>
          <a:p>
            <a:fld id="{856227C0-AD57-4F9B-BAE3-EEFB0D0EE427}" type="slidenum">
              <a:rPr lang="en-GB" smtClean="0"/>
              <a:t>30</a:t>
            </a:fld>
            <a:endParaRPr lang="en-GB"/>
          </a:p>
        </p:txBody>
      </p:sp>
      <p:sp>
        <p:nvSpPr>
          <p:cNvPr id="17" name="TextBox 16">
            <a:extLst>
              <a:ext uri="{FF2B5EF4-FFF2-40B4-BE49-F238E27FC236}">
                <a16:creationId xmlns:a16="http://schemas.microsoft.com/office/drawing/2014/main" id="{CB0611D8-91EB-044C-1C14-81B502659A85}"/>
              </a:ext>
            </a:extLst>
          </p:cNvPr>
          <p:cNvSpPr txBox="1"/>
          <p:nvPr/>
        </p:nvSpPr>
        <p:spPr>
          <a:xfrm>
            <a:off x="374424" y="873887"/>
            <a:ext cx="10787038" cy="6109365"/>
          </a:xfrm>
          <a:prstGeom prst="rect">
            <a:avLst/>
          </a:prstGeom>
          <a:noFill/>
        </p:spPr>
        <p:txBody>
          <a:bodyPr wrap="square" lIns="0" tIns="0" rIns="0" bIns="0" anchor="t">
            <a:spAutoFit/>
          </a:bodyPr>
          <a:lstStyle/>
          <a:p>
            <a:pPr marL="0" lvl="2" defTabSz="452438">
              <a:spcBef>
                <a:spcPts val="1200"/>
              </a:spcBef>
              <a:spcAft>
                <a:spcPts val="600"/>
              </a:spcAft>
              <a:buClr>
                <a:schemeClr val="tx2"/>
              </a:buClr>
              <a:buSzPct val="100000"/>
              <a:defRPr/>
            </a:pPr>
            <a:r>
              <a:rPr lang="en-GB" sz="2400" dirty="0">
                <a:latin typeface="Noto Sans" panose="020B0502040504020204" pitchFamily="34" charset="0"/>
                <a:ea typeface="Noto Sans" panose="020B0502040504020204" pitchFamily="34" charset="0"/>
                <a:cs typeface="Noto Sans" panose="020B0502040504020204" pitchFamily="34" charset="0"/>
              </a:rPr>
              <a:t>21. Each Member shall take measures so that mechanisms are in place for ensuring compliance with and enforcement of national laws and regulations and collective agreements.</a:t>
            </a:r>
          </a:p>
          <a:p>
            <a:pPr marL="0" lvl="2" defTabSz="452438">
              <a:spcBef>
                <a:spcPts val="1200"/>
              </a:spcBef>
              <a:spcAft>
                <a:spcPts val="600"/>
              </a:spcAft>
              <a:buClr>
                <a:schemeClr val="tx2"/>
              </a:buClr>
              <a:buSzPct val="100000"/>
              <a:defRPr/>
            </a:pPr>
            <a:r>
              <a:rPr lang="en-GB" sz="2400" b="1" dirty="0">
                <a:solidFill>
                  <a:schemeClr val="accent1"/>
                </a:solidFill>
                <a:latin typeface="Noto Sans" panose="020B0502040504020204" pitchFamily="34" charset="0"/>
                <a:ea typeface="Noto Sans" panose="020B0502040504020204" pitchFamily="34" charset="0"/>
                <a:cs typeface="Noto Sans" panose="020B0502040504020204" pitchFamily="34" charset="0"/>
              </a:rPr>
              <a:t>Examples</a:t>
            </a:r>
          </a:p>
          <a:p>
            <a:pPr marL="342900" lvl="2" indent="-342900" defTabSz="452438">
              <a:spcBef>
                <a:spcPts val="1200"/>
              </a:spcBef>
              <a:spcAft>
                <a:spcPts val="600"/>
              </a:spcAft>
              <a:buClr>
                <a:schemeClr val="tx2"/>
              </a:buClr>
              <a:buSzPct val="100000"/>
              <a:buFont typeface="Wingdings" panose="05000000000000000000" pitchFamily="2" charset="2"/>
              <a:buChar char="Ø"/>
              <a:defRPr/>
            </a:pPr>
            <a:r>
              <a:rPr lang="en-GB" sz="2000" dirty="0"/>
              <a:t>Labour ministries with extended powers of inspection (e.g. </a:t>
            </a:r>
            <a:r>
              <a:rPr lang="en-GB" sz="2000" b="1" dirty="0"/>
              <a:t>Uruguay</a:t>
            </a:r>
            <a:r>
              <a:rPr lang="en-GB" sz="2000" dirty="0"/>
              <a:t> Ministry of Labour and Social Security)</a:t>
            </a:r>
          </a:p>
          <a:p>
            <a:pPr marL="342900" lvl="2" indent="-342900" defTabSz="452438">
              <a:spcBef>
                <a:spcPts val="1200"/>
              </a:spcBef>
              <a:spcAft>
                <a:spcPts val="600"/>
              </a:spcAft>
              <a:buClr>
                <a:schemeClr val="tx2"/>
              </a:buClr>
              <a:buSzPct val="100000"/>
              <a:buFont typeface="Wingdings" panose="05000000000000000000" pitchFamily="2" charset="2"/>
              <a:buChar char="Ø"/>
              <a:defRPr/>
            </a:pPr>
            <a:r>
              <a:rPr lang="en-GB" sz="2000" dirty="0"/>
              <a:t>Compliance officers established under the Digital Platform Workers Rights Act 2022 in </a:t>
            </a:r>
            <a:r>
              <a:rPr lang="en-GB" sz="2000" b="1" dirty="0"/>
              <a:t>Ontario Canada</a:t>
            </a:r>
          </a:p>
          <a:p>
            <a:pPr marL="342900" lvl="2" indent="-342900" defTabSz="452438">
              <a:spcBef>
                <a:spcPts val="1200"/>
              </a:spcBef>
              <a:spcAft>
                <a:spcPts val="600"/>
              </a:spcAft>
              <a:buClr>
                <a:schemeClr val="tx2"/>
              </a:buClr>
              <a:buSzPct val="100000"/>
              <a:buFont typeface="Wingdings" panose="05000000000000000000" pitchFamily="2" charset="2"/>
              <a:buChar char="Ø"/>
              <a:defRPr/>
            </a:pPr>
            <a:r>
              <a:rPr lang="en-GB" sz="2000" b="1" dirty="0"/>
              <a:t>Kenya</a:t>
            </a:r>
            <a:r>
              <a:rPr lang="en-GB" sz="2000" dirty="0"/>
              <a:t> – transport regulations establish an audit system attached to licensing. Platforms are required to comply with detailed licensing requirements annually.</a:t>
            </a:r>
          </a:p>
          <a:p>
            <a:pPr marL="342900" lvl="2" indent="-342900" defTabSz="452438">
              <a:spcBef>
                <a:spcPts val="1200"/>
              </a:spcBef>
              <a:spcAft>
                <a:spcPts val="600"/>
              </a:spcAft>
              <a:buClr>
                <a:schemeClr val="tx2"/>
              </a:buClr>
              <a:buSzPct val="100000"/>
              <a:buFont typeface="Wingdings" panose="05000000000000000000" pitchFamily="2" charset="2"/>
              <a:buChar char="Ø"/>
              <a:defRPr/>
            </a:pPr>
            <a:r>
              <a:rPr lang="en-GB" sz="2000" dirty="0"/>
              <a:t>Compliance provisions also appear in </a:t>
            </a:r>
            <a:r>
              <a:rPr lang="en-GB" sz="2000" b="1" dirty="0"/>
              <a:t>national privacy laws </a:t>
            </a:r>
            <a:r>
              <a:rPr lang="en-GB" sz="2000" dirty="0"/>
              <a:t>and </a:t>
            </a:r>
            <a:r>
              <a:rPr lang="en-GB" sz="2000" b="1" dirty="0"/>
              <a:t>national human rights/anti discrimination laws</a:t>
            </a:r>
          </a:p>
          <a:p>
            <a:pPr marL="0" lvl="2" defTabSz="452438">
              <a:spcBef>
                <a:spcPts val="1200"/>
              </a:spcBef>
              <a:spcAft>
                <a:spcPts val="600"/>
              </a:spcAft>
              <a:buClr>
                <a:schemeClr val="tx2"/>
              </a:buClr>
              <a:buSzPct val="100000"/>
              <a:defRPr/>
            </a:pPr>
            <a:endParaRPr lang="en-GB" sz="2000" b="1" dirty="0">
              <a:latin typeface="Noto Sans" panose="020B0502040504020204" pitchFamily="34" charset="0"/>
              <a:ea typeface="Noto Sans" panose="020B0502040504020204" pitchFamily="34" charset="0"/>
              <a:cs typeface="Noto Sans" panose="020B0502040504020204" pitchFamily="34" charset="0"/>
            </a:endParaRPr>
          </a:p>
          <a:p>
            <a:pPr marL="0" lvl="2" defTabSz="452438">
              <a:spcBef>
                <a:spcPts val="1200"/>
              </a:spcBef>
              <a:spcAft>
                <a:spcPts val="600"/>
              </a:spcAft>
              <a:buClr>
                <a:schemeClr val="tx2"/>
              </a:buClr>
              <a:buSzPct val="100000"/>
              <a:defRPr/>
            </a:pPr>
            <a:endParaRPr lang="en-GB" sz="1600" b="1"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539745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14261-94E3-CBE4-56E5-2A1D6F4224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89A864-709B-D8E6-758F-22A4692A2392}"/>
              </a:ext>
            </a:extLst>
          </p:cNvPr>
          <p:cNvSpPr>
            <a:spLocks noGrp="1"/>
          </p:cNvSpPr>
          <p:nvPr>
            <p:ph type="title"/>
          </p:nvPr>
        </p:nvSpPr>
        <p:spPr>
          <a:xfrm>
            <a:off x="2596064" y="432000"/>
            <a:ext cx="5736278" cy="686937"/>
          </a:xfrm>
        </p:spPr>
        <p:txBody>
          <a:bodyPr/>
          <a:lstStyle/>
          <a:p>
            <a:r>
              <a:rPr lang="en-GB" sz="2800" dirty="0">
                <a:latin typeface="Noto Sans" panose="020B0502040504020204" pitchFamily="34" charset="0"/>
                <a:ea typeface="Noto Sans" panose="020B0502040504020204" pitchFamily="34" charset="0"/>
                <a:cs typeface="Noto Sans" panose="020B0502040504020204" pitchFamily="34" charset="0"/>
              </a:rPr>
              <a:t>Implementation</a:t>
            </a:r>
          </a:p>
        </p:txBody>
      </p:sp>
      <p:sp>
        <p:nvSpPr>
          <p:cNvPr id="3" name="Content Placeholder 2">
            <a:extLst>
              <a:ext uri="{FF2B5EF4-FFF2-40B4-BE49-F238E27FC236}">
                <a16:creationId xmlns:a16="http://schemas.microsoft.com/office/drawing/2014/main" id="{B83A087C-0185-2FA1-E032-18605F2640F0}"/>
              </a:ext>
            </a:extLst>
          </p:cNvPr>
          <p:cNvSpPr>
            <a:spLocks noGrp="1"/>
          </p:cNvSpPr>
          <p:nvPr>
            <p:ph idx="1"/>
          </p:nvPr>
        </p:nvSpPr>
        <p:spPr>
          <a:xfrm>
            <a:off x="490538" y="1464377"/>
            <a:ext cx="6776536" cy="3422132"/>
          </a:xfrm>
        </p:spPr>
        <p:txBody>
          <a:bodyPr vert="horz" lIns="0" tIns="0" rIns="0" bIns="0" rtlCol="0" anchor="t">
            <a:noAutofit/>
          </a:bodyPr>
          <a:lstStyle/>
          <a:p>
            <a:pPr marL="251460" lvl="2" indent="-251460">
              <a:lnSpc>
                <a:spcPts val="2800"/>
              </a:lnSpc>
              <a:spcBef>
                <a:spcPts val="1200"/>
              </a:spcBef>
              <a:spcAft>
                <a:spcPts val="600"/>
              </a:spcAft>
              <a:defRPr/>
            </a:pPr>
            <a:r>
              <a:rPr lang="en-GB" sz="2400" dirty="0">
                <a:latin typeface="Noto Sans" panose="020B0502040504020204" pitchFamily="34" charset="0"/>
                <a:ea typeface="Noto Sans" panose="020B0502040504020204" pitchFamily="34" charset="0"/>
                <a:cs typeface="Noto Sans" panose="020B0502040504020204" pitchFamily="34" charset="0"/>
              </a:rPr>
              <a:t>Member States are required to bring the Convention to the attention of the competent authority or authorities for the enactment of legislation or other action (Article 19(5) ILO Constitution)</a:t>
            </a:r>
            <a:endParaRPr lang="en-GB" sz="2000" dirty="0">
              <a:latin typeface="Noto Sans" panose="020B0502040504020204" pitchFamily="34" charset="0"/>
              <a:ea typeface="Noto Sans" panose="020B0502040504020204" pitchFamily="34" charset="0"/>
              <a:cs typeface="Noto Sans" panose="020B0502040504020204" pitchFamily="34" charset="0"/>
            </a:endParaRPr>
          </a:p>
          <a:p>
            <a:pPr marL="0" lvl="2" indent="0">
              <a:lnSpc>
                <a:spcPts val="2800"/>
              </a:lnSpc>
              <a:spcBef>
                <a:spcPts val="1200"/>
              </a:spcBef>
              <a:spcAft>
                <a:spcPts val="600"/>
              </a:spcAft>
              <a:buNone/>
              <a:defRPr/>
            </a:pPr>
            <a:r>
              <a:rPr lang="en-GB" sz="2400" b="1" dirty="0">
                <a:latin typeface="Noto Sans" panose="020B0502040504020204" pitchFamily="34" charset="0"/>
                <a:ea typeface="Noto Sans" panose="020B0502040504020204" pitchFamily="34" charset="0"/>
                <a:cs typeface="Noto Sans" panose="020B0502040504020204" pitchFamily="34" charset="0"/>
              </a:rPr>
              <a:t>Date it comes into force</a:t>
            </a:r>
          </a:p>
          <a:p>
            <a:pPr marL="251460" lvl="2" indent="-251460">
              <a:lnSpc>
                <a:spcPts val="2800"/>
              </a:lnSpc>
              <a:spcBef>
                <a:spcPts val="1200"/>
              </a:spcBef>
              <a:spcAft>
                <a:spcPts val="600"/>
              </a:spcAft>
              <a:defRPr/>
            </a:pPr>
            <a:r>
              <a:rPr lang="en-GB" sz="2400" dirty="0">
                <a:latin typeface="Noto Sans" panose="020B0502040504020204" pitchFamily="34" charset="0"/>
                <a:ea typeface="Noto Sans" panose="020B0502040504020204" pitchFamily="34" charset="0"/>
                <a:cs typeface="Noto Sans" panose="020B0502040504020204" pitchFamily="34" charset="0"/>
              </a:rPr>
              <a:t>One year after the second ratification by a Member State.</a:t>
            </a:r>
          </a:p>
          <a:p>
            <a:pPr lvl="2">
              <a:spcBef>
                <a:spcPts val="1200"/>
              </a:spcBef>
              <a:spcAft>
                <a:spcPts val="600"/>
              </a:spcAft>
              <a:buClr>
                <a:schemeClr val="tx1"/>
              </a:buClr>
              <a:buFont typeface="Wingdings" panose="05000000000000000000" pitchFamily="2" charset="2"/>
              <a:buChar char="Ø"/>
            </a:pPr>
            <a:endParaRPr lang="en-GB" sz="2200" dirty="0">
              <a:latin typeface="Noto Sans" panose="020B0502040504020204" pitchFamily="34" charset="0"/>
              <a:ea typeface="Noto Sans" panose="020B0502040504020204" pitchFamily="34" charset="0"/>
              <a:cs typeface="Noto Sans" panose="020B0502040504020204" pitchFamily="34" charset="0"/>
            </a:endParaRPr>
          </a:p>
        </p:txBody>
      </p:sp>
      <p:sp>
        <p:nvSpPr>
          <p:cNvPr id="4" name="Date Placeholder 3">
            <a:extLst>
              <a:ext uri="{FF2B5EF4-FFF2-40B4-BE49-F238E27FC236}">
                <a16:creationId xmlns:a16="http://schemas.microsoft.com/office/drawing/2014/main" id="{37B0E155-B9FE-0092-1D42-3479DD3E9882}"/>
              </a:ext>
            </a:extLst>
          </p:cNvPr>
          <p:cNvSpPr>
            <a:spLocks noGrp="1"/>
          </p:cNvSpPr>
          <p:nvPr>
            <p:ph type="dt" sz="half" idx="10"/>
          </p:nvPr>
        </p:nvSpPr>
        <p:spPr>
          <a:xfrm>
            <a:off x="490538" y="6750000"/>
            <a:ext cx="2743200" cy="216000"/>
          </a:xfrm>
        </p:spPr>
        <p:txBody>
          <a:bodyPr/>
          <a:lstStyle/>
          <a:p>
            <a:r>
              <a:rPr lang="en-GB"/>
              <a:t>Date: Monday / 01 / October / 2019</a:t>
            </a:r>
          </a:p>
        </p:txBody>
      </p:sp>
      <p:sp>
        <p:nvSpPr>
          <p:cNvPr id="6" name="Slide Number Placeholder 5">
            <a:extLst>
              <a:ext uri="{FF2B5EF4-FFF2-40B4-BE49-F238E27FC236}">
                <a16:creationId xmlns:a16="http://schemas.microsoft.com/office/drawing/2014/main" id="{E02B05AA-41B4-4E7E-D4A6-4D9A00EE01C4}"/>
              </a:ext>
            </a:extLst>
          </p:cNvPr>
          <p:cNvSpPr>
            <a:spLocks noGrp="1"/>
          </p:cNvSpPr>
          <p:nvPr>
            <p:ph type="sldNum" sz="quarter" idx="12"/>
          </p:nvPr>
        </p:nvSpPr>
        <p:spPr/>
        <p:txBody>
          <a:bodyPr/>
          <a:lstStyle/>
          <a:p>
            <a:fld id="{856227C0-AD57-4F9B-BAE3-EEFB0D0EE427}" type="slidenum">
              <a:rPr lang="en-GB" smtClean="0"/>
              <a:t>31</a:t>
            </a:fld>
            <a:endParaRPr lang="en-GB"/>
          </a:p>
        </p:txBody>
      </p:sp>
      <p:pic>
        <p:nvPicPr>
          <p:cNvPr id="10" name="Picture 9">
            <a:extLst>
              <a:ext uri="{FF2B5EF4-FFF2-40B4-BE49-F238E27FC236}">
                <a16:creationId xmlns:a16="http://schemas.microsoft.com/office/drawing/2014/main" id="{D96237CF-BF52-C1FF-97BB-143C3886A26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pic>
        <p:nvPicPr>
          <p:cNvPr id="15" name="Picture 14">
            <a:extLst>
              <a:ext uri="{FF2B5EF4-FFF2-40B4-BE49-F238E27FC236}">
                <a16:creationId xmlns:a16="http://schemas.microsoft.com/office/drawing/2014/main" id="{3320A928-78E2-92C9-20F6-E8036DCC89FB}"/>
              </a:ext>
            </a:extLst>
          </p:cNvPr>
          <p:cNvPicPr>
            <a:picLocks noChangeAspect="1"/>
          </p:cNvPicPr>
          <p:nvPr/>
        </p:nvPicPr>
        <p:blipFill>
          <a:blip r:embed="rId4"/>
          <a:stretch>
            <a:fillRect/>
          </a:stretch>
        </p:blipFill>
        <p:spPr>
          <a:xfrm>
            <a:off x="8279399" y="985464"/>
            <a:ext cx="3681491" cy="5116534"/>
          </a:xfrm>
          <a:prstGeom prst="rect">
            <a:avLst/>
          </a:prstGeom>
          <a:ln>
            <a:solidFill>
              <a:schemeClr val="tx2"/>
            </a:solidFill>
          </a:ln>
        </p:spPr>
      </p:pic>
    </p:spTree>
    <p:extLst>
      <p:ext uri="{BB962C8B-B14F-4D97-AF65-F5344CB8AC3E}">
        <p14:creationId xmlns:p14="http://schemas.microsoft.com/office/powerpoint/2010/main" val="3681007040"/>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3526</Words>
  <Application>Microsoft Office PowerPoint</Application>
  <PresentationFormat>Widescreen</PresentationFormat>
  <Paragraphs>339</Paragraphs>
  <Slides>31</Slides>
  <Notes>31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Noto Sans</vt:lpstr>
      <vt:lpstr>Wingdings</vt:lpstr>
      <vt:lpstr>Wingdings 3</vt:lpstr>
      <vt:lpstr>ILO 2020</vt:lpstr>
      <vt:lpstr>Decent Work in the Platform Economy Convention, 2026 (No. 193)   </vt:lpstr>
      <vt:lpstr>Why is this Convention important?</vt:lpstr>
      <vt:lpstr>PowerPoint Presentation</vt:lpstr>
      <vt:lpstr>Definitions and scope</vt:lpstr>
      <vt:lpstr>Defining digital labour platforms  </vt:lpstr>
      <vt:lpstr>What is not considered a digital labour platform ? </vt:lpstr>
      <vt:lpstr>Defining digital labour platform worker</vt:lpstr>
      <vt:lpstr>Wider provisions in the  Convention</vt:lpstr>
      <vt:lpstr>What does the Convention cover?</vt:lpstr>
      <vt:lpstr>Promotion of decent work  (Article 7)</vt:lpstr>
      <vt:lpstr>Promotion of decent work  (Article 8)</vt:lpstr>
      <vt:lpstr> Occupational safety and health (Article 4) The core obligation</vt:lpstr>
      <vt:lpstr>Occupational safety and health (article 4) Implementing the core obligation</vt:lpstr>
      <vt:lpstr>Examples of legislation</vt:lpstr>
      <vt:lpstr>Classification of digital platform workers’ status in employment (article 9)  </vt:lpstr>
      <vt:lpstr>Remuneration or payment (Articles 10-11)</vt:lpstr>
      <vt:lpstr>Examples in legislation </vt:lpstr>
      <vt:lpstr>Impact of the use of automated systems  (Article 13) </vt:lpstr>
      <vt:lpstr>PowerPoint Presentation</vt:lpstr>
      <vt:lpstr>Impact of the use of automated systems  (Article 14) </vt:lpstr>
      <vt:lpstr>References in legislation – discrimination by automated systems</vt:lpstr>
      <vt:lpstr>Impact of the use of automated systems (Article 15) </vt:lpstr>
      <vt:lpstr>PowerPoint Presentation</vt:lpstr>
      <vt:lpstr>PowerPoint Presentation</vt:lpstr>
      <vt:lpstr>PowerPoint Presentation</vt:lpstr>
      <vt:lpstr>PowerPoint Presentation</vt:lpstr>
      <vt:lpstr>PowerPoint Presentation</vt:lpstr>
      <vt:lpstr>PowerPoint Presentation</vt:lpstr>
      <vt:lpstr> Examples </vt:lpstr>
      <vt:lpstr>Compliance and enforcement (article 22) </vt:lpstr>
      <vt:lpstr>Implementation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Gaia Grasselli</dc:creator>
  <cp:lastModifiedBy>Boyd, Anne Margaret</cp:lastModifiedBy>
  <cp:revision>33</cp:revision>
  <cp:lastPrinted>2026-08-25T07:19:42Z</cp:lastPrinted>
  <dcterms:created xsi:type="dcterms:W3CDTF">2022-02-06T09:55:50Z</dcterms:created>
  <dcterms:modified xsi:type="dcterms:W3CDTF">2026-09-09T14:46:42Z</dcterms:modified>
</cp:coreProperties>
</file>